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Lst>
  <p:notesMasterIdLst>
    <p:notesMasterId r:id="rId84"/>
  </p:notesMasterIdLst>
  <p:handoutMasterIdLst>
    <p:handoutMasterId r:id="rId85"/>
  </p:handoutMasterIdLst>
  <p:sldIdLst>
    <p:sldId id="1027" r:id="rId5"/>
    <p:sldId id="1028" r:id="rId6"/>
    <p:sldId id="1029" r:id="rId7"/>
    <p:sldId id="1030" r:id="rId8"/>
    <p:sldId id="1031" r:id="rId9"/>
    <p:sldId id="1032" r:id="rId10"/>
    <p:sldId id="1033" r:id="rId11"/>
    <p:sldId id="1034" r:id="rId12"/>
    <p:sldId id="1035" r:id="rId13"/>
    <p:sldId id="1036" r:id="rId14"/>
    <p:sldId id="1037" r:id="rId15"/>
    <p:sldId id="1038" r:id="rId16"/>
    <p:sldId id="1039" r:id="rId17"/>
    <p:sldId id="1040" r:id="rId18"/>
    <p:sldId id="1042" r:id="rId19"/>
    <p:sldId id="1043" r:id="rId20"/>
    <p:sldId id="1044" r:id="rId21"/>
    <p:sldId id="1045" r:id="rId22"/>
    <p:sldId id="1089" r:id="rId23"/>
    <p:sldId id="1046" r:id="rId24"/>
    <p:sldId id="1047" r:id="rId25"/>
    <p:sldId id="1048" r:id="rId26"/>
    <p:sldId id="1049" r:id="rId27"/>
    <p:sldId id="1050" r:id="rId28"/>
    <p:sldId id="1051" r:id="rId29"/>
    <p:sldId id="1052" r:id="rId30"/>
    <p:sldId id="1053" r:id="rId31"/>
    <p:sldId id="1054" r:id="rId32"/>
    <p:sldId id="1055" r:id="rId33"/>
    <p:sldId id="1056" r:id="rId34"/>
    <p:sldId id="1057" r:id="rId35"/>
    <p:sldId id="1090" r:id="rId36"/>
    <p:sldId id="1058" r:id="rId37"/>
    <p:sldId id="1059" r:id="rId38"/>
    <p:sldId id="1060" r:id="rId39"/>
    <p:sldId id="1061" r:id="rId40"/>
    <p:sldId id="1062" r:id="rId41"/>
    <p:sldId id="1063" r:id="rId42"/>
    <p:sldId id="1064" r:id="rId43"/>
    <p:sldId id="1065" r:id="rId44"/>
    <p:sldId id="1066" r:id="rId45"/>
    <p:sldId id="1067" r:id="rId46"/>
    <p:sldId id="1068" r:id="rId47"/>
    <p:sldId id="1069" r:id="rId48"/>
    <p:sldId id="1070" r:id="rId49"/>
    <p:sldId id="1071" r:id="rId50"/>
    <p:sldId id="1072" r:id="rId51"/>
    <p:sldId id="1073" r:id="rId52"/>
    <p:sldId id="1074" r:id="rId53"/>
    <p:sldId id="1075" r:id="rId54"/>
    <p:sldId id="1076" r:id="rId55"/>
    <p:sldId id="1077" r:id="rId56"/>
    <p:sldId id="1078" r:id="rId57"/>
    <p:sldId id="1079" r:id="rId58"/>
    <p:sldId id="1080" r:id="rId59"/>
    <p:sldId id="1081" r:id="rId60"/>
    <p:sldId id="1082" r:id="rId61"/>
    <p:sldId id="1083" r:id="rId62"/>
    <p:sldId id="1084" r:id="rId63"/>
    <p:sldId id="1085" r:id="rId64"/>
    <p:sldId id="1086" r:id="rId65"/>
    <p:sldId id="1087" r:id="rId66"/>
    <p:sldId id="1088" r:id="rId67"/>
    <p:sldId id="940" r:id="rId68"/>
    <p:sldId id="982" r:id="rId69"/>
    <p:sldId id="1091" r:id="rId70"/>
    <p:sldId id="983" r:id="rId71"/>
    <p:sldId id="954" r:id="rId72"/>
    <p:sldId id="939" r:id="rId73"/>
    <p:sldId id="942" r:id="rId74"/>
    <p:sldId id="1006" r:id="rId75"/>
    <p:sldId id="1007" r:id="rId76"/>
    <p:sldId id="1008" r:id="rId77"/>
    <p:sldId id="1009" r:id="rId78"/>
    <p:sldId id="1092" r:id="rId79"/>
    <p:sldId id="1093" r:id="rId80"/>
    <p:sldId id="1094" r:id="rId81"/>
    <p:sldId id="981" r:id="rId82"/>
    <p:sldId id="1015" r:id="rId83"/>
  </p:sldIdLst>
  <p:sldSz cx="9144000" cy="6858000" type="screen4x3"/>
  <p:notesSz cx="7099300" cy="102346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275"/>
    <a:srgbClr val="BDBDBD"/>
    <a:srgbClr val="E0E0E0"/>
    <a:srgbClr val="FF2500"/>
    <a:srgbClr val="FF7F7E"/>
    <a:srgbClr val="02B051"/>
    <a:srgbClr val="0114A2"/>
    <a:srgbClr val="0114E3"/>
    <a:srgbClr val="DBDB13"/>
    <a:srgbClr val="8B5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729E8-9916-427A-A8F2-A5E98B6A9067}" v="37" dt="2022-04-23T15:35:07.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8822" autoAdjust="0"/>
  </p:normalViewPr>
  <p:slideViewPr>
    <p:cSldViewPr snapToGrid="0">
      <p:cViewPr>
        <p:scale>
          <a:sx n="75" d="100"/>
          <a:sy n="75" d="100"/>
        </p:scale>
        <p:origin x="1075" y="245"/>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80" d="100"/>
        <a:sy n="80" d="100"/>
      </p:scale>
      <p:origin x="0" y="0"/>
    </p:cViewPr>
  </p:sorterViewPr>
  <p:notesViewPr>
    <p:cSldViewPr snapToGrid="0">
      <p:cViewPr varScale="1">
        <p:scale>
          <a:sx n="80" d="100"/>
          <a:sy n="80" d="100"/>
        </p:scale>
        <p:origin x="1963"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ted1007@seoul.ac.kr" userId="e464abee-300e-4093-abc6-0979ecfa6ca7" providerId="ADAL" clId="{5A4729E8-9916-427A-A8F2-A5E98B6A9067}"/>
    <pc:docChg chg="undo custSel addSld delSld modSld">
      <pc:chgData name="wanted1007@seoul.ac.kr" userId="e464abee-300e-4093-abc6-0979ecfa6ca7" providerId="ADAL" clId="{5A4729E8-9916-427A-A8F2-A5E98B6A9067}" dt="2022-04-23T15:44:51.004" v="1249" actId="20577"/>
      <pc:docMkLst>
        <pc:docMk/>
      </pc:docMkLst>
      <pc:sldChg chg="modSp mod">
        <pc:chgData name="wanted1007@seoul.ac.kr" userId="e464abee-300e-4093-abc6-0979ecfa6ca7" providerId="ADAL" clId="{5A4729E8-9916-427A-A8F2-A5E98B6A9067}" dt="2022-04-23T15:44:51.004" v="1249" actId="20577"/>
        <pc:sldMkLst>
          <pc:docMk/>
          <pc:sldMk cId="2137374231" sldId="438"/>
        </pc:sldMkLst>
        <pc:spChg chg="mod">
          <ac:chgData name="wanted1007@seoul.ac.kr" userId="e464abee-300e-4093-abc6-0979ecfa6ca7" providerId="ADAL" clId="{5A4729E8-9916-427A-A8F2-A5E98B6A9067}" dt="2022-04-23T15:36:59.416" v="819" actId="1076"/>
          <ac:spMkLst>
            <pc:docMk/>
            <pc:sldMk cId="2137374231" sldId="438"/>
            <ac:spMk id="2" creationId="{8803839D-0790-FD44-923C-F5BC0B77A201}"/>
          </ac:spMkLst>
        </pc:spChg>
        <pc:spChg chg="mod">
          <ac:chgData name="wanted1007@seoul.ac.kr" userId="e464abee-300e-4093-abc6-0979ecfa6ca7" providerId="ADAL" clId="{5A4729E8-9916-427A-A8F2-A5E98B6A9067}" dt="2022-04-23T15:44:51.004" v="1249" actId="20577"/>
          <ac:spMkLst>
            <pc:docMk/>
            <pc:sldMk cId="2137374231" sldId="438"/>
            <ac:spMk id="3" creationId="{1B870371-7BCA-F94C-A357-854F68BC52A0}"/>
          </ac:spMkLst>
        </pc:spChg>
      </pc:sldChg>
      <pc:sldChg chg="modSp mod">
        <pc:chgData name="wanted1007@seoul.ac.kr" userId="e464abee-300e-4093-abc6-0979ecfa6ca7" providerId="ADAL" clId="{5A4729E8-9916-427A-A8F2-A5E98B6A9067}" dt="2022-04-23T15:40:21.831" v="888" actId="20577"/>
        <pc:sldMkLst>
          <pc:docMk/>
          <pc:sldMk cId="3290940355" sldId="897"/>
        </pc:sldMkLst>
        <pc:spChg chg="mod">
          <ac:chgData name="wanted1007@seoul.ac.kr" userId="e464abee-300e-4093-abc6-0979ecfa6ca7" providerId="ADAL" clId="{5A4729E8-9916-427A-A8F2-A5E98B6A9067}" dt="2022-04-23T15:39:31.233" v="867" actId="20577"/>
          <ac:spMkLst>
            <pc:docMk/>
            <pc:sldMk cId="3290940355" sldId="897"/>
            <ac:spMk id="3" creationId="{1B870371-7BCA-F94C-A357-854F68BC52A0}"/>
          </ac:spMkLst>
        </pc:spChg>
        <pc:spChg chg="mod">
          <ac:chgData name="wanted1007@seoul.ac.kr" userId="e464abee-300e-4093-abc6-0979ecfa6ca7" providerId="ADAL" clId="{5A4729E8-9916-427A-A8F2-A5E98B6A9067}" dt="2022-04-23T15:40:21.831" v="888" actId="20577"/>
          <ac:spMkLst>
            <pc:docMk/>
            <pc:sldMk cId="3290940355" sldId="897"/>
            <ac:spMk id="5" creationId="{D90B528A-E12D-E044-A302-5C5F107D61BD}"/>
          </ac:spMkLst>
        </pc:spChg>
      </pc:sldChg>
      <pc:sldChg chg="delSp modSp mod">
        <pc:chgData name="wanted1007@seoul.ac.kr" userId="e464abee-300e-4093-abc6-0979ecfa6ca7" providerId="ADAL" clId="{5A4729E8-9916-427A-A8F2-A5E98B6A9067}" dt="2022-04-23T15:20:12.887" v="620" actId="1076"/>
        <pc:sldMkLst>
          <pc:docMk/>
          <pc:sldMk cId="4021386520" sldId="898"/>
        </pc:sldMkLst>
        <pc:spChg chg="mod">
          <ac:chgData name="wanted1007@seoul.ac.kr" userId="e464abee-300e-4093-abc6-0979ecfa6ca7" providerId="ADAL" clId="{5A4729E8-9916-427A-A8F2-A5E98B6A9067}" dt="2022-04-23T14:58:08.465" v="64" actId="20577"/>
          <ac:spMkLst>
            <pc:docMk/>
            <pc:sldMk cId="4021386520" sldId="898"/>
            <ac:spMk id="2" creationId="{8803839D-0790-FD44-923C-F5BC0B77A201}"/>
          </ac:spMkLst>
        </pc:spChg>
        <pc:spChg chg="del">
          <ac:chgData name="wanted1007@seoul.ac.kr" userId="e464abee-300e-4093-abc6-0979ecfa6ca7" providerId="ADAL" clId="{5A4729E8-9916-427A-A8F2-A5E98B6A9067}" dt="2022-04-23T14:58:29.616" v="79" actId="478"/>
          <ac:spMkLst>
            <pc:docMk/>
            <pc:sldMk cId="4021386520" sldId="898"/>
            <ac:spMk id="5" creationId="{A42A0715-3172-4587-9ED0-9FCCA3F17CEE}"/>
          </ac:spMkLst>
        </pc:spChg>
        <pc:spChg chg="del mod">
          <ac:chgData name="wanted1007@seoul.ac.kr" userId="e464abee-300e-4093-abc6-0979ecfa6ca7" providerId="ADAL" clId="{5A4729E8-9916-427A-A8F2-A5E98B6A9067}" dt="2022-04-23T14:57:39.790" v="12" actId="478"/>
          <ac:spMkLst>
            <pc:docMk/>
            <pc:sldMk cId="4021386520" sldId="898"/>
            <ac:spMk id="10" creationId="{71325693-34B5-444C-BAFD-AA6022CEBC57}"/>
          </ac:spMkLst>
        </pc:spChg>
        <pc:spChg chg="mod">
          <ac:chgData name="wanted1007@seoul.ac.kr" userId="e464abee-300e-4093-abc6-0979ecfa6ca7" providerId="ADAL" clId="{5A4729E8-9916-427A-A8F2-A5E98B6A9067}" dt="2022-04-23T15:19:36.898" v="617" actId="1076"/>
          <ac:spMkLst>
            <pc:docMk/>
            <pc:sldMk cId="4021386520" sldId="898"/>
            <ac:spMk id="34" creationId="{C1F538F8-A570-447B-9148-F0776A4E16A6}"/>
          </ac:spMkLst>
        </pc:spChg>
        <pc:graphicFrameChg chg="mod modGraphic">
          <ac:chgData name="wanted1007@seoul.ac.kr" userId="e464abee-300e-4093-abc6-0979ecfa6ca7" providerId="ADAL" clId="{5A4729E8-9916-427A-A8F2-A5E98B6A9067}" dt="2022-04-23T15:20:12.887" v="620" actId="1076"/>
          <ac:graphicFrameMkLst>
            <pc:docMk/>
            <pc:sldMk cId="4021386520" sldId="898"/>
            <ac:graphicFrameMk id="4" creationId="{D09162DD-DF69-47BD-9320-D5D746755283}"/>
          </ac:graphicFrameMkLst>
        </pc:graphicFrameChg>
        <pc:graphicFrameChg chg="del mod">
          <ac:chgData name="wanted1007@seoul.ac.kr" userId="e464abee-300e-4093-abc6-0979ecfa6ca7" providerId="ADAL" clId="{5A4729E8-9916-427A-A8F2-A5E98B6A9067}" dt="2022-04-23T14:57:39.790" v="12" actId="478"/>
          <ac:graphicFrameMkLst>
            <pc:docMk/>
            <pc:sldMk cId="4021386520" sldId="898"/>
            <ac:graphicFrameMk id="9" creationId="{0B49754F-A737-8747-A124-68BDFEB0FEBF}"/>
          </ac:graphicFrameMkLst>
        </pc:graphicFrameChg>
      </pc:sldChg>
      <pc:sldChg chg="addSp delSp modSp add mod">
        <pc:chgData name="wanted1007@seoul.ac.kr" userId="e464abee-300e-4093-abc6-0979ecfa6ca7" providerId="ADAL" clId="{5A4729E8-9916-427A-A8F2-A5E98B6A9067}" dt="2022-04-23T15:35:07.294" v="703"/>
        <pc:sldMkLst>
          <pc:docMk/>
          <pc:sldMk cId="1981523349" sldId="900"/>
        </pc:sldMkLst>
        <pc:spChg chg="mod">
          <ac:chgData name="wanted1007@seoul.ac.kr" userId="e464abee-300e-4093-abc6-0979ecfa6ca7" providerId="ADAL" clId="{5A4729E8-9916-427A-A8F2-A5E98B6A9067}" dt="2022-04-23T15:02:19.970" v="298"/>
          <ac:spMkLst>
            <pc:docMk/>
            <pc:sldMk cId="1981523349" sldId="900"/>
            <ac:spMk id="2" creationId="{8803839D-0790-FD44-923C-F5BC0B77A201}"/>
          </ac:spMkLst>
        </pc:spChg>
        <pc:spChg chg="del">
          <ac:chgData name="wanted1007@seoul.ac.kr" userId="e464abee-300e-4093-abc6-0979ecfa6ca7" providerId="ADAL" clId="{5A4729E8-9916-427A-A8F2-A5E98B6A9067}" dt="2022-04-23T14:57:26.541" v="10" actId="478"/>
          <ac:spMkLst>
            <pc:docMk/>
            <pc:sldMk cId="1981523349" sldId="900"/>
            <ac:spMk id="5" creationId="{A42A0715-3172-4587-9ED0-9FCCA3F17CEE}"/>
          </ac:spMkLst>
        </pc:spChg>
        <pc:spChg chg="del">
          <ac:chgData name="wanted1007@seoul.ac.kr" userId="e464abee-300e-4093-abc6-0979ecfa6ca7" providerId="ADAL" clId="{5A4729E8-9916-427A-A8F2-A5E98B6A9067}" dt="2022-04-23T14:57:23.245" v="8" actId="21"/>
          <ac:spMkLst>
            <pc:docMk/>
            <pc:sldMk cId="1981523349" sldId="900"/>
            <ac:spMk id="10" creationId="{71325693-34B5-444C-BAFD-AA6022CEBC57}"/>
          </ac:spMkLst>
        </pc:spChg>
        <pc:spChg chg="add del mod">
          <ac:chgData name="wanted1007@seoul.ac.kr" userId="e464abee-300e-4093-abc6-0979ecfa6ca7" providerId="ADAL" clId="{5A4729E8-9916-427A-A8F2-A5E98B6A9067}" dt="2022-04-23T15:04:30.764" v="429" actId="478"/>
          <ac:spMkLst>
            <pc:docMk/>
            <pc:sldMk cId="1981523349" sldId="900"/>
            <ac:spMk id="12" creationId="{0DF4220B-9FD6-4115-BDC4-EE7CEB04CEB9}"/>
          </ac:spMkLst>
        </pc:spChg>
        <pc:graphicFrameChg chg="del">
          <ac:chgData name="wanted1007@seoul.ac.kr" userId="e464abee-300e-4093-abc6-0979ecfa6ca7" providerId="ADAL" clId="{5A4729E8-9916-427A-A8F2-A5E98B6A9067}" dt="2022-04-23T14:57:26.541" v="10" actId="478"/>
          <ac:graphicFrameMkLst>
            <pc:docMk/>
            <pc:sldMk cId="1981523349" sldId="900"/>
            <ac:graphicFrameMk id="4" creationId="{D09162DD-DF69-47BD-9320-D5D746755283}"/>
          </ac:graphicFrameMkLst>
        </pc:graphicFrameChg>
        <pc:graphicFrameChg chg="del">
          <ac:chgData name="wanted1007@seoul.ac.kr" userId="e464abee-300e-4093-abc6-0979ecfa6ca7" providerId="ADAL" clId="{5A4729E8-9916-427A-A8F2-A5E98B6A9067}" dt="2022-04-23T14:57:23.245" v="8" actId="21"/>
          <ac:graphicFrameMkLst>
            <pc:docMk/>
            <pc:sldMk cId="1981523349" sldId="900"/>
            <ac:graphicFrameMk id="9" creationId="{0B49754F-A737-8747-A124-68BDFEB0FEBF}"/>
          </ac:graphicFrameMkLst>
        </pc:graphicFrameChg>
        <pc:graphicFrameChg chg="add mod modGraphic">
          <ac:chgData name="wanted1007@seoul.ac.kr" userId="e464abee-300e-4093-abc6-0979ecfa6ca7" providerId="ADAL" clId="{5A4729E8-9916-427A-A8F2-A5E98B6A9067}" dt="2022-04-23T15:35:07.294" v="703"/>
          <ac:graphicFrameMkLst>
            <pc:docMk/>
            <pc:sldMk cId="1981523349" sldId="900"/>
            <ac:graphicFrameMk id="11" creationId="{7BE761C4-A0B8-4124-83B2-8E98E5CAA973}"/>
          </ac:graphicFrameMkLst>
        </pc:graphicFrameChg>
      </pc:sldChg>
      <pc:sldChg chg="delSp modSp add del mod">
        <pc:chgData name="wanted1007@seoul.ac.kr" userId="e464abee-300e-4093-abc6-0979ecfa6ca7" providerId="ADAL" clId="{5A4729E8-9916-427A-A8F2-A5E98B6A9067}" dt="2022-04-23T15:02:18.142" v="297" actId="47"/>
        <pc:sldMkLst>
          <pc:docMk/>
          <pc:sldMk cId="1781821942" sldId="901"/>
        </pc:sldMkLst>
        <pc:spChg chg="mod">
          <ac:chgData name="wanted1007@seoul.ac.kr" userId="e464abee-300e-4093-abc6-0979ecfa6ca7" providerId="ADAL" clId="{5A4729E8-9916-427A-A8F2-A5E98B6A9067}" dt="2022-04-23T14:58:18.664" v="77" actId="20577"/>
          <ac:spMkLst>
            <pc:docMk/>
            <pc:sldMk cId="1781821942" sldId="901"/>
            <ac:spMk id="2" creationId="{8803839D-0790-FD44-923C-F5BC0B77A201}"/>
          </ac:spMkLst>
        </pc:spChg>
        <pc:spChg chg="del">
          <ac:chgData name="wanted1007@seoul.ac.kr" userId="e464abee-300e-4093-abc6-0979ecfa6ca7" providerId="ADAL" clId="{5A4729E8-9916-427A-A8F2-A5E98B6A9067}" dt="2022-04-23T14:58:22.141" v="78" actId="478"/>
          <ac:spMkLst>
            <pc:docMk/>
            <pc:sldMk cId="1781821942" sldId="901"/>
            <ac:spMk id="5" creationId="{A42A0715-3172-4587-9ED0-9FCCA3F17C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69EAB8-1343-1D41-977D-803D73EF9D9A}"/>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a:extLst>
              <a:ext uri="{FF2B5EF4-FFF2-40B4-BE49-F238E27FC236}">
                <a16:creationId xmlns:a16="http://schemas.microsoft.com/office/drawing/2014/main" id="{2CB7BC0A-3636-5041-9440-D182D1211C96}"/>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21ED9D42-4783-9641-88FE-B3A2FCD803BA}" type="datetimeFigureOut">
              <a:rPr lang="en-US" smtClean="0"/>
              <a:t>8/16/2022</a:t>
            </a:fld>
            <a:endParaRPr lang="en-US"/>
          </a:p>
        </p:txBody>
      </p:sp>
      <p:sp>
        <p:nvSpPr>
          <p:cNvPr id="4" name="Footer Placeholder 3">
            <a:extLst>
              <a:ext uri="{FF2B5EF4-FFF2-40B4-BE49-F238E27FC236}">
                <a16:creationId xmlns:a16="http://schemas.microsoft.com/office/drawing/2014/main" id="{B8C71372-820F-C64A-9897-ABC9EC1FD54B}"/>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800D5E0A-5C7B-6649-A57B-89645C0AC5EF}"/>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E35B69BE-B255-B841-877E-D2B25C506BA8}" type="slidenum">
              <a:rPr lang="en-US" smtClean="0"/>
              <a:t>‹#›</a:t>
            </a:fld>
            <a:endParaRPr lang="en-US"/>
          </a:p>
        </p:txBody>
      </p:sp>
    </p:spTree>
    <p:extLst>
      <p:ext uri="{BB962C8B-B14F-4D97-AF65-F5344CB8AC3E}">
        <p14:creationId xmlns:p14="http://schemas.microsoft.com/office/powerpoint/2010/main" val="3779469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22CBF6F-BEFD-4589-BA00-1F5BC5E04C85}" type="datetimeFigureOut">
              <a:rPr lang="en-US" smtClean="0"/>
              <a:t>8/16/2022</a:t>
            </a:fld>
            <a:endParaRPr lang="en-US"/>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48E9137-DE38-4570-B44D-992D53A4E208}" type="slidenum">
              <a:rPr lang="en-US" smtClean="0"/>
              <a:t>‹#›</a:t>
            </a:fld>
            <a:endParaRPr lang="en-US"/>
          </a:p>
        </p:txBody>
      </p:sp>
    </p:spTree>
    <p:extLst>
      <p:ext uri="{BB962C8B-B14F-4D97-AF65-F5344CB8AC3E}">
        <p14:creationId xmlns:p14="http://schemas.microsoft.com/office/powerpoint/2010/main" val="2217535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smtClean="0"/>
              <a:t>Good afternoon.</a:t>
            </a:r>
            <a:r>
              <a:rPr kumimoji="1" lang="en-US" altLang="ko-KR" baseline="0" dirty="0" smtClean="0"/>
              <a:t> </a:t>
            </a:r>
            <a:r>
              <a:rPr kumimoji="1" lang="en-US" altLang="ko-KR" dirty="0" smtClean="0"/>
              <a:t>I’m Hwanhee Lee</a:t>
            </a:r>
            <a:r>
              <a:rPr kumimoji="1" lang="en-US" altLang="ko-KR" baseline="0" dirty="0" smtClean="0"/>
              <a:t> in ECE department at Seoul National University and t</a:t>
            </a:r>
            <a:r>
              <a:rPr kumimoji="1" lang="en-US" altLang="ko-KR" dirty="0" smtClean="0"/>
              <a:t>hank</a:t>
            </a:r>
            <a:r>
              <a:rPr kumimoji="1" lang="en-US" altLang="ko-KR" baseline="0" dirty="0" smtClean="0"/>
              <a:t> you for inviting me to the campus. I’m really excited to be here to present my research. I’m a researcher in the field of natural language processing that allows computers to understand or generate human language. In this talk, </a:t>
            </a:r>
            <a:r>
              <a:rPr kumimoji="1" lang="en-US" altLang="ko-KR" dirty="0" smtClean="0"/>
              <a:t>I</a:t>
            </a:r>
            <a:r>
              <a:rPr kumimoji="1" lang="en-US" altLang="ko-KR" baseline="0" dirty="0" smtClean="0"/>
              <a:t>’ll </a:t>
            </a:r>
            <a:r>
              <a:rPr kumimoji="1" lang="en-US" altLang="ko-KR" dirty="0" smtClean="0"/>
              <a:t>introduce</a:t>
            </a:r>
            <a:r>
              <a:rPr kumimoji="1" lang="en-US" altLang="ko-KR" baseline="0" dirty="0" smtClean="0"/>
              <a:t> </a:t>
            </a:r>
            <a:r>
              <a:rPr kumimoji="1" lang="en-US" altLang="ko-KR" dirty="0" smtClean="0"/>
              <a:t>my research on factual consistency of text generation systems</a:t>
            </a:r>
            <a:r>
              <a:rPr kumimoji="1" lang="en-US" altLang="ko-KR" baseline="0" dirty="0" smtClean="0"/>
              <a:t>.</a:t>
            </a:r>
            <a:endParaRPr kumimoji="1"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a:t>
            </a:fld>
            <a:endParaRPr lang="en-US"/>
          </a:p>
        </p:txBody>
      </p:sp>
    </p:spTree>
    <p:extLst>
      <p:ext uri="{BB962C8B-B14F-4D97-AF65-F5344CB8AC3E}">
        <p14:creationId xmlns:p14="http://schemas.microsoft.com/office/powerpoint/2010/main" val="246319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 How can we evaluate the generated </a:t>
            </a:r>
            <a:r>
              <a:rPr lang="en-US" altLang="ko-KR" sz="1200" kern="1200" dirty="0" smtClean="0">
                <a:solidFill>
                  <a:schemeClr val="tx1"/>
                </a:solidFill>
                <a:effectLst/>
                <a:latin typeface="+mn-lt"/>
                <a:ea typeface="+mn-ea"/>
                <a:cs typeface="+mn-cs"/>
              </a:rPr>
              <a:t>text in</a:t>
            </a:r>
            <a:r>
              <a:rPr lang="en-US" altLang="ko-KR" sz="1200" kern="1200" baseline="0" dirty="0" smtClean="0">
                <a:solidFill>
                  <a:schemeClr val="tx1"/>
                </a:solidFill>
                <a:effectLst/>
                <a:latin typeface="+mn-lt"/>
                <a:ea typeface="+mn-ea"/>
                <a:cs typeface="+mn-cs"/>
              </a:rPr>
              <a:t> terms of factual consistency</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Since it is too expensive to conduct a human evaluation for all of the generated text each time, an automatic evaluation metric is generally used to evaluate generated text. The most widely used method is to measure the similarity between the human reference texts and system-generated texts by computing word overlaps</a:t>
            </a:r>
            <a:r>
              <a:rPr lang="en-US" altLang="ko-KR" sz="1200" kern="1200" baseline="0" dirty="0">
                <a:solidFill>
                  <a:schemeClr val="tx1"/>
                </a:solidFill>
                <a:effectLst/>
                <a:latin typeface="+mn-lt"/>
                <a:ea typeface="+mn-ea"/>
                <a:cs typeface="+mn-cs"/>
              </a:rPr>
              <a:t> among two texts</a:t>
            </a:r>
            <a:r>
              <a:rPr lang="en-US" altLang="ko-KR" sz="1200" kern="1200" dirty="0">
                <a:solidFill>
                  <a:schemeClr val="tx1"/>
                </a:solidFill>
                <a:effectLst/>
                <a:latin typeface="+mn-lt"/>
                <a:ea typeface="+mn-ea"/>
                <a:cs typeface="+mn-cs"/>
              </a:rPr>
              <a:t>. A typical example is a precision-based evaluation metric such as BLEU in this example. In this example, the system-generated caption got a score of </a:t>
            </a:r>
            <a:r>
              <a:rPr lang="en-US" altLang="ko-KR" sz="1200" kern="1200" dirty="0" smtClean="0">
                <a:solidFill>
                  <a:schemeClr val="tx1"/>
                </a:solidFill>
                <a:effectLst/>
                <a:latin typeface="+mn-lt"/>
                <a:ea typeface="+mn-ea"/>
                <a:cs typeface="+mn-cs"/>
              </a:rPr>
              <a:t>7 </a:t>
            </a:r>
            <a:r>
              <a:rPr lang="en-US" altLang="ko-KR" sz="1200" kern="1200" dirty="0">
                <a:solidFill>
                  <a:schemeClr val="tx1"/>
                </a:solidFill>
                <a:effectLst/>
                <a:latin typeface="+mn-lt"/>
                <a:ea typeface="+mn-ea"/>
                <a:cs typeface="+mn-cs"/>
              </a:rPr>
              <a:t>out of </a:t>
            </a:r>
            <a:r>
              <a:rPr lang="en-US" altLang="ko-KR" sz="1200" kern="1200" dirty="0" smtClean="0">
                <a:solidFill>
                  <a:schemeClr val="tx1"/>
                </a:solidFill>
                <a:effectLst/>
                <a:latin typeface="+mn-lt"/>
                <a:ea typeface="+mn-ea"/>
                <a:cs typeface="+mn-cs"/>
              </a:rPr>
              <a:t>8, </a:t>
            </a:r>
            <a:r>
              <a:rPr lang="en-US" altLang="ko-KR" sz="1200" kern="1200" dirty="0">
                <a:solidFill>
                  <a:schemeClr val="tx1"/>
                </a:solidFill>
                <a:effectLst/>
                <a:latin typeface="+mn-lt"/>
                <a:ea typeface="+mn-ea"/>
                <a:cs typeface="+mn-cs"/>
              </a:rPr>
              <a:t>about </a:t>
            </a:r>
            <a:r>
              <a:rPr lang="en-US" altLang="ko-KR" sz="1200" kern="1200" dirty="0" smtClean="0">
                <a:solidFill>
                  <a:schemeClr val="tx1"/>
                </a:solidFill>
                <a:effectLst/>
                <a:latin typeface="+mn-lt"/>
                <a:ea typeface="+mn-ea"/>
                <a:cs typeface="+mn-cs"/>
              </a:rPr>
              <a:t>0.88 </a:t>
            </a: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uni</a:t>
            </a:r>
            <a:r>
              <a:rPr lang="en-US" altLang="ko-KR" sz="1200" kern="1200" dirty="0">
                <a:solidFill>
                  <a:schemeClr val="tx1"/>
                </a:solidFill>
                <a:effectLst/>
                <a:latin typeface="+mn-lt"/>
                <a:ea typeface="+mn-ea"/>
                <a:cs typeface="+mn-cs"/>
              </a:rPr>
              <a:t>-gram precision, called </a:t>
            </a:r>
            <a:r>
              <a:rPr lang="en-US" altLang="ko-KR" sz="1200" kern="1200" dirty="0" smtClean="0">
                <a:solidFill>
                  <a:schemeClr val="tx1"/>
                </a:solidFill>
                <a:effectLst/>
                <a:latin typeface="+mn-lt"/>
                <a:ea typeface="+mn-ea"/>
                <a:cs typeface="+mn-cs"/>
              </a:rPr>
              <a:t>BLEU-1 </a:t>
            </a:r>
            <a:r>
              <a:rPr lang="en-US" altLang="ko-KR" sz="1200" kern="1200" dirty="0">
                <a:solidFill>
                  <a:schemeClr val="tx1"/>
                </a:solidFill>
                <a:effectLst/>
                <a:latin typeface="+mn-lt"/>
                <a:ea typeface="+mn-ea"/>
                <a:cs typeface="+mn-cs"/>
              </a:rPr>
              <a:t>score because all of the words in the machine generated text matches with the</a:t>
            </a:r>
            <a:r>
              <a:rPr lang="en-US" altLang="ko-KR" sz="1200" kern="1200" baseline="0" dirty="0">
                <a:solidFill>
                  <a:schemeClr val="tx1"/>
                </a:solidFill>
                <a:effectLst/>
                <a:latin typeface="+mn-lt"/>
                <a:ea typeface="+mn-ea"/>
                <a:cs typeface="+mn-cs"/>
              </a:rPr>
              <a:t> human written text</a:t>
            </a:r>
            <a:r>
              <a:rPr lang="en-US" altLang="ko-KR" sz="1200" kern="1200" dirty="0">
                <a:solidFill>
                  <a:schemeClr val="tx1"/>
                </a:solidFill>
                <a:effectLst/>
                <a:latin typeface="+mn-lt"/>
                <a:ea typeface="+mn-ea"/>
                <a:cs typeface="+mn-cs"/>
              </a:rPr>
              <a:t> except for a single word</a:t>
            </a:r>
            <a:r>
              <a:rPr lang="en-US" altLang="ko-KR" sz="1200" kern="1200" baseline="0" dirty="0">
                <a:solidFill>
                  <a:schemeClr val="tx1"/>
                </a:solidFill>
                <a:effectLst/>
                <a:latin typeface="+mn-lt"/>
                <a:ea typeface="+mn-ea"/>
                <a:cs typeface="+mn-cs"/>
              </a:rPr>
              <a:t> “red”.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10</a:t>
            </a:fld>
            <a:endParaRPr lang="en-US"/>
          </a:p>
        </p:txBody>
      </p:sp>
    </p:spTree>
    <p:extLst>
      <p:ext uri="{BB962C8B-B14F-4D97-AF65-F5344CB8AC3E}">
        <p14:creationId xmlns:p14="http://schemas.microsoft.com/office/powerpoint/2010/main" val="229763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Now, let's look at another example in the summarization task. The example article is about stem cell research to fight brain cancer. And for this article, there is a single human-written summary, and two summaries generated by two different systems. Which one looks better when you evaluate these two summaries, Summary 1 or summary 2? I'll stay on this slide for a moment to look at the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11</a:t>
            </a:fld>
            <a:endParaRPr lang="en-US"/>
          </a:p>
        </p:txBody>
      </p:sp>
    </p:spTree>
    <p:extLst>
      <p:ext uri="{BB962C8B-B14F-4D97-AF65-F5344CB8AC3E}">
        <p14:creationId xmlns:p14="http://schemas.microsoft.com/office/powerpoint/2010/main" val="21134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You can easily find that summary2 is better than summary1. Why did you think so? Because summary1 contains the fact that does not match the content of the source article, although it looks very similar to the human written summary. On the other hand, summary2 is a good summary because is factually consistent with the given article, although it is somewhat different from the human written summary.</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12</a:t>
            </a:fld>
            <a:endParaRPr lang="en-US"/>
          </a:p>
        </p:txBody>
      </p:sp>
    </p:spTree>
    <p:extLst>
      <p:ext uri="{BB962C8B-B14F-4D97-AF65-F5344CB8AC3E}">
        <p14:creationId xmlns:p14="http://schemas.microsoft.com/office/powerpoint/2010/main" val="174463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However, word overlap-based n-gram similarity metrics are vulnerable to evaluating factual consistency. For example, the most widely used metrics BLEU and ROUGE gave a higher score to Summary 1, which is factual inconsistent, and got a lower score to summary2. Here, we can think that using</a:t>
            </a:r>
            <a:r>
              <a:rPr lang="en-US" altLang="ko-KR" sz="1200" kern="1200" baseline="0" smtClean="0">
                <a:solidFill>
                  <a:schemeClr val="tx1"/>
                </a:solidFill>
                <a:effectLst/>
                <a:latin typeface="+mn-lt"/>
                <a:ea typeface="+mn-ea"/>
                <a:cs typeface="+mn-cs"/>
              </a:rPr>
              <a:t> these metrics are not proper for evaluating the texts in terms of factual consistency. Hence, t</a:t>
            </a:r>
            <a:r>
              <a:rPr lang="en-US" altLang="ko-KR" sz="1200" kern="1200" smtClean="0">
                <a:solidFill>
                  <a:schemeClr val="tx1"/>
                </a:solidFill>
                <a:effectLst/>
                <a:latin typeface="+mn-lt"/>
                <a:ea typeface="+mn-ea"/>
                <a:cs typeface="+mn-cs"/>
              </a:rPr>
              <a:t>o develop a better text generation system that has higher factual consistency, a better evaluation metric that can well evaluate the factual consistency of the generated text is first necessary!</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13</a:t>
            </a:fld>
            <a:endParaRPr lang="en-US"/>
          </a:p>
        </p:txBody>
      </p:sp>
    </p:spTree>
    <p:extLst>
      <p:ext uri="{BB962C8B-B14F-4D97-AF65-F5344CB8AC3E}">
        <p14:creationId xmlns:p14="http://schemas.microsoft.com/office/powerpoint/2010/main" val="2958680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And my research first resolves</a:t>
            </a:r>
            <a:r>
              <a:rPr lang="en-US" altLang="ko-KR" sz="1200" kern="1200" baseline="0" smtClean="0">
                <a:solidFill>
                  <a:schemeClr val="tx1"/>
                </a:solidFill>
                <a:effectLst/>
                <a:latin typeface="+mn-lt"/>
                <a:ea typeface="+mn-ea"/>
                <a:cs typeface="+mn-cs"/>
              </a:rPr>
              <a:t> </a:t>
            </a:r>
            <a:r>
              <a:rPr lang="en-US" altLang="ko-KR" sz="1200" kern="1200" smtClean="0">
                <a:solidFill>
                  <a:schemeClr val="tx1"/>
                </a:solidFill>
                <a:effectLst/>
                <a:latin typeface="+mn-lt"/>
                <a:ea typeface="+mn-ea"/>
                <a:cs typeface="+mn-cs"/>
              </a:rPr>
              <a:t>these limitations in the existing metrics for text generation systems. To develop a factually consistent text generation system, which is a final research goal, </a:t>
            </a:r>
            <a:r>
              <a:rPr lang="en-US" altLang="ko-KR" sz="1200" kern="1200" baseline="0" smtClean="0">
                <a:solidFill>
                  <a:schemeClr val="tx1"/>
                </a:solidFill>
                <a:effectLst/>
                <a:latin typeface="+mn-lt"/>
                <a:ea typeface="+mn-ea"/>
                <a:cs typeface="+mn-cs"/>
              </a:rPr>
              <a:t>I developed </a:t>
            </a:r>
            <a:r>
              <a:rPr lang="en-US" altLang="ko-KR" sz="1200" kern="1200" smtClean="0">
                <a:solidFill>
                  <a:schemeClr val="tx1"/>
                </a:solidFill>
                <a:effectLst/>
                <a:latin typeface="+mn-lt"/>
                <a:ea typeface="+mn-ea"/>
                <a:cs typeface="+mn-cs"/>
              </a:rPr>
              <a:t>credible automatic factual consistency metric for various text generation systems in</a:t>
            </a:r>
            <a:r>
              <a:rPr lang="en-US" altLang="ko-KR" sz="1200" kern="1200" baseline="0" smtClean="0">
                <a:solidFill>
                  <a:schemeClr val="tx1"/>
                </a:solidFill>
                <a:effectLst/>
                <a:latin typeface="+mn-lt"/>
                <a:ea typeface="+mn-ea"/>
                <a:cs typeface="+mn-cs"/>
              </a:rPr>
              <a:t> my past works</a:t>
            </a:r>
            <a:r>
              <a:rPr lang="en-US" altLang="ko-KR" sz="1200" kern="1200" smtClean="0">
                <a:solidFill>
                  <a:schemeClr val="tx1"/>
                </a:solidFill>
                <a:effectLst/>
                <a:latin typeface="+mn-lt"/>
                <a:ea typeface="+mn-ea"/>
                <a:cs typeface="+mn-cs"/>
              </a:rPr>
              <a:t>. And this is a necessary work for further research. If we have a good metric, not only we can evaluate the quality of the system, we also have a guide to improve the performance of the system. So, the next step from here,</a:t>
            </a:r>
            <a:r>
              <a:rPr lang="en-US" altLang="ko-KR" sz="1200" kern="1200" baseline="0" smtClean="0">
                <a:solidFill>
                  <a:schemeClr val="tx1"/>
                </a:solidFill>
                <a:effectLst/>
                <a:latin typeface="+mn-lt"/>
                <a:ea typeface="+mn-ea"/>
                <a:cs typeface="+mn-cs"/>
              </a:rPr>
              <a:t> </a:t>
            </a:r>
            <a:r>
              <a:rPr lang="en-US" altLang="ko-KR" sz="1200" kern="1200" smtClean="0">
                <a:solidFill>
                  <a:schemeClr val="tx1"/>
                </a:solidFill>
                <a:effectLst/>
                <a:latin typeface="+mn-lt"/>
                <a:ea typeface="+mn-ea"/>
                <a:cs typeface="+mn-cs"/>
              </a:rPr>
              <a:t>as a future work, is to improve the factual consistency of the system itself by using the metrics I developed in my past works. </a:t>
            </a:r>
            <a:endParaRPr lang="ko-KR" altLang="ko-KR" sz="1200" kern="1200" smtClean="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14</a:t>
            </a:fld>
            <a:endParaRPr lang="en-US"/>
          </a:p>
        </p:txBody>
      </p:sp>
    </p:spTree>
    <p:extLst>
      <p:ext uri="{BB962C8B-B14F-4D97-AF65-F5344CB8AC3E}">
        <p14:creationId xmlns:p14="http://schemas.microsoft.com/office/powerpoint/2010/main" val="1393259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sz="1200" kern="1200" dirty="0" smtClean="0">
                <a:solidFill>
                  <a:schemeClr val="tx1"/>
                </a:solidFill>
                <a:effectLst/>
                <a:latin typeface="+mn-lt"/>
                <a:ea typeface="+mn-ea"/>
                <a:cs typeface="+mn-cs"/>
              </a:rPr>
              <a:t>In part1, I'll introduce the various factual consistency metrics that I developed, which are based on two main approaches, Using Auxiliary Tasks for Keyword-aware Evaluation and data augmentation for training the metric.</a:t>
            </a:r>
            <a:endParaRPr lang="ko-KR" altLang="ko-KR" sz="1200" kern="1200" dirty="0" smtClean="0">
              <a:solidFill>
                <a:schemeClr val="tx1"/>
              </a:solidFill>
              <a:effectLst/>
              <a:latin typeface="+mn-lt"/>
              <a:ea typeface="+mn-ea"/>
              <a:cs typeface="+mn-cs"/>
            </a:endParaRPr>
          </a:p>
          <a:p>
            <a:pPr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15</a:t>
            </a:fld>
            <a:endParaRPr lang="en-US"/>
          </a:p>
        </p:txBody>
      </p:sp>
    </p:spTree>
    <p:extLst>
      <p:ext uri="{BB962C8B-B14F-4D97-AF65-F5344CB8AC3E}">
        <p14:creationId xmlns:p14="http://schemas.microsoft.com/office/powerpoint/2010/main" val="135825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smtClean="0">
                <a:solidFill>
                  <a:schemeClr val="tx1"/>
                </a:solidFill>
                <a:effectLst/>
                <a:latin typeface="+mn-lt"/>
                <a:ea typeface="+mn-ea"/>
                <a:cs typeface="+mn-cs"/>
              </a:rPr>
              <a:t>The main research</a:t>
            </a:r>
            <a:r>
              <a:rPr lang="en-US" altLang="ko-KR" sz="1200" kern="1200" baseline="0" smtClean="0">
                <a:solidFill>
                  <a:schemeClr val="tx1"/>
                </a:solidFill>
                <a:effectLst/>
                <a:latin typeface="+mn-lt"/>
                <a:ea typeface="+mn-ea"/>
                <a:cs typeface="+mn-cs"/>
              </a:rPr>
              <a:t> goal</a:t>
            </a:r>
            <a:r>
              <a:rPr lang="en-US" altLang="ko-KR" sz="1200" kern="1200" smtClean="0">
                <a:solidFill>
                  <a:schemeClr val="tx1"/>
                </a:solidFill>
                <a:effectLst/>
                <a:latin typeface="+mn-lt"/>
                <a:ea typeface="+mn-ea"/>
                <a:cs typeface="+mn-cs"/>
              </a:rPr>
              <a:t> in part1, is to develop an automatic evaluation metric that can focus on the factual consistency with the given source in the text generation system. In other words, for a given source and the generated text, we develop a factual consistency checking system that can output whether the generated text is factually consistent or outputs the numerical score of factuality.</a:t>
            </a:r>
            <a:endParaRPr lang="ko-KR" altLang="ko-KR" sz="1200" kern="1200" smtClean="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16</a:t>
            </a:fld>
            <a:endParaRPr lang="en-US"/>
          </a:p>
        </p:txBody>
      </p:sp>
    </p:spTree>
    <p:extLst>
      <p:ext uri="{BB962C8B-B14F-4D97-AF65-F5344CB8AC3E}">
        <p14:creationId xmlns:p14="http://schemas.microsoft.com/office/powerpoint/2010/main" val="326711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Specifically, we want to develop a system that can output a factuality score similar to humans. Thus, the metric should give a lower score to factually inconsistent examples judged by humans and vice versa.</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17</a:t>
            </a:fld>
            <a:endParaRPr lang="en-US"/>
          </a:p>
        </p:txBody>
      </p:sp>
    </p:spTree>
    <p:extLst>
      <p:ext uri="{BB962C8B-B14F-4D97-AF65-F5344CB8AC3E}">
        <p14:creationId xmlns:p14="http://schemas.microsoft.com/office/powerpoint/2010/main" val="3003582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Then,</a:t>
            </a:r>
            <a:r>
              <a:rPr lang="en-US" altLang="ko-KR" sz="1200" kern="1200" baseline="0" dirty="0" smtClean="0">
                <a:solidFill>
                  <a:schemeClr val="tx1"/>
                </a:solidFill>
                <a:effectLst/>
                <a:latin typeface="+mn-lt"/>
                <a:ea typeface="+mn-ea"/>
                <a:cs typeface="+mn-cs"/>
              </a:rPr>
              <a:t> How to develop this evaluation metric? </a:t>
            </a:r>
            <a:r>
              <a:rPr lang="en-US" altLang="ko-KR" sz="1200" kern="1200" dirty="0" smtClean="0">
                <a:solidFill>
                  <a:schemeClr val="tx1"/>
                </a:solidFill>
                <a:effectLst/>
                <a:latin typeface="+mn-lt"/>
                <a:ea typeface="+mn-ea"/>
                <a:cs typeface="+mn-cs"/>
              </a:rPr>
              <a:t>When </a:t>
            </a:r>
            <a:r>
              <a:rPr lang="en-US" altLang="ko-KR" sz="1200" kern="1200" dirty="0">
                <a:solidFill>
                  <a:schemeClr val="tx1"/>
                </a:solidFill>
                <a:effectLst/>
                <a:latin typeface="+mn-lt"/>
                <a:ea typeface="+mn-ea"/>
                <a:cs typeface="+mn-cs"/>
              </a:rPr>
              <a:t>we look at this image caption we saw in previous slides, a natural intuition to evaluate factual consistency is to focus on the keywords that are crucial for factual consistency evaluation. We could easily infer that this caption is factually inconsistent with the image through the fact that the word red is wrong. So, the research question in this part is, How can we use keywords for factual consistency evaluation</a:t>
            </a:r>
            <a:r>
              <a:rPr lang="en-US" altLang="ko-KR" sz="1200" kern="1200" dirty="0" smtClean="0">
                <a:solidFill>
                  <a:schemeClr val="tx1"/>
                </a:solidFill>
                <a:effectLst/>
                <a:latin typeface="+mn-lt"/>
                <a:ea typeface="+mn-ea"/>
                <a:cs typeface="+mn-cs"/>
              </a:rPr>
              <a:t>?</a:t>
            </a:r>
            <a:r>
              <a:rPr lang="en-US" altLang="ko-KR" sz="1200" kern="1200" baseline="0" dirty="0" smtClean="0">
                <a:solidFill>
                  <a:schemeClr val="tx1"/>
                </a:solidFill>
                <a:effectLst/>
                <a:latin typeface="+mn-lt"/>
                <a:ea typeface="+mn-ea"/>
                <a:cs typeface="+mn-cs"/>
              </a:rPr>
              <a:t> I’ll introduce two words related to this respect.</a:t>
            </a:r>
          </a:p>
        </p:txBody>
      </p:sp>
      <p:sp>
        <p:nvSpPr>
          <p:cNvPr id="4" name="슬라이드 번호 개체 틀 3"/>
          <p:cNvSpPr>
            <a:spLocks noGrp="1"/>
          </p:cNvSpPr>
          <p:nvPr>
            <p:ph type="sldNum" sz="quarter" idx="5"/>
          </p:nvPr>
        </p:nvSpPr>
        <p:spPr/>
        <p:txBody>
          <a:bodyPr/>
          <a:lstStyle/>
          <a:p>
            <a:fld id="{848E9137-DE38-4570-B44D-992D53A4E208}" type="slidenum">
              <a:rPr lang="en-US" smtClean="0"/>
              <a:t>18</a:t>
            </a:fld>
            <a:endParaRPr lang="en-US"/>
          </a:p>
        </p:txBody>
      </p:sp>
    </p:spTree>
    <p:extLst>
      <p:ext uri="{BB962C8B-B14F-4D97-AF65-F5344CB8AC3E}">
        <p14:creationId xmlns:p14="http://schemas.microsoft.com/office/powerpoint/2010/main" val="3358906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I’ll introduce two my</a:t>
            </a:r>
            <a:r>
              <a:rPr lang="en-US" altLang="ko-KR" sz="1200" kern="1200" baseline="0" dirty="0" smtClean="0">
                <a:solidFill>
                  <a:schemeClr val="tx1"/>
                </a:solidFill>
                <a:effectLst/>
                <a:latin typeface="+mn-lt"/>
                <a:ea typeface="+mn-ea"/>
                <a:cs typeface="+mn-cs"/>
              </a:rPr>
              <a:t> past works on keyword-aware evaluation using auxiliary tasks to achieve factual consistency evaluation. And these two works were presented NAACL 2021 and EMNLP 2021, respectively.</a:t>
            </a:r>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19</a:t>
            </a:fld>
            <a:endParaRPr lang="en-US"/>
          </a:p>
        </p:txBody>
      </p:sp>
    </p:spTree>
    <p:extLst>
      <p:ext uri="{BB962C8B-B14F-4D97-AF65-F5344CB8AC3E}">
        <p14:creationId xmlns:p14="http://schemas.microsoft.com/office/powerpoint/2010/main" val="331222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Here is the outline of today's talk. I start by briefly introducing my research career and the background of today's topic, the</a:t>
            </a:r>
            <a:r>
              <a:rPr lang="en-US" altLang="ko-KR" sz="1200" kern="1200" baseline="0" dirty="0" smtClean="0">
                <a:solidFill>
                  <a:schemeClr val="tx1"/>
                </a:solidFill>
                <a:effectLst/>
                <a:latin typeface="+mn-lt"/>
                <a:ea typeface="+mn-ea"/>
                <a:cs typeface="+mn-cs"/>
              </a:rPr>
              <a:t> concept of </a:t>
            </a:r>
            <a:r>
              <a:rPr lang="en-US" altLang="ko-KR" sz="1200" kern="1200" dirty="0" smtClean="0">
                <a:solidFill>
                  <a:schemeClr val="tx1"/>
                </a:solidFill>
                <a:effectLst/>
                <a:latin typeface="+mn-lt"/>
                <a:ea typeface="+mn-ea"/>
                <a:cs typeface="+mn-cs"/>
              </a:rPr>
              <a:t>factual consistency which is one of important</a:t>
            </a:r>
            <a:r>
              <a:rPr lang="en-US" altLang="ko-KR" sz="1200" kern="1200" baseline="0" dirty="0" smtClean="0">
                <a:solidFill>
                  <a:schemeClr val="tx1"/>
                </a:solidFill>
                <a:effectLst/>
                <a:latin typeface="+mn-lt"/>
                <a:ea typeface="+mn-ea"/>
                <a:cs typeface="+mn-cs"/>
              </a:rPr>
              <a:t> criteria in text generation system</a:t>
            </a:r>
            <a:r>
              <a:rPr lang="en-US" altLang="ko-KR" sz="1200" kern="1200" dirty="0" smtClean="0">
                <a:solidFill>
                  <a:schemeClr val="tx1"/>
                </a:solidFill>
                <a:effectLst/>
                <a:latin typeface="+mn-lt"/>
                <a:ea typeface="+mn-ea"/>
                <a:cs typeface="+mn-cs"/>
              </a:rPr>
              <a:t>. And then I'll introduce some of my past works about factual consistency evaluation that must be necessary in developing better text generation system. And then I'll introduce research on improving the factual consistency</a:t>
            </a:r>
            <a:r>
              <a:rPr lang="en-US" altLang="ko-KR" sz="1200" kern="1200" baseline="0" dirty="0" smtClean="0">
                <a:solidFill>
                  <a:schemeClr val="tx1"/>
                </a:solidFill>
                <a:effectLst/>
                <a:latin typeface="+mn-lt"/>
                <a:ea typeface="+mn-ea"/>
                <a:cs typeface="+mn-cs"/>
              </a:rPr>
              <a:t> based on current</a:t>
            </a:r>
            <a:r>
              <a:rPr lang="en-US" altLang="ko-KR" sz="1200" kern="1200" dirty="0" smtClean="0">
                <a:solidFill>
                  <a:schemeClr val="tx1"/>
                </a:solidFill>
                <a:effectLst/>
                <a:latin typeface="+mn-lt"/>
                <a:ea typeface="+mn-ea"/>
                <a:cs typeface="+mn-cs"/>
              </a:rPr>
              <a:t> &amp; future works that</a:t>
            </a:r>
            <a:r>
              <a:rPr lang="en-US" altLang="ko-KR" sz="1200" kern="1200" baseline="0" dirty="0" smtClean="0">
                <a:solidFill>
                  <a:schemeClr val="tx1"/>
                </a:solidFill>
                <a:effectLst/>
                <a:latin typeface="+mn-lt"/>
                <a:ea typeface="+mn-ea"/>
                <a:cs typeface="+mn-cs"/>
              </a:rPr>
              <a:t> use</a:t>
            </a:r>
            <a:r>
              <a:rPr lang="en-US" altLang="ko-KR" sz="1200" kern="1200" dirty="0" smtClean="0">
                <a:solidFill>
                  <a:schemeClr val="tx1"/>
                </a:solidFill>
                <a:effectLst/>
                <a:latin typeface="+mn-lt"/>
                <a:ea typeface="+mn-ea"/>
                <a:cs typeface="+mn-cs"/>
              </a:rPr>
              <a:t> the evaluation metrics in my past 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a:t>
            </a:fld>
            <a:endParaRPr lang="en-US"/>
          </a:p>
        </p:txBody>
      </p:sp>
    </p:spTree>
    <p:extLst>
      <p:ext uri="{BB962C8B-B14F-4D97-AF65-F5344CB8AC3E}">
        <p14:creationId xmlns:p14="http://schemas.microsoft.com/office/powerpoint/2010/main" val="69478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The first approach we tried is integrating </a:t>
            </a:r>
            <a:r>
              <a:rPr lang="en-US" altLang="ko-KR" sz="1200" kern="1200" dirty="0" err="1" smtClean="0">
                <a:solidFill>
                  <a:schemeClr val="tx1"/>
                </a:solidFill>
                <a:effectLst/>
                <a:latin typeface="+mn-lt"/>
                <a:ea typeface="+mn-ea"/>
                <a:cs typeface="+mn-cs"/>
              </a:rPr>
              <a:t>Keyphrase</a:t>
            </a:r>
            <a:r>
              <a:rPr lang="en-US" altLang="ko-KR" sz="1200" kern="1200" dirty="0" smtClean="0">
                <a:solidFill>
                  <a:schemeClr val="tx1"/>
                </a:solidFill>
                <a:effectLst/>
                <a:latin typeface="+mn-lt"/>
                <a:ea typeface="+mn-ea"/>
                <a:cs typeface="+mn-cs"/>
              </a:rPr>
              <a:t> Weights into the metrics</a:t>
            </a:r>
            <a:r>
              <a:rPr lang="en-US" altLang="ko-KR" sz="1200" kern="1200" baseline="0" dirty="0" smtClean="0">
                <a:solidFill>
                  <a:schemeClr val="tx1"/>
                </a:solidFill>
                <a:effectLst/>
                <a:latin typeface="+mn-lt"/>
                <a:ea typeface="+mn-ea"/>
                <a:cs typeface="+mn-cs"/>
              </a:rPr>
              <a:t> to </a:t>
            </a:r>
            <a:r>
              <a:rPr lang="en-US" altLang="ko-KR" sz="1200" kern="1200" dirty="0" smtClean="0">
                <a:solidFill>
                  <a:schemeClr val="tx1"/>
                </a:solidFill>
                <a:effectLst/>
                <a:latin typeface="+mn-lt"/>
                <a:ea typeface="+mn-ea"/>
                <a:cs typeface="+mn-cs"/>
              </a:rPr>
              <a:t>evaluate the generated answer in a generative question-answering task. Generative QA is a task that generates an answer for a given question and the context, rather than just extracting the answer span in the context. In this case, how can we evaluate the quality of the generated answer?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20</a:t>
            </a:fld>
            <a:endParaRPr lang="en-US"/>
          </a:p>
        </p:txBody>
      </p:sp>
    </p:spTree>
    <p:extLst>
      <p:ext uri="{BB962C8B-B14F-4D97-AF65-F5344CB8AC3E}">
        <p14:creationId xmlns:p14="http://schemas.microsoft.com/office/powerpoint/2010/main" val="313823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Let's see an example that gives an intuition for evaluating the answers. For the question "How many steps are involved in a hypothesis test?" the machine-generated answer is "there are seven steps involved in a hypothesis test. Is the answer correct? We can easily infer that the answer is wrong since the generated answer says the four steps. </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21</a:t>
            </a:fld>
            <a:endParaRPr lang="en-US"/>
          </a:p>
        </p:txBody>
      </p:sp>
    </p:spTree>
    <p:extLst>
      <p:ext uri="{BB962C8B-B14F-4D97-AF65-F5344CB8AC3E}">
        <p14:creationId xmlns:p14="http://schemas.microsoft.com/office/powerpoint/2010/main" val="903431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However, previous metrics fail to capture the correctness of the answer and give a higher score to the false example because these metrics equally consider each word in the sentence. </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22</a:t>
            </a:fld>
            <a:endParaRPr lang="en-US"/>
          </a:p>
        </p:txBody>
      </p:sp>
    </p:spTree>
    <p:extLst>
      <p:ext uri="{BB962C8B-B14F-4D97-AF65-F5344CB8AC3E}">
        <p14:creationId xmlns:p14="http://schemas.microsoft.com/office/powerpoint/2010/main" val="120010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Inspired by the observation in the previous slide, we modified the existing metric by </a:t>
            </a:r>
            <a:r>
              <a:rPr lang="en-US" altLang="ko-KR" sz="1200" kern="1200" dirty="0" smtClean="0">
                <a:solidFill>
                  <a:schemeClr val="tx1"/>
                </a:solidFill>
                <a:effectLst/>
                <a:latin typeface="+mn-lt"/>
                <a:ea typeface="+mn-ea"/>
                <a:cs typeface="+mn-cs"/>
              </a:rPr>
              <a:t>integrating</a:t>
            </a:r>
            <a:r>
              <a:rPr lang="en-US" altLang="ko-KR" sz="1200" kern="1200" baseline="0" dirty="0" smtClean="0">
                <a:solidFill>
                  <a:schemeClr val="tx1"/>
                </a:solidFill>
                <a:effectLst/>
                <a:latin typeface="+mn-lt"/>
                <a:ea typeface="+mn-ea"/>
                <a:cs typeface="+mn-cs"/>
              </a:rPr>
              <a:t> the importance weight of keywords</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into existing metric. Specifically, we designed an auxiliary task, KPQA(</a:t>
            </a:r>
            <a:r>
              <a:rPr lang="en-US" altLang="ko-KR" sz="1200" dirty="0" err="1"/>
              <a:t>Keyphrase</a:t>
            </a:r>
            <a:r>
              <a:rPr lang="en-US" altLang="ko-KR" sz="1200" dirty="0"/>
              <a:t> Predictor for Question Answering</a:t>
            </a:r>
            <a:r>
              <a:rPr lang="en-US" altLang="ko-KR" sz="1200" kern="1200" dirty="0">
                <a:solidFill>
                  <a:schemeClr val="tx1"/>
                </a:solidFill>
                <a:effectLst/>
                <a:latin typeface="+mn-lt"/>
                <a:ea typeface="+mn-ea"/>
                <a:cs typeface="+mn-cs"/>
              </a:rPr>
              <a:t>), that can predict the importance weights of evaluating the answer. </a:t>
            </a:r>
            <a:r>
              <a:rPr lang="en-US" altLang="ko-KR" dirty="0"/>
              <a:t>KPQA predicts the importance weights for the answer using the information in the question and the answer. For example, “four” got higher weights since the question starts with “How many”. </a:t>
            </a:r>
            <a:r>
              <a:rPr lang="en-US" altLang="ko-KR" sz="1200" kern="1200" dirty="0">
                <a:solidFill>
                  <a:schemeClr val="tx1"/>
                </a:solidFill>
                <a:effectLst/>
                <a:latin typeface="+mn-lt"/>
                <a:ea typeface="+mn-ea"/>
                <a:cs typeface="+mn-cs"/>
              </a:rPr>
              <a:t>And we use the</a:t>
            </a:r>
            <a:r>
              <a:rPr lang="en-US" altLang="ko-KR" sz="1200" kern="1200" baseline="0" dirty="0">
                <a:solidFill>
                  <a:schemeClr val="tx1"/>
                </a:solidFill>
                <a:effectLst/>
                <a:latin typeface="+mn-lt"/>
                <a:ea typeface="+mn-ea"/>
                <a:cs typeface="+mn-cs"/>
              </a:rPr>
              <a:t> output of KPQA</a:t>
            </a:r>
            <a:r>
              <a:rPr lang="en-US" altLang="ko-KR" sz="1200" kern="1200" dirty="0">
                <a:solidFill>
                  <a:schemeClr val="tx1"/>
                </a:solidFill>
                <a:effectLst/>
                <a:latin typeface="+mn-lt"/>
                <a:ea typeface="+mn-ea"/>
                <a:cs typeface="+mn-cs"/>
              </a:rPr>
              <a:t> to adopt importance weighting when comparing the generated answer with the reference answers as in this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23</a:t>
            </a:fld>
            <a:endParaRPr lang="en-US"/>
          </a:p>
        </p:txBody>
      </p:sp>
    </p:spTree>
    <p:extLst>
      <p:ext uri="{BB962C8B-B14F-4D97-AF65-F5344CB8AC3E}">
        <p14:creationId xmlns:p14="http://schemas.microsoft.com/office/powerpoint/2010/main" val="2180763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More specifically, as in</a:t>
            </a:r>
            <a:r>
              <a:rPr lang="en-US" altLang="ko-KR" sz="1200" kern="1200" baseline="0" dirty="0" smtClean="0">
                <a:solidFill>
                  <a:schemeClr val="tx1"/>
                </a:solidFill>
                <a:effectLst/>
                <a:latin typeface="+mn-lt"/>
                <a:ea typeface="+mn-ea"/>
                <a:cs typeface="+mn-cs"/>
              </a:rPr>
              <a:t> this Qualitative Results,</a:t>
            </a:r>
            <a:r>
              <a:rPr lang="en-US" altLang="ko-KR" sz="1200" kern="1200" dirty="0" smtClean="0">
                <a:solidFill>
                  <a:schemeClr val="tx1"/>
                </a:solidFill>
                <a:effectLst/>
                <a:latin typeface="+mn-lt"/>
                <a:ea typeface="+mn-ea"/>
                <a:cs typeface="+mn-cs"/>
              </a:rPr>
              <a:t> we designed a metric that can score much closer to a human judgment in evaluating the correctness of the generated answer,</a:t>
            </a:r>
            <a:r>
              <a:rPr lang="en-US" altLang="ko-KR" sz="1200" kern="1200" baseline="0" dirty="0" smtClean="0">
                <a:solidFill>
                  <a:schemeClr val="tx1"/>
                </a:solidFill>
                <a:effectLst/>
                <a:latin typeface="+mn-lt"/>
                <a:ea typeface="+mn-ea"/>
                <a:cs typeface="+mn-cs"/>
              </a:rPr>
              <a:t> by giving higher weights to critical parts such as 5 to 20 hours like this example, </a:t>
            </a:r>
            <a:r>
              <a:rPr lang="en-US" altLang="ko-KR" sz="1200" kern="1200" dirty="0" smtClean="0">
                <a:solidFill>
                  <a:schemeClr val="tx1"/>
                </a:solidFill>
                <a:effectLst/>
                <a:latin typeface="+mn-lt"/>
                <a:ea typeface="+mn-ea"/>
                <a:cs typeface="+mn-cs"/>
              </a:rPr>
              <a:t>We also compared our importance weighting method with another importance weighting method IDF(</a:t>
            </a:r>
            <a:r>
              <a:rPr lang="en-US" altLang="ko-KR" sz="1200" b="0" i="1" dirty="0" smtClean="0">
                <a:solidFill>
                  <a:srgbClr val="202124"/>
                </a:solidFill>
                <a:effectLst/>
                <a:latin typeface="arial" panose="020B0604020202020204" pitchFamily="34" charset="0"/>
              </a:rPr>
              <a:t>Inverse Document Frequency</a:t>
            </a:r>
            <a:r>
              <a:rPr lang="en-US" altLang="ko-KR" sz="1200" kern="1200" dirty="0" smtClean="0">
                <a:solidFill>
                  <a:schemeClr val="tx1"/>
                </a:solidFill>
                <a:effectLst/>
                <a:latin typeface="+mn-lt"/>
                <a:ea typeface="+mn-ea"/>
                <a:cs typeface="+mn-cs"/>
              </a:rPr>
              <a:t>), and our</a:t>
            </a:r>
            <a:r>
              <a:rPr lang="en-US" altLang="ko-KR" sz="1200" kern="1200" baseline="0" dirty="0" smtClean="0">
                <a:solidFill>
                  <a:schemeClr val="tx1"/>
                </a:solidFill>
                <a:effectLst/>
                <a:latin typeface="+mn-lt"/>
                <a:ea typeface="+mn-ea"/>
                <a:cs typeface="+mn-cs"/>
              </a:rPr>
              <a:t> proposed dynamic weights that uses the context of the question </a:t>
            </a:r>
            <a:r>
              <a:rPr lang="en-US" altLang="ko-KR" sz="1200" kern="1200" dirty="0" smtClean="0">
                <a:solidFill>
                  <a:schemeClr val="tx1"/>
                </a:solidFill>
                <a:effectLst/>
                <a:latin typeface="+mn-lt"/>
                <a:ea typeface="+mn-ea"/>
                <a:cs typeface="+mn-cs"/>
              </a:rPr>
              <a:t>observed more reasonable weights in evaluating the answer.</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24</a:t>
            </a:fld>
            <a:endParaRPr lang="en-US"/>
          </a:p>
        </p:txBody>
      </p:sp>
    </p:spTree>
    <p:extLst>
      <p:ext uri="{BB962C8B-B14F-4D97-AF65-F5344CB8AC3E}">
        <p14:creationId xmlns:p14="http://schemas.microsoft.com/office/powerpoint/2010/main" val="270643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And, in order to evaluate the </a:t>
            </a:r>
            <a:r>
              <a:rPr lang="en-US" altLang="ko-KR" sz="1200" b="1" kern="1200" dirty="0" smtClean="0">
                <a:solidFill>
                  <a:schemeClr val="tx1"/>
                </a:solidFill>
                <a:effectLst/>
                <a:latin typeface="+mn-lt"/>
                <a:ea typeface="+mn-ea"/>
                <a:cs typeface="+mn-cs"/>
              </a:rPr>
              <a:t>q</a:t>
            </a:r>
            <a:r>
              <a:rPr lang="en-US" altLang="ko-KR" sz="1200" b="1" dirty="0" smtClean="0"/>
              <a:t>uantitative </a:t>
            </a:r>
            <a:r>
              <a:rPr lang="en-US" altLang="ko-KR" sz="1200" kern="1200" dirty="0" smtClean="0">
                <a:solidFill>
                  <a:schemeClr val="tx1"/>
                </a:solidFill>
                <a:effectLst/>
                <a:latin typeface="+mn-lt"/>
                <a:ea typeface="+mn-ea"/>
                <a:cs typeface="+mn-cs"/>
              </a:rPr>
              <a:t>performance of the metric, we measured the similarity between the metric and the human score by computing the correlation between the metrics and the human judgments. We observed that the proposed method has a very high correlation with the human judgments compared to the existing metrics. In other words, our proposed metrics evaluate answers more similarly to humans than other methods. Thus, the results of the study showed that using </a:t>
            </a:r>
            <a:r>
              <a:rPr lang="en-US" altLang="ko-KR" sz="1200" kern="1200" dirty="0" err="1" smtClean="0">
                <a:solidFill>
                  <a:schemeClr val="tx1"/>
                </a:solidFill>
                <a:effectLst/>
                <a:latin typeface="+mn-lt"/>
                <a:ea typeface="+mn-ea"/>
                <a:cs typeface="+mn-cs"/>
              </a:rPr>
              <a:t>keyphrase</a:t>
            </a:r>
            <a:r>
              <a:rPr lang="en-US" altLang="ko-KR" sz="1200" kern="1200" dirty="0" smtClean="0">
                <a:solidFill>
                  <a:schemeClr val="tx1"/>
                </a:solidFill>
                <a:effectLst/>
                <a:latin typeface="+mn-lt"/>
                <a:ea typeface="+mn-ea"/>
                <a:cs typeface="+mn-cs"/>
              </a:rPr>
              <a:t> weights helps factual consistency evaluation of the answer in this task.</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25</a:t>
            </a:fld>
            <a:endParaRPr lang="en-US"/>
          </a:p>
        </p:txBody>
      </p:sp>
    </p:spTree>
    <p:extLst>
      <p:ext uri="{BB962C8B-B14F-4D97-AF65-F5344CB8AC3E}">
        <p14:creationId xmlns:p14="http://schemas.microsoft.com/office/powerpoint/2010/main" val="1496930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And the next study also focuses on keyword-oriented evaluation but uses a totally different approach. This study is about the evaluation of image captions. We propose an evaluation method that asks questions about the generated caption. We first extract keywords using a pre-trained keyword extraction for the system generated caption. And then, we generate questions for the keywords using pre-trained question generation system. </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26</a:t>
            </a:fld>
            <a:endParaRPr lang="en-US"/>
          </a:p>
        </p:txBody>
      </p:sp>
    </p:spTree>
    <p:extLst>
      <p:ext uri="{BB962C8B-B14F-4D97-AF65-F5344CB8AC3E}">
        <p14:creationId xmlns:p14="http://schemas.microsoft.com/office/powerpoint/2010/main" val="52122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Using the questions that we've created, we ask these questions to both the image and the candidate captions, respectively, using the pre-trained question answering system. Finally, we compare those answers from the image and from the caption for each question to evaluate the quality of the caption. Here, if a keyword in the caption is factually consistent with the image like this example, the answers of the caption is similar or same as the answers of the image and results in a higher metric score.</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27</a:t>
            </a:fld>
            <a:endParaRPr lang="en-US"/>
          </a:p>
        </p:txBody>
      </p:sp>
    </p:spTree>
    <p:extLst>
      <p:ext uri="{BB962C8B-B14F-4D97-AF65-F5344CB8AC3E}">
        <p14:creationId xmlns:p14="http://schemas.microsoft.com/office/powerpoint/2010/main" val="2032968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smtClean="0">
                <a:solidFill>
                  <a:schemeClr val="tx1"/>
                </a:solidFill>
                <a:effectLst/>
                <a:latin typeface="+mn-lt"/>
                <a:ea typeface="+mn-ea"/>
                <a:cs typeface="+mn-cs"/>
              </a:rPr>
              <a:t>However,</a:t>
            </a:r>
            <a:r>
              <a:rPr lang="en-US" altLang="ko-KR" sz="1200" b="0" i="0" kern="1200" baseline="0" smtClean="0">
                <a:solidFill>
                  <a:schemeClr val="tx1"/>
                </a:solidFill>
                <a:effectLst/>
                <a:latin typeface="+mn-lt"/>
                <a:ea typeface="+mn-ea"/>
                <a:cs typeface="+mn-cs"/>
              </a:rPr>
              <a:t> if any contents in the candidate caption is inconsistent with the given image, the answers for the question is different from the answers of the image as shown in “cow” for this example. There is a dog in the image, but the caption says it is a cow, and this results in a lower score. One of the main advantage of this method is </a:t>
            </a:r>
            <a:r>
              <a:rPr lang="en-US" altLang="ko-KR" sz="1200" b="0" i="0" kern="1200" smtClean="0">
                <a:solidFill>
                  <a:schemeClr val="tx1"/>
                </a:solidFill>
                <a:effectLst/>
                <a:latin typeface="+mn-lt"/>
                <a:ea typeface="+mn-ea"/>
                <a:cs typeface="+mn-cs"/>
              </a:rPr>
              <a:t>a </a:t>
            </a:r>
            <a:r>
              <a:rPr lang="en-US" altLang="ko-KR" sz="1200" b="0" i="0" kern="1200">
                <a:solidFill>
                  <a:schemeClr val="tx1"/>
                </a:solidFill>
                <a:effectLst/>
                <a:latin typeface="+mn-lt"/>
                <a:ea typeface="+mn-ea"/>
                <a:cs typeface="+mn-cs"/>
              </a:rPr>
              <a:t>natural form of interpretrability </a:t>
            </a:r>
            <a:r>
              <a:rPr lang="en-US" altLang="ko-KR" sz="1200" b="0" i="0" kern="1200" baseline="0" smtClean="0">
                <a:solidFill>
                  <a:schemeClr val="tx1"/>
                </a:solidFill>
                <a:effectLst/>
                <a:latin typeface="+mn-lt"/>
                <a:ea typeface="+mn-ea"/>
                <a:cs typeface="+mn-cs"/>
              </a:rPr>
              <a:t>since we can</a:t>
            </a:r>
            <a:r>
              <a:rPr lang="en-US" altLang="ko-KR" sz="1200" b="0" i="0" kern="1200" smtClean="0">
                <a:solidFill>
                  <a:schemeClr val="tx1"/>
                </a:solidFill>
                <a:effectLst/>
                <a:latin typeface="+mn-lt"/>
                <a:ea typeface="+mn-ea"/>
                <a:cs typeface="+mn-cs"/>
              </a:rPr>
              <a:t> easily check</a:t>
            </a:r>
            <a:r>
              <a:rPr lang="en-US" altLang="ko-KR" sz="1200" b="0" i="0" kern="1200" baseline="0" smtClean="0">
                <a:solidFill>
                  <a:schemeClr val="tx1"/>
                </a:solidFill>
                <a:effectLst/>
                <a:latin typeface="+mn-lt"/>
                <a:ea typeface="+mn-ea"/>
                <a:cs typeface="+mn-cs"/>
              </a:rPr>
              <a:t> how each score is computed by looking at the answers like this examp</a:t>
            </a:r>
            <a:r>
              <a:rPr lang="en-US" altLang="ko-KR" sz="1200" b="0" i="0" kern="1200" smtClean="0">
                <a:solidFill>
                  <a:schemeClr val="tx1"/>
                </a:solidFill>
                <a:effectLst/>
                <a:latin typeface="+mn-lt"/>
                <a:ea typeface="+mn-ea"/>
                <a:cs typeface="+mn-cs"/>
              </a:rPr>
              <a:t>le</a:t>
            </a:r>
            <a:r>
              <a:rPr lang="en-US" altLang="ko-KR" sz="1200" b="0" i="0" kern="1200">
                <a:solidFill>
                  <a:schemeClr val="tx1"/>
                </a:solidFill>
                <a:effectLst/>
                <a:latin typeface="+mn-lt"/>
                <a:ea typeface="+mn-ea"/>
                <a:cs typeface="+mn-cs"/>
              </a:rPr>
              <a:t>. </a:t>
            </a:r>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28</a:t>
            </a:fld>
            <a:endParaRPr lang="en-US"/>
          </a:p>
        </p:txBody>
      </p:sp>
    </p:spTree>
    <p:extLst>
      <p:ext uri="{BB962C8B-B14F-4D97-AF65-F5344CB8AC3E}">
        <p14:creationId xmlns:p14="http://schemas.microsoft.com/office/powerpoint/2010/main" val="397908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We also evaluated the performance of this QA based captioning metric, QACE,</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through the correlation with human judgments as</a:t>
            </a:r>
            <a:r>
              <a:rPr lang="en-US" altLang="ko-KR" sz="1200" kern="1200" baseline="0" dirty="0" smtClean="0">
                <a:solidFill>
                  <a:schemeClr val="tx1"/>
                </a:solidFill>
                <a:effectLst/>
                <a:latin typeface="+mn-lt"/>
                <a:ea typeface="+mn-ea"/>
                <a:cs typeface="+mn-cs"/>
              </a:rPr>
              <a:t> we did</a:t>
            </a:r>
            <a:r>
              <a:rPr lang="en-US" altLang="ko-KR" sz="1200" kern="1200" dirty="0" smtClean="0">
                <a:solidFill>
                  <a:schemeClr val="tx1"/>
                </a:solidFill>
                <a:effectLst/>
                <a:latin typeface="+mn-lt"/>
                <a:ea typeface="+mn-ea"/>
                <a:cs typeface="+mn-cs"/>
              </a:rPr>
              <a:t> in the previous work. The proposed method that</a:t>
            </a:r>
            <a:r>
              <a:rPr lang="en-US" altLang="ko-KR" sz="1200" kern="1200" baseline="0" dirty="0" smtClean="0">
                <a:solidFill>
                  <a:schemeClr val="tx1"/>
                </a:solidFill>
                <a:effectLst/>
                <a:latin typeface="+mn-lt"/>
                <a:ea typeface="+mn-ea"/>
                <a:cs typeface="+mn-cs"/>
              </a:rPr>
              <a:t> asks questions to evaluate factual consistency, </a:t>
            </a:r>
            <a:r>
              <a:rPr lang="en-US" altLang="ko-KR" sz="1200" kern="1200" dirty="0" smtClean="0">
                <a:solidFill>
                  <a:schemeClr val="tx1"/>
                </a:solidFill>
                <a:effectLst/>
                <a:latin typeface="+mn-lt"/>
                <a:ea typeface="+mn-ea"/>
                <a:cs typeface="+mn-cs"/>
              </a:rPr>
              <a:t>showed better or comparable to other captioning metrics.</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29</a:t>
            </a:fld>
            <a:endParaRPr lang="en-US"/>
          </a:p>
        </p:txBody>
      </p:sp>
    </p:spTree>
    <p:extLst>
      <p:ext uri="{BB962C8B-B14F-4D97-AF65-F5344CB8AC3E}">
        <p14:creationId xmlns:p14="http://schemas.microsoft.com/office/powerpoint/2010/main" val="368519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I just briefly introduce my research career. I majored natural language processing NLP, and I got </a:t>
            </a:r>
            <a:r>
              <a:rPr lang="en-US" altLang="ko-KR" sz="1200" kern="1200" dirty="0" err="1" smtClean="0">
                <a:solidFill>
                  <a:schemeClr val="tx1"/>
                </a:solidFill>
                <a:effectLst/>
                <a:latin typeface="+mn-lt"/>
                <a:ea typeface="+mn-ea"/>
                <a:cs typeface="+mn-cs"/>
              </a:rPr>
              <a:t>Ph.D</a:t>
            </a:r>
            <a:r>
              <a:rPr lang="en-US" altLang="ko-KR" sz="1200" kern="1200" dirty="0" smtClean="0">
                <a:solidFill>
                  <a:schemeClr val="tx1"/>
                </a:solidFill>
                <a:effectLst/>
                <a:latin typeface="+mn-lt"/>
                <a:ea typeface="+mn-ea"/>
                <a:cs typeface="+mn-cs"/>
              </a:rPr>
              <a:t> from ECE department at SNU with distinguished dissertation award, and I also got Bachelor's degree there. As a researcher in the field of NLP, I mainly published papers at top-tier NLP conferences like ACL, NAACL and EMNLP. I frequently collaborated with amazing research institutes from all over the world. I worked with NAVER AI LAB for a research intern, that resulted in a publication to NAACL 2022. Also, I fortunately published many papers through the collaboration with top research institutes in the world such as adobe research in USA and Sorbonne university in France.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a:t>
            </a:fld>
            <a:endParaRPr lang="en-US"/>
          </a:p>
        </p:txBody>
      </p:sp>
    </p:spTree>
    <p:extLst>
      <p:ext uri="{BB962C8B-B14F-4D97-AF65-F5344CB8AC3E}">
        <p14:creationId xmlns:p14="http://schemas.microsoft.com/office/powerpoint/2010/main" val="154237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Now let's move on to totally different research directions for developing factual consistency evaluation metric. First of all, let's think about the role of the evaluation metrics. For example, the metrics should give high scores for the captions that are factually consistent with the image while giving lower scores to the captions that are inconsistent with the image. </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30</a:t>
            </a:fld>
            <a:endParaRPr lang="en-US"/>
          </a:p>
        </p:txBody>
      </p:sp>
    </p:spTree>
    <p:extLst>
      <p:ext uri="{BB962C8B-B14F-4D97-AF65-F5344CB8AC3E}">
        <p14:creationId xmlns:p14="http://schemas.microsoft.com/office/powerpoint/2010/main" val="62437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Here, we can think that if we have enough both consistent and inconsistent texts, we can easily train the evaluation metric in a data-driven approach.</a:t>
            </a:r>
            <a:r>
              <a:rPr lang="en-US" altLang="ko-KR" sz="1200" kern="1200" baseline="0" dirty="0" smtClean="0">
                <a:solidFill>
                  <a:schemeClr val="tx1"/>
                </a:solidFill>
                <a:effectLst/>
                <a:latin typeface="+mn-lt"/>
                <a:ea typeface="+mn-ea"/>
                <a:cs typeface="+mn-cs"/>
              </a:rPr>
              <a:t> And one of the advantages of this approach is we do not need human reference captions. Then, how can we get data for this approach? </a:t>
            </a:r>
            <a:r>
              <a:rPr lang="en-US" altLang="ko-KR" sz="1200" kern="1200" dirty="0" smtClean="0">
                <a:solidFill>
                  <a:schemeClr val="tx1"/>
                </a:solidFill>
                <a:effectLst/>
                <a:latin typeface="+mn-lt"/>
                <a:ea typeface="+mn-ea"/>
                <a:cs typeface="+mn-cs"/>
              </a:rPr>
              <a:t>For the consistent texts, we have enough captions written by humans. However, for the inconsistent texts that the system may generate, we don't have the annotated dataset. So, to train the metric in this approach, the research question is, how can we get inconsistent texts? More specifically, how can we get plausible inconsistent texts that a system might generate?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31</a:t>
            </a:fld>
            <a:endParaRPr lang="en-US"/>
          </a:p>
        </p:txBody>
      </p:sp>
    </p:spTree>
    <p:extLst>
      <p:ext uri="{BB962C8B-B14F-4D97-AF65-F5344CB8AC3E}">
        <p14:creationId xmlns:p14="http://schemas.microsoft.com/office/powerpoint/2010/main" val="3701132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I’ll introduce two my</a:t>
            </a:r>
            <a:r>
              <a:rPr lang="en-US" altLang="ko-KR" sz="1200" kern="1200" baseline="0" dirty="0" smtClean="0">
                <a:solidFill>
                  <a:schemeClr val="tx1"/>
                </a:solidFill>
                <a:effectLst/>
                <a:latin typeface="+mn-lt"/>
                <a:ea typeface="+mn-ea"/>
                <a:cs typeface="+mn-cs"/>
              </a:rPr>
              <a:t> past works related to data augmentation for training factual consistency metric. To generate inconsistent text, we used both rule-based inconsistent data augmentation method and model-based inconsistent data augmentation method. And these two works were presented at ACL 2021 and NAACL 2022 respectively. </a:t>
            </a:r>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32</a:t>
            </a:fld>
            <a:endParaRPr lang="en-US"/>
          </a:p>
        </p:txBody>
      </p:sp>
    </p:spTree>
    <p:extLst>
      <p:ext uri="{BB962C8B-B14F-4D97-AF65-F5344CB8AC3E}">
        <p14:creationId xmlns:p14="http://schemas.microsoft.com/office/powerpoint/2010/main" val="2439319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We start by applying some rule-based approaches in image captioning task to get inconsistent captions. Specifically, We generate inconsistent captions that can represent most of the undesirable cases in captioning by substituting the keywords</a:t>
            </a:r>
            <a:r>
              <a:rPr lang="en-US" altLang="ko-KR" sz="1200" kern="1200" baseline="0" smtClean="0">
                <a:solidFill>
                  <a:schemeClr val="tx1"/>
                </a:solidFill>
                <a:effectLst/>
                <a:latin typeface="+mn-lt"/>
                <a:ea typeface="+mn-ea"/>
                <a:cs typeface="+mn-cs"/>
              </a:rPr>
              <a:t> like substituting “woman” with “boy” </a:t>
            </a:r>
            <a:r>
              <a:rPr lang="en-US" altLang="ko-KR" sz="1200" kern="1200" smtClean="0">
                <a:solidFill>
                  <a:schemeClr val="tx1"/>
                </a:solidFill>
                <a:effectLst/>
                <a:latin typeface="+mn-lt"/>
                <a:ea typeface="+mn-ea"/>
                <a:cs typeface="+mn-cs"/>
              </a:rPr>
              <a:t>or using the captions of a similar image by retrieving the similar image and pick</a:t>
            </a:r>
            <a:r>
              <a:rPr lang="en-US" altLang="ko-KR" sz="1200" kern="1200" baseline="0" smtClean="0">
                <a:solidFill>
                  <a:schemeClr val="tx1"/>
                </a:solidFill>
                <a:effectLst/>
                <a:latin typeface="+mn-lt"/>
                <a:ea typeface="+mn-ea"/>
                <a:cs typeface="+mn-cs"/>
              </a:rPr>
              <a:t> a caption of this similar image</a:t>
            </a:r>
            <a:r>
              <a:rPr lang="en-US" altLang="ko-KR" sz="1200" kern="1200" smtClean="0">
                <a:solidFill>
                  <a:schemeClr val="tx1"/>
                </a:solidFill>
                <a:effectLst/>
                <a:latin typeface="+mn-lt"/>
                <a:ea typeface="+mn-ea"/>
                <a:cs typeface="+mn-cs"/>
              </a:rPr>
              <a:t>, or corrupting the original captions by removing some keywords</a:t>
            </a:r>
            <a:r>
              <a:rPr lang="en-US" altLang="ko-KR" sz="1200" kern="1200" baseline="0" smtClean="0">
                <a:solidFill>
                  <a:schemeClr val="tx1"/>
                </a:solidFill>
                <a:effectLst/>
                <a:latin typeface="+mn-lt"/>
                <a:ea typeface="+mn-ea"/>
                <a:cs typeface="+mn-cs"/>
              </a:rPr>
              <a:t> like holding in this caption.</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33</a:t>
            </a:fld>
            <a:endParaRPr lang="en-US"/>
          </a:p>
        </p:txBody>
      </p:sp>
    </p:spTree>
    <p:extLst>
      <p:ext uri="{BB962C8B-B14F-4D97-AF65-F5344CB8AC3E}">
        <p14:creationId xmlns:p14="http://schemas.microsoft.com/office/powerpoint/2010/main" val="3782691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Using these synthetic inconsistent captions created in this way, we develop our proposed metric UMIC, by training the pre-trained vision-and-language models to give a higher score for the consistent captions written</a:t>
            </a:r>
            <a:r>
              <a:rPr lang="en-US" altLang="ko-KR" sz="1200" kern="1200" baseline="0" smtClean="0">
                <a:solidFill>
                  <a:schemeClr val="tx1"/>
                </a:solidFill>
                <a:effectLst/>
                <a:latin typeface="+mn-lt"/>
                <a:ea typeface="+mn-ea"/>
                <a:cs typeface="+mn-cs"/>
              </a:rPr>
              <a:t> by humans</a:t>
            </a:r>
            <a:r>
              <a:rPr lang="en-US" altLang="ko-KR" sz="1200" kern="1200" smtClean="0">
                <a:solidFill>
                  <a:schemeClr val="tx1"/>
                </a:solidFill>
                <a:effectLst/>
                <a:latin typeface="+mn-lt"/>
                <a:ea typeface="+mn-ea"/>
                <a:cs typeface="+mn-cs"/>
              </a:rPr>
              <a:t> than for the inconsistent captions</a:t>
            </a:r>
            <a:r>
              <a:rPr lang="en-US" altLang="ko-KR" sz="1200" kern="1200" baseline="0" smtClean="0">
                <a:solidFill>
                  <a:schemeClr val="tx1"/>
                </a:solidFill>
                <a:effectLst/>
                <a:latin typeface="+mn-lt"/>
                <a:ea typeface="+mn-ea"/>
                <a:cs typeface="+mn-cs"/>
              </a:rPr>
              <a:t> we’ve created through contrastive learning.</a:t>
            </a:r>
            <a:endParaRPr lang="ko-KR" altLang="ko-KR" sz="1200" kern="1200" smtClean="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34</a:t>
            </a:fld>
            <a:endParaRPr lang="en-US"/>
          </a:p>
        </p:txBody>
      </p:sp>
    </p:spTree>
    <p:extLst>
      <p:ext uri="{BB962C8B-B14F-4D97-AF65-F5344CB8AC3E}">
        <p14:creationId xmlns:p14="http://schemas.microsoft.com/office/powerpoint/2010/main" val="95842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We also measured the correlation with human judgments for UMIC and observed a very high correlation compared to previous metrics, although we did not use the reference text. Through this study, we confirmed that an inconsistent data augmentation-based approach is promising for training factual consistency metrics.</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35</a:t>
            </a:fld>
            <a:endParaRPr lang="en-US"/>
          </a:p>
        </p:txBody>
      </p:sp>
    </p:spTree>
    <p:extLst>
      <p:ext uri="{BB962C8B-B14F-4D97-AF65-F5344CB8AC3E}">
        <p14:creationId xmlns:p14="http://schemas.microsoft.com/office/powerpoint/2010/main" val="242597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So what we can naturally think about from previous studies is that if we develop a better way to create inconsistent data, we can develop a better metric. Inspired by this point, we tried a model-based inconsistent Data Augmentation method as a next work different from the previous rule-based approach. In this work, we developed a the factual consistency metric for the summarization task. In this task, one of the previous works also generated inconsistent text similar to our</a:t>
            </a:r>
            <a:r>
              <a:rPr lang="en-US" altLang="ko-KR" sz="1200" kern="1200" baseline="0" dirty="0" smtClean="0">
                <a:solidFill>
                  <a:schemeClr val="tx1"/>
                </a:solidFill>
                <a:effectLst/>
                <a:latin typeface="+mn-lt"/>
                <a:ea typeface="+mn-ea"/>
                <a:cs typeface="+mn-cs"/>
              </a:rPr>
              <a:t> previous work</a:t>
            </a:r>
            <a:r>
              <a:rPr lang="en-US" altLang="ko-KR" sz="1200" kern="1200" dirty="0" smtClean="0">
                <a:solidFill>
                  <a:schemeClr val="tx1"/>
                </a:solidFill>
                <a:effectLst/>
                <a:latin typeface="+mn-lt"/>
                <a:ea typeface="+mn-ea"/>
                <a:cs typeface="+mn-cs"/>
              </a:rPr>
              <a:t> by simply changing the keywords, such as entity</a:t>
            </a:r>
            <a:r>
              <a:rPr lang="en-US" altLang="ko-KR" sz="1200" kern="1200" baseline="0" dirty="0" smtClean="0">
                <a:solidFill>
                  <a:schemeClr val="tx1"/>
                </a:solidFill>
                <a:effectLst/>
                <a:latin typeface="+mn-lt"/>
                <a:ea typeface="+mn-ea"/>
                <a:cs typeface="+mn-cs"/>
              </a:rPr>
              <a:t> or</a:t>
            </a:r>
            <a:r>
              <a:rPr lang="en-US" altLang="ko-KR" sz="1200" kern="1200" dirty="0" smtClean="0">
                <a:solidFill>
                  <a:schemeClr val="tx1"/>
                </a:solidFill>
                <a:effectLst/>
                <a:latin typeface="+mn-lt"/>
                <a:ea typeface="+mn-ea"/>
                <a:cs typeface="+mn-cs"/>
              </a:rPr>
              <a:t> number</a:t>
            </a:r>
            <a:r>
              <a:rPr lang="en-US" altLang="ko-KR" sz="1200" kern="1200" baseline="0" dirty="0" smtClean="0">
                <a:solidFill>
                  <a:schemeClr val="tx1"/>
                </a:solidFill>
                <a:effectLst/>
                <a:latin typeface="+mn-lt"/>
                <a:ea typeface="+mn-ea"/>
                <a:cs typeface="+mn-cs"/>
              </a:rPr>
              <a:t> to train factual consistency metric.</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36</a:t>
            </a:fld>
            <a:endParaRPr lang="en-US"/>
          </a:p>
        </p:txBody>
      </p:sp>
    </p:spTree>
    <p:extLst>
      <p:ext uri="{BB962C8B-B14F-4D97-AF65-F5344CB8AC3E}">
        <p14:creationId xmlns:p14="http://schemas.microsoft.com/office/powerpoint/2010/main" val="403568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Other previous works generated these inconsistent summaries by applying the Mask-and-Fill method to the reference summaries. Specifically, they made some blanks to the original </a:t>
            </a:r>
            <a:r>
              <a:rPr lang="en-US" altLang="ko-KR"/>
              <a:t>summary </a:t>
            </a:r>
            <a:r>
              <a:rPr lang="en-US" altLang="ko-KR" sz="1200" kern="1200">
                <a:solidFill>
                  <a:schemeClr val="tx1"/>
                </a:solidFill>
                <a:effectLst/>
                <a:latin typeface="+mn-lt"/>
                <a:ea typeface="+mn-ea"/>
                <a:cs typeface="+mn-cs"/>
              </a:rPr>
              <a:t>through</a:t>
            </a:r>
            <a:r>
              <a:rPr lang="en-US" altLang="ko-KR" sz="1200" kern="1200" baseline="0">
                <a:solidFill>
                  <a:schemeClr val="tx1"/>
                </a:solidFill>
                <a:effectLst/>
                <a:latin typeface="+mn-lt"/>
                <a:ea typeface="+mn-ea"/>
                <a:cs typeface="+mn-cs"/>
              </a:rPr>
              <a:t> masking some keywords like entities</a:t>
            </a:r>
            <a:r>
              <a:rPr lang="en-US" altLang="ko-KR" sz="1200" kern="1200">
                <a:solidFill>
                  <a:schemeClr val="tx1"/>
                </a:solidFill>
                <a:effectLst/>
                <a:latin typeface="+mn-lt"/>
                <a:ea typeface="+mn-ea"/>
                <a:cs typeface="+mn-cs"/>
              </a:rPr>
              <a:t> and then filled them using the pre-trained language models to generate inconsistent summaries</a:t>
            </a:r>
            <a:r>
              <a:rPr lang="en-US" altLang="ko-KR" sz="1200" kern="1200" baseline="0">
                <a:solidFill>
                  <a:schemeClr val="tx1"/>
                </a:solidFill>
                <a:effectLst/>
                <a:latin typeface="+mn-lt"/>
                <a:ea typeface="+mn-ea"/>
                <a:cs typeface="+mn-cs"/>
              </a:rPr>
              <a:t> for training evaluation metric.</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37</a:t>
            </a:fld>
            <a:endParaRPr lang="en-US"/>
          </a:p>
        </p:txBody>
      </p:sp>
    </p:spTree>
    <p:extLst>
      <p:ext uri="{BB962C8B-B14F-4D97-AF65-F5344CB8AC3E}">
        <p14:creationId xmlns:p14="http://schemas.microsoft.com/office/powerpoint/2010/main" val="711177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However, we observed that simply substituting some parts in the reference summary usually makes the summaries that are too different from the original summary and usually they are not relevant to the article. For example, soccer coach in the original summary is changed to the president of Russia, which</a:t>
            </a:r>
            <a:r>
              <a:rPr lang="en-US" altLang="ko-KR" sz="1200" kern="1200" baseline="0" smtClean="0">
                <a:solidFill>
                  <a:schemeClr val="tx1"/>
                </a:solidFill>
                <a:effectLst/>
                <a:latin typeface="+mn-lt"/>
                <a:ea typeface="+mn-ea"/>
                <a:cs typeface="+mn-cs"/>
              </a:rPr>
              <a:t> is a too far expression from the original sentence</a:t>
            </a:r>
            <a:r>
              <a:rPr lang="en-US" altLang="ko-KR" sz="1200" kern="1200" smtClean="0">
                <a:solidFill>
                  <a:schemeClr val="tx1"/>
                </a:solidFill>
                <a:effectLst/>
                <a:latin typeface="+mn-lt"/>
                <a:ea typeface="+mn-ea"/>
                <a:cs typeface="+mn-cs"/>
              </a:rPr>
              <a:t>. Hence,</a:t>
            </a:r>
            <a:r>
              <a:rPr lang="en-US" altLang="ko-KR" sz="1200" kern="1200" baseline="0" smtClean="0">
                <a:solidFill>
                  <a:schemeClr val="tx1"/>
                </a:solidFill>
                <a:effectLst/>
                <a:latin typeface="+mn-lt"/>
                <a:ea typeface="+mn-ea"/>
                <a:cs typeface="+mn-cs"/>
              </a:rPr>
              <a:t> the generated inconsistent </a:t>
            </a:r>
            <a:r>
              <a:rPr lang="en-US" altLang="ko-KR" sz="1200" kern="1200" smtClean="0">
                <a:solidFill>
                  <a:schemeClr val="tx1"/>
                </a:solidFill>
                <a:effectLst/>
                <a:latin typeface="+mn-lt"/>
                <a:ea typeface="+mn-ea"/>
                <a:cs typeface="+mn-cs"/>
              </a:rPr>
              <a:t>summary is too easy to be distinguished from the original summary.</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38</a:t>
            </a:fld>
            <a:endParaRPr lang="en-US"/>
          </a:p>
        </p:txBody>
      </p:sp>
    </p:spTree>
    <p:extLst>
      <p:ext uri="{BB962C8B-B14F-4D97-AF65-F5344CB8AC3E}">
        <p14:creationId xmlns:p14="http://schemas.microsoft.com/office/powerpoint/2010/main" val="352292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To solve this issue, we</a:t>
            </a:r>
            <a:r>
              <a:rPr lang="en-US" altLang="ko-KR" sz="1200" kern="1200" baseline="0" smtClean="0">
                <a:solidFill>
                  <a:schemeClr val="tx1"/>
                </a:solidFill>
                <a:effectLst/>
                <a:latin typeface="+mn-lt"/>
                <a:ea typeface="+mn-ea"/>
                <a:cs typeface="+mn-cs"/>
              </a:rPr>
              <a:t> introduced a little bit different data augmentation method. We</a:t>
            </a:r>
            <a:r>
              <a:rPr lang="en-US" altLang="ko-KR" sz="1200" kern="1200" smtClean="0">
                <a:solidFill>
                  <a:schemeClr val="tx1"/>
                </a:solidFill>
                <a:effectLst/>
                <a:latin typeface="+mn-lt"/>
                <a:ea typeface="+mn-ea"/>
                <a:cs typeface="+mn-cs"/>
              </a:rPr>
              <a:t> also used the mask-and-fill, but we additionally used the article when generating an inconsistent summary when filling the masks in summary. Specifically, we used the masked article, where the key information is hidden; hence the masked article cannot provide the full information to fill the mask in the summary,</a:t>
            </a:r>
            <a:r>
              <a:rPr lang="en-US" altLang="ko-KR" sz="1200" kern="1200" baseline="0" smtClean="0">
                <a:solidFill>
                  <a:schemeClr val="tx1"/>
                </a:solidFill>
                <a:effectLst/>
                <a:latin typeface="+mn-lt"/>
                <a:ea typeface="+mn-ea"/>
                <a:cs typeface="+mn-cs"/>
              </a:rPr>
              <a:t> but helped the model to generate</a:t>
            </a:r>
            <a:r>
              <a:rPr lang="en-US" altLang="ko-KR" sz="1200" kern="1200" smtClean="0">
                <a:solidFill>
                  <a:schemeClr val="tx1"/>
                </a:solidFill>
                <a:effectLst/>
                <a:latin typeface="+mn-lt"/>
                <a:ea typeface="+mn-ea"/>
                <a:cs typeface="+mn-cs"/>
              </a:rPr>
              <a:t> a more plausible inconsistent summary which is relevant to the article by capturing the information in the masked article.</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39</a:t>
            </a:fld>
            <a:endParaRPr lang="en-US"/>
          </a:p>
        </p:txBody>
      </p:sp>
    </p:spTree>
    <p:extLst>
      <p:ext uri="{BB962C8B-B14F-4D97-AF65-F5344CB8AC3E}">
        <p14:creationId xmlns:p14="http://schemas.microsoft.com/office/powerpoint/2010/main" val="110819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And as a researcher in the field of NLP, I'll just briefly introduce the taxonomy of this field including my research interests. Research problems in NLP are usually divided into two parts, natural language understanding, and natural language generation. The natural language understanding area contains tasks that aim to understand the contents of the human written text, such as machine reading comprehension that answers the question for a given passage or sentiment analysis which is to determine the sentiment of the given text. On the other hand, natural language generation deals with the problem of generating a human-like text such as summarization that generates a short summary, or machine translation that converts source language to target language or generating</a:t>
            </a:r>
            <a:r>
              <a:rPr lang="en-US" altLang="ko-KR" sz="1200" kern="1200" baseline="0" dirty="0" smtClean="0">
                <a:solidFill>
                  <a:schemeClr val="tx1"/>
                </a:solidFill>
                <a:effectLst/>
                <a:latin typeface="+mn-lt"/>
                <a:ea typeface="+mn-ea"/>
                <a:cs typeface="+mn-cs"/>
              </a:rPr>
              <a:t> a human-like dialogue</a:t>
            </a:r>
            <a:r>
              <a:rPr lang="en-US" altLang="ko-KR" sz="1200" kern="1200" dirty="0" smtClean="0">
                <a:solidFill>
                  <a:schemeClr val="tx1"/>
                </a:solidFill>
                <a:effectLst/>
                <a:latin typeface="+mn-lt"/>
                <a:ea typeface="+mn-ea"/>
                <a:cs typeface="+mn-cs"/>
              </a:rPr>
              <a:t>. Among these two research areas, I am especially interested in natural language generation tasks.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a:t>
            </a:fld>
            <a:endParaRPr lang="en-US"/>
          </a:p>
        </p:txBody>
      </p:sp>
    </p:spTree>
    <p:extLst>
      <p:ext uri="{BB962C8B-B14F-4D97-AF65-F5344CB8AC3E}">
        <p14:creationId xmlns:p14="http://schemas.microsoft.com/office/powerpoint/2010/main" val="4123002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b="0" i="0" kern="1200" dirty="0" smtClean="0">
                <a:solidFill>
                  <a:schemeClr val="tx1"/>
                </a:solidFill>
                <a:effectLst/>
                <a:latin typeface="+mn-lt"/>
                <a:ea typeface="+mn-ea"/>
                <a:cs typeface="+mn-cs"/>
              </a:rPr>
              <a:t>With this inspiration</a:t>
            </a:r>
            <a:r>
              <a:rPr lang="en-US" altLang="ko-KR" sz="1200" kern="1200" dirty="0" smtClean="0">
                <a:solidFill>
                  <a:schemeClr val="tx1"/>
                </a:solidFill>
                <a:effectLst/>
                <a:latin typeface="+mn-lt"/>
                <a:ea typeface="+mn-ea"/>
                <a:cs typeface="+mn-cs"/>
              </a:rPr>
              <a:t>, we propose an inconsistent data generation system named Mask-and-Fill with Masked Article (MFMA). We train a system</a:t>
            </a:r>
            <a:r>
              <a:rPr lang="en-US" altLang="ko-KR" sz="1200" kern="1200" baseline="0" dirty="0" smtClean="0">
                <a:solidFill>
                  <a:schemeClr val="tx1"/>
                </a:solidFill>
                <a:effectLst/>
                <a:latin typeface="+mn-lt"/>
                <a:ea typeface="+mn-ea"/>
                <a:cs typeface="+mn-cs"/>
              </a:rPr>
              <a:t> that can generate inconsistent summaries. </a:t>
            </a:r>
            <a:r>
              <a:rPr lang="en-US" altLang="ko-KR" sz="1200" kern="1200" dirty="0" smtClean="0">
                <a:solidFill>
                  <a:schemeClr val="tx1"/>
                </a:solidFill>
                <a:effectLst/>
                <a:latin typeface="+mn-lt"/>
                <a:ea typeface="+mn-ea"/>
                <a:cs typeface="+mn-cs"/>
              </a:rPr>
              <a:t>To train this model, we first mask </a:t>
            </a:r>
            <a:r>
              <a:rPr lang="en-US" altLang="ko-KR" sz="1200" kern="1200" dirty="0" err="1" smtClean="0">
                <a:solidFill>
                  <a:schemeClr val="tx1"/>
                </a:solidFill>
                <a:effectLst/>
                <a:latin typeface="+mn-lt"/>
                <a:ea typeface="+mn-ea"/>
                <a:cs typeface="+mn-cs"/>
              </a:rPr>
              <a:t>keyphrases</a:t>
            </a:r>
            <a:r>
              <a:rPr lang="en-US" altLang="ko-KR" sz="1200" kern="1200" dirty="0" smtClean="0">
                <a:solidFill>
                  <a:schemeClr val="tx1"/>
                </a:solidFill>
                <a:effectLst/>
                <a:latin typeface="+mn-lt"/>
                <a:ea typeface="+mn-ea"/>
                <a:cs typeface="+mn-cs"/>
              </a:rPr>
              <a:t> in both the summary and the article. Then, we train the model to reconstruct the original summary in the training stage.</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40</a:t>
            </a:fld>
            <a:endParaRPr lang="en-US"/>
          </a:p>
        </p:txBody>
      </p:sp>
    </p:spTree>
    <p:extLst>
      <p:ext uri="{BB962C8B-B14F-4D97-AF65-F5344CB8AC3E}">
        <p14:creationId xmlns:p14="http://schemas.microsoft.com/office/powerpoint/2010/main" val="1511045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In the inference stage, we let the model fill the random masks in summary to generate an inconsistent summary using the masked summary and the masked article.</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41</a:t>
            </a:fld>
            <a:endParaRPr lang="en-US"/>
          </a:p>
        </p:txBody>
      </p:sp>
    </p:spTree>
    <p:extLst>
      <p:ext uri="{BB962C8B-B14F-4D97-AF65-F5344CB8AC3E}">
        <p14:creationId xmlns:p14="http://schemas.microsoft.com/office/powerpoint/2010/main" val="282307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Finally, using both the original summary and the negative summary, we train a binary classifier of consistent summaries and inconsistent generated summaries</a:t>
            </a:r>
            <a:r>
              <a:rPr lang="en-US" altLang="ko-KR" sz="1200" kern="1200" baseline="0" smtClean="0">
                <a:solidFill>
                  <a:schemeClr val="tx1"/>
                </a:solidFill>
                <a:effectLst/>
                <a:latin typeface="+mn-lt"/>
                <a:ea typeface="+mn-ea"/>
                <a:cs typeface="+mn-cs"/>
              </a:rPr>
              <a:t>, which is a factual consistency checking system for the summary.</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42</a:t>
            </a:fld>
            <a:endParaRPr lang="en-US"/>
          </a:p>
        </p:txBody>
      </p:sp>
    </p:spTree>
    <p:extLst>
      <p:ext uri="{BB962C8B-B14F-4D97-AF65-F5344CB8AC3E}">
        <p14:creationId xmlns:p14="http://schemas.microsoft.com/office/powerpoint/2010/main" val="20932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smtClean="0">
                <a:solidFill>
                  <a:schemeClr val="tx1"/>
                </a:solidFill>
                <a:effectLst/>
                <a:latin typeface="+mn-lt"/>
                <a:ea typeface="+mn-ea"/>
                <a:cs typeface="+mn-cs"/>
              </a:rPr>
              <a:t>We validated the performance of our factual consistency checking system on several benchmark datasets. Different from previous works, we trained a classifier to classifiy whether the generated</a:t>
            </a:r>
            <a:r>
              <a:rPr lang="en-US" altLang="ko-KR" sz="1200" kern="1200" baseline="0" smtClean="0">
                <a:solidFill>
                  <a:schemeClr val="tx1"/>
                </a:solidFill>
                <a:effectLst/>
                <a:latin typeface="+mn-lt"/>
                <a:ea typeface="+mn-ea"/>
                <a:cs typeface="+mn-cs"/>
              </a:rPr>
              <a:t> summary is consistency or not</a:t>
            </a:r>
            <a:r>
              <a:rPr lang="en-US" altLang="ko-KR" sz="1200" kern="1200" smtClean="0">
                <a:solidFill>
                  <a:schemeClr val="tx1"/>
                </a:solidFill>
                <a:effectLst/>
                <a:latin typeface="+mn-lt"/>
                <a:ea typeface="+mn-ea"/>
                <a:cs typeface="+mn-cs"/>
              </a:rPr>
              <a:t>. So, we measured the Macro-F1 score with the human-annotated factual consistency in a binary level and observed that our method outperformed the previous methods. We also measured the correlation with Human Judgments by using the confidence of consistency label, a soft-label, as a numerical score of factual consistency and also showed the effectiveness of our method. </a:t>
            </a:r>
            <a:endParaRPr lang="ko-KR" altLang="ko-KR" sz="1200" kern="1200" smtClean="0">
              <a:solidFill>
                <a:schemeClr val="tx1"/>
              </a:solidFill>
              <a:effectLst/>
              <a:latin typeface="+mn-lt"/>
              <a:ea typeface="+mn-ea"/>
              <a:cs typeface="+mn-cs"/>
            </a:endParaRP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43</a:t>
            </a:fld>
            <a:endParaRPr lang="en-US"/>
          </a:p>
        </p:txBody>
      </p:sp>
    </p:spTree>
    <p:extLst>
      <p:ext uri="{BB962C8B-B14F-4D97-AF65-F5344CB8AC3E}">
        <p14:creationId xmlns:p14="http://schemas.microsoft.com/office/powerpoint/2010/main" val="3937874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Additionally, we analyzed how much mask is helpful for generating better inconsistent</a:t>
            </a:r>
            <a:r>
              <a:rPr lang="en-US" altLang="ko-KR" sz="1200" kern="1200" baseline="0" dirty="0" smtClean="0">
                <a:solidFill>
                  <a:schemeClr val="tx1"/>
                </a:solidFill>
                <a:effectLst/>
                <a:latin typeface="+mn-lt"/>
                <a:ea typeface="+mn-ea"/>
                <a:cs typeface="+mn-cs"/>
              </a:rPr>
              <a:t> summary</a:t>
            </a:r>
            <a:r>
              <a:rPr lang="en-US" altLang="ko-KR" sz="1200" kern="1200" dirty="0" smtClean="0">
                <a:solidFill>
                  <a:schemeClr val="tx1"/>
                </a:solidFill>
                <a:effectLst/>
                <a:latin typeface="+mn-lt"/>
                <a:ea typeface="+mn-ea"/>
                <a:cs typeface="+mn-cs"/>
              </a:rPr>
              <a:t>. We experimented with each of the five combinations of article mask ratio and summary mask ratio and then plot the interpolated results to find the relation between the masking ratio and the performance of factual consistency checking model. Through this experiment, we can infer that there is an optimal masking ratio combination for generating inconsistent summaries</a:t>
            </a:r>
            <a:r>
              <a:rPr lang="en-US" altLang="ko-KR" sz="1200" kern="1200" baseline="0" dirty="0" smtClean="0">
                <a:solidFill>
                  <a:schemeClr val="tx1"/>
                </a:solidFill>
                <a:effectLst/>
                <a:latin typeface="+mn-lt"/>
                <a:ea typeface="+mn-ea"/>
                <a:cs typeface="+mn-cs"/>
              </a:rPr>
              <a:t> near yellow area in this figure.</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44</a:t>
            </a:fld>
            <a:endParaRPr lang="en-US"/>
          </a:p>
        </p:txBody>
      </p:sp>
    </p:spTree>
    <p:extLst>
      <p:ext uri="{BB962C8B-B14F-4D97-AF65-F5344CB8AC3E}">
        <p14:creationId xmlns:p14="http://schemas.microsoft.com/office/powerpoint/2010/main" val="1068809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smtClean="0">
                <a:solidFill>
                  <a:schemeClr val="tx1"/>
                </a:solidFill>
                <a:effectLst/>
                <a:latin typeface="+mn-lt"/>
                <a:ea typeface="+mn-ea"/>
                <a:cs typeface="+mn-cs"/>
              </a:rPr>
              <a:t>And this is the summary of the part1. In part1, I introduced my research on factual consistency metrics that must be preceded for text generation tasks. We tried two main approaches, Using Auxiliary Tasks for Keyword-aware Evaluation and Inconsistent Data Augmentation for Training Evaluation Metrics, to develop metrics. The first method can easily visualize the output of the auxiliary task, so it has high interpretability. But these methods require high computation costs. In this respect, the inconsistent data generation method is much more efficient.</a:t>
            </a:r>
            <a:endParaRPr lang="ko-KR" altLang="ko-KR"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45</a:t>
            </a:fld>
            <a:endParaRPr lang="en-US"/>
          </a:p>
        </p:txBody>
      </p:sp>
    </p:spTree>
    <p:extLst>
      <p:ext uri="{BB962C8B-B14F-4D97-AF65-F5344CB8AC3E}">
        <p14:creationId xmlns:p14="http://schemas.microsoft.com/office/powerpoint/2010/main" val="455362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Now we have good metrics that </a:t>
            </a:r>
            <a:r>
              <a:rPr lang="en-US" altLang="ko-KR" sz="1200" kern="1200">
                <a:solidFill>
                  <a:schemeClr val="tx1"/>
                </a:solidFill>
                <a:effectLst/>
                <a:latin typeface="+mn-lt"/>
                <a:ea typeface="+mn-ea"/>
                <a:cs typeface="+mn-cs"/>
              </a:rPr>
              <a:t>we need </a:t>
            </a:r>
            <a:r>
              <a:rPr lang="en-US" altLang="ko-KR"/>
              <a:t>through the past works in part 1 </a:t>
            </a:r>
            <a:r>
              <a:rPr lang="en-US" altLang="ko-KR" sz="1200" kern="120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and we can do research on how to improve the performance </a:t>
            </a:r>
            <a:r>
              <a:rPr lang="en-US" altLang="ko-KR" sz="1200" kern="1200">
                <a:solidFill>
                  <a:schemeClr val="tx1"/>
                </a:solidFill>
                <a:effectLst/>
                <a:latin typeface="+mn-lt"/>
                <a:ea typeface="+mn-ea"/>
                <a:cs typeface="+mn-cs"/>
              </a:rPr>
              <a:t>of </a:t>
            </a:r>
            <a:r>
              <a:rPr lang="en-US" altLang="ko-KR"/>
              <a:t>the text generation</a:t>
            </a:r>
            <a:r>
              <a:rPr lang="en-US" altLang="ko-KR" sz="1200" kern="120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systems. Thus, In part2, I will</a:t>
            </a:r>
            <a:r>
              <a:rPr lang="en-US" altLang="ko-KR" sz="1200" kern="1200" baseline="0" dirty="0">
                <a:solidFill>
                  <a:schemeClr val="tx1"/>
                </a:solidFill>
                <a:effectLst/>
                <a:latin typeface="+mn-lt"/>
                <a:ea typeface="+mn-ea"/>
                <a:cs typeface="+mn-cs"/>
              </a:rPr>
              <a:t> introduce</a:t>
            </a:r>
            <a:r>
              <a:rPr lang="en-US" altLang="ko-KR" sz="1200" kern="1200" dirty="0">
                <a:solidFill>
                  <a:schemeClr val="tx1"/>
                </a:solidFill>
                <a:effectLst/>
                <a:latin typeface="+mn-lt"/>
                <a:ea typeface="+mn-ea"/>
                <a:cs typeface="+mn-cs"/>
              </a:rPr>
              <a:t> the research on improving the factual consistency of the system itsel</a:t>
            </a:r>
            <a:r>
              <a:rPr lang="en-US" altLang="ko-KR" sz="1200" kern="1200" baseline="0" dirty="0">
                <a:solidFill>
                  <a:schemeClr val="tx1"/>
                </a:solidFill>
                <a:effectLst/>
                <a:latin typeface="+mn-lt"/>
                <a:ea typeface="+mn-ea"/>
                <a:cs typeface="+mn-cs"/>
              </a:rPr>
              <a:t>f mainly on my current and future 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46</a:t>
            </a:fld>
            <a:endParaRPr lang="en-US"/>
          </a:p>
        </p:txBody>
      </p:sp>
    </p:spTree>
    <p:extLst>
      <p:ext uri="{BB962C8B-B14F-4D97-AF65-F5344CB8AC3E}">
        <p14:creationId xmlns:p14="http://schemas.microsoft.com/office/powerpoint/2010/main" val="2355747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 part 2, </a:t>
            </a:r>
            <a:r>
              <a:rPr lang="en-US" altLang="ko-KR" sz="1200" kern="1200">
                <a:solidFill>
                  <a:schemeClr val="tx1"/>
                </a:solidFill>
                <a:effectLst/>
                <a:latin typeface="+mn-lt"/>
                <a:ea typeface="+mn-ea"/>
                <a:cs typeface="+mn-cs"/>
              </a:rPr>
              <a:t>the</a:t>
            </a:r>
            <a:r>
              <a:rPr lang="en-US" altLang="ko-KR" sz="1200" kern="1200" baseline="0">
                <a:solidFill>
                  <a:schemeClr val="tx1"/>
                </a:solidFill>
                <a:effectLst/>
                <a:latin typeface="+mn-lt"/>
                <a:ea typeface="+mn-ea"/>
                <a:cs typeface="+mn-cs"/>
              </a:rPr>
              <a:t> </a:t>
            </a:r>
            <a:r>
              <a:rPr lang="en-US" altLang="ko-KR"/>
              <a:t>goal of the </a:t>
            </a:r>
            <a:r>
              <a:rPr lang="en-US" altLang="ko-KR" sz="1200" kern="1200" baseline="0">
                <a:solidFill>
                  <a:schemeClr val="tx1"/>
                </a:solidFill>
                <a:effectLst/>
                <a:latin typeface="+mn-lt"/>
                <a:ea typeface="+mn-ea"/>
                <a:cs typeface="+mn-cs"/>
              </a:rPr>
              <a:t>research </a:t>
            </a:r>
            <a:r>
              <a:rPr lang="en-US" altLang="ko-KR" sz="1200" kern="1200" baseline="0" dirty="0">
                <a:solidFill>
                  <a:schemeClr val="tx1"/>
                </a:solidFill>
                <a:effectLst/>
                <a:latin typeface="+mn-lt"/>
                <a:ea typeface="+mn-ea"/>
                <a:cs typeface="+mn-cs"/>
              </a:rPr>
              <a:t>is to mitigate the factual inconsistency problem in text </a:t>
            </a:r>
            <a:r>
              <a:rPr lang="en-US" altLang="ko-KR" sz="1200" kern="1200" baseline="0">
                <a:solidFill>
                  <a:schemeClr val="tx1"/>
                </a:solidFill>
                <a:effectLst/>
                <a:latin typeface="+mn-lt"/>
                <a:ea typeface="+mn-ea"/>
                <a:cs typeface="+mn-cs"/>
              </a:rPr>
              <a:t>generation systems </a:t>
            </a:r>
            <a:r>
              <a:rPr lang="en-US" altLang="ko-KR"/>
              <a:t>like this example summary </a:t>
            </a:r>
            <a:r>
              <a:rPr lang="en-US" altLang="ko-KR" sz="1200" kern="1200" baseline="0">
                <a:solidFill>
                  <a:schemeClr val="tx1"/>
                </a:solidFill>
                <a:effectLst/>
                <a:latin typeface="+mn-lt"/>
                <a:ea typeface="+mn-ea"/>
                <a:cs typeface="+mn-cs"/>
              </a:rPr>
              <a:t>. </a:t>
            </a:r>
            <a:r>
              <a:rPr lang="en-US" altLang="ko-KR" sz="1200" kern="1200" baseline="0" dirty="0">
                <a:solidFill>
                  <a:schemeClr val="tx1"/>
                </a:solidFill>
                <a:effectLst/>
                <a:latin typeface="+mn-lt"/>
                <a:ea typeface="+mn-ea"/>
                <a:cs typeface="+mn-cs"/>
              </a:rPr>
              <a:t>In</a:t>
            </a:r>
            <a:r>
              <a:rPr lang="en-US" altLang="ko-KR" sz="1200" kern="1200" dirty="0">
                <a:solidFill>
                  <a:schemeClr val="tx1"/>
                </a:solidFill>
                <a:effectLst/>
                <a:latin typeface="+mn-lt"/>
                <a:ea typeface="+mn-ea"/>
                <a:cs typeface="+mn-cs"/>
              </a:rPr>
              <a:t> other words, </a:t>
            </a:r>
            <a:r>
              <a:rPr lang="en-US" altLang="ko-KR" sz="1200" kern="1200">
                <a:solidFill>
                  <a:schemeClr val="tx1"/>
                </a:solidFill>
                <a:effectLst/>
                <a:latin typeface="+mn-lt"/>
                <a:ea typeface="+mn-ea"/>
                <a:cs typeface="+mn-cs"/>
              </a:rPr>
              <a:t>we </a:t>
            </a:r>
            <a:r>
              <a:rPr lang="en-US" altLang="ko-KR"/>
              <a:t>investigate </a:t>
            </a:r>
            <a:r>
              <a:rPr lang="en-US" altLang="ko-KR" sz="1200" kern="1200" baseline="0">
                <a:solidFill>
                  <a:schemeClr val="tx1"/>
                </a:solidFill>
                <a:effectLst/>
                <a:latin typeface="+mn-lt"/>
                <a:ea typeface="+mn-ea"/>
                <a:cs typeface="+mn-cs"/>
              </a:rPr>
              <a:t>the </a:t>
            </a:r>
            <a:r>
              <a:rPr lang="en-US" altLang="ko-KR"/>
              <a:t>method</a:t>
            </a:r>
            <a:r>
              <a:rPr lang="en-US" altLang="ko-KR" sz="1200" kern="1200" baseline="0">
                <a:solidFill>
                  <a:schemeClr val="tx1"/>
                </a:solidFill>
                <a:effectLst/>
                <a:latin typeface="+mn-lt"/>
                <a:ea typeface="+mn-ea"/>
                <a:cs typeface="+mn-cs"/>
              </a:rPr>
              <a:t> </a:t>
            </a:r>
            <a:r>
              <a:rPr lang="en-US" altLang="ko-KR" sz="1200" kern="1200" baseline="0" dirty="0">
                <a:solidFill>
                  <a:schemeClr val="tx1"/>
                </a:solidFill>
                <a:effectLst/>
                <a:latin typeface="+mn-lt"/>
                <a:ea typeface="+mn-ea"/>
                <a:cs typeface="+mn-cs"/>
              </a:rPr>
              <a:t>to </a:t>
            </a:r>
            <a:r>
              <a:rPr lang="en-US" altLang="ko-KR" sz="1200" kern="1200" dirty="0">
                <a:solidFill>
                  <a:schemeClr val="tx1"/>
                </a:solidFill>
                <a:effectLst/>
                <a:latin typeface="+mn-lt"/>
                <a:ea typeface="+mn-ea"/>
                <a:cs typeface="+mn-cs"/>
              </a:rPr>
              <a:t>increase the factual consistency in text generation system. And</a:t>
            </a:r>
            <a:r>
              <a:rPr lang="en-US" altLang="ko-KR" sz="1200" kern="1200" baseline="0" dirty="0">
                <a:solidFill>
                  <a:schemeClr val="tx1"/>
                </a:solidFill>
                <a:effectLst/>
                <a:latin typeface="+mn-lt"/>
                <a:ea typeface="+mn-ea"/>
                <a:cs typeface="+mn-cs"/>
              </a:rPr>
              <a:t> we have </a:t>
            </a:r>
            <a:r>
              <a:rPr lang="en-US" altLang="ko-KR" sz="1200" kern="1200" dirty="0">
                <a:solidFill>
                  <a:schemeClr val="tx1"/>
                </a:solidFill>
                <a:effectLst/>
                <a:latin typeface="+mn-lt"/>
                <a:ea typeface="+mn-ea"/>
                <a:cs typeface="+mn-cs"/>
              </a:rPr>
              <a:t>a good guideline for this problem from previous studies. We have a good metric to measure factual consistency. Hence, we can guide the system to increase this metric score</a:t>
            </a:r>
            <a:r>
              <a:rPr lang="en-US" altLang="ko-KR" sz="1200" kern="1200" baseline="0" dirty="0">
                <a:solidFill>
                  <a:schemeClr val="tx1"/>
                </a:solidFill>
                <a:effectLst/>
                <a:latin typeface="+mn-lt"/>
                <a:ea typeface="+mn-ea"/>
                <a:cs typeface="+mn-cs"/>
              </a:rPr>
              <a:t> to improve factual consistency.</a:t>
            </a:r>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47</a:t>
            </a:fld>
            <a:endParaRPr lang="en-US"/>
          </a:p>
        </p:txBody>
      </p:sp>
    </p:spTree>
    <p:extLst>
      <p:ext uri="{BB962C8B-B14F-4D97-AF65-F5344CB8AC3E}">
        <p14:creationId xmlns:p14="http://schemas.microsoft.com/office/powerpoint/2010/main" val="3993023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first work in this direction </a:t>
            </a:r>
            <a:r>
              <a:rPr lang="en-US" altLang="ko-KR" sz="1200" kern="1200" dirty="0" smtClean="0">
                <a:solidFill>
                  <a:schemeClr val="tx1"/>
                </a:solidFill>
                <a:effectLst/>
                <a:latin typeface="+mn-lt"/>
                <a:ea typeface="+mn-ea"/>
                <a:cs typeface="+mn-cs"/>
              </a:rPr>
              <a:t>is </a:t>
            </a:r>
            <a:r>
              <a:rPr lang="en-US" altLang="ko-KR" dirty="0"/>
              <a:t>one of my on-going works that integrates </a:t>
            </a:r>
            <a:r>
              <a:rPr lang="en-US" altLang="ko-KR" sz="1200" kern="1200" dirty="0">
                <a:solidFill>
                  <a:schemeClr val="tx1"/>
                </a:solidFill>
                <a:effectLst/>
                <a:latin typeface="+mn-lt"/>
                <a:ea typeface="+mn-ea"/>
                <a:cs typeface="+mn-cs"/>
              </a:rPr>
              <a:t>evaluation metrics into the decoder in the summarization system. </a:t>
            </a:r>
            <a:r>
              <a:rPr lang="en-US" altLang="ko-KR" sz="1200" kern="1200" dirty="0" smtClean="0">
                <a:solidFill>
                  <a:schemeClr val="tx1"/>
                </a:solidFill>
                <a:effectLst/>
                <a:latin typeface="+mn-lt"/>
                <a:ea typeface="+mn-ea"/>
                <a:cs typeface="+mn-cs"/>
              </a:rPr>
              <a:t>Let’s look at example where the summarization </a:t>
            </a:r>
            <a:r>
              <a:rPr lang="en-US" altLang="ko-KR" dirty="0"/>
              <a:t>is </a:t>
            </a:r>
            <a:r>
              <a:rPr lang="en-US" altLang="ko-KR" dirty="0" smtClean="0"/>
              <a:t>sequentially generating </a:t>
            </a:r>
            <a:r>
              <a:rPr lang="en-US" altLang="ko-KR" dirty="0" smtClean="0"/>
              <a:t>each</a:t>
            </a:r>
            <a:r>
              <a:rPr lang="en-US" altLang="ko-KR" baseline="0" dirty="0" smtClean="0"/>
              <a:t> word </a:t>
            </a:r>
            <a:r>
              <a:rPr lang="en-US" altLang="ko-KR" baseline="0" dirty="0" smtClean="0"/>
              <a:t>in </a:t>
            </a:r>
            <a:r>
              <a:rPr lang="en-US" altLang="ko-KR" baseline="0" dirty="0" smtClean="0"/>
              <a:t>the </a:t>
            </a:r>
            <a:r>
              <a:rPr lang="en-US" altLang="ko-KR" baseline="0" dirty="0" smtClean="0"/>
              <a:t>summary for a given article. The system try to generate the word after “killing”, and</a:t>
            </a:r>
            <a:r>
              <a:rPr lang="en-US" altLang="ko-KR" dirty="0" smtClean="0"/>
              <a:t> </a:t>
            </a:r>
            <a:r>
              <a:rPr lang="en-US" altLang="ko-KR" dirty="0"/>
              <a:t>the </a:t>
            </a:r>
            <a:r>
              <a:rPr lang="en-US" altLang="ko-KR" sz="1200" kern="1200" dirty="0">
                <a:solidFill>
                  <a:schemeClr val="tx1"/>
                </a:solidFill>
                <a:effectLst/>
                <a:latin typeface="+mn-lt"/>
                <a:ea typeface="+mn-ea"/>
                <a:cs typeface="+mn-cs"/>
              </a:rPr>
              <a:t>system </a:t>
            </a:r>
            <a:r>
              <a:rPr lang="en-US" altLang="ko-KR" sz="1200" kern="1200" dirty="0" smtClean="0">
                <a:solidFill>
                  <a:schemeClr val="tx1"/>
                </a:solidFill>
                <a:effectLst/>
                <a:latin typeface="+mn-lt"/>
                <a:ea typeface="+mn-ea"/>
                <a:cs typeface="+mn-cs"/>
              </a:rPr>
              <a:t>judge </a:t>
            </a:r>
            <a:r>
              <a:rPr lang="en-US" altLang="ko-KR" sz="1200" kern="1200" dirty="0">
                <a:solidFill>
                  <a:schemeClr val="tx1"/>
                </a:solidFill>
                <a:effectLst/>
                <a:latin typeface="+mn-lt"/>
                <a:ea typeface="+mn-ea"/>
                <a:cs typeface="+mn-cs"/>
              </a:rPr>
              <a:t>the word "normal" with a higher probability than the word "malignant</a:t>
            </a:r>
            <a:r>
              <a:rPr lang="en-US" altLang="ko-KR" dirty="0"/>
              <a:t>.“ after the word killing. </a:t>
            </a:r>
            <a:r>
              <a:rPr lang="en-US" altLang="ko-KR" sz="1200" kern="1200" dirty="0">
                <a:solidFill>
                  <a:schemeClr val="tx1"/>
                </a:solidFill>
                <a:effectLst/>
                <a:latin typeface="+mn-lt"/>
                <a:ea typeface="+mn-ea"/>
                <a:cs typeface="+mn-cs"/>
              </a:rPr>
              <a:t>In this case, </a:t>
            </a:r>
            <a:r>
              <a:rPr lang="en-US" altLang="ko-KR" dirty="0"/>
              <a:t>if the system choose normal after killing </a:t>
            </a:r>
            <a:r>
              <a:rPr lang="en-US" altLang="ko-KR" sz="1200" kern="1200" dirty="0">
                <a:solidFill>
                  <a:schemeClr val="tx1"/>
                </a:solidFill>
                <a:effectLst/>
                <a:latin typeface="+mn-lt"/>
                <a:ea typeface="+mn-ea"/>
                <a:cs typeface="+mn-cs"/>
              </a:rPr>
              <a:t>the generated summary will be factually inconsistent like this example, and </a:t>
            </a:r>
            <a:r>
              <a:rPr lang="en-US" altLang="ko-KR" dirty="0"/>
              <a:t>finally </a:t>
            </a:r>
            <a:r>
              <a:rPr lang="en-US" altLang="ko-KR" sz="1200" kern="1200" dirty="0">
                <a:solidFill>
                  <a:schemeClr val="tx1"/>
                </a:solidFill>
                <a:effectLst/>
                <a:latin typeface="+mn-lt"/>
                <a:ea typeface="+mn-ea"/>
                <a:cs typeface="+mn-cs"/>
              </a:rPr>
              <a:t>this </a:t>
            </a:r>
            <a:r>
              <a:rPr lang="en-US" altLang="ko-KR" dirty="0"/>
              <a:t>hypothesis</a:t>
            </a:r>
            <a:r>
              <a:rPr lang="en-US" altLang="ko-KR" sz="1200" kern="1200" dirty="0">
                <a:solidFill>
                  <a:schemeClr val="tx1"/>
                </a:solidFill>
                <a:effectLst/>
                <a:latin typeface="+mn-lt"/>
                <a:ea typeface="+mn-ea"/>
                <a:cs typeface="+mn-cs"/>
              </a:rPr>
              <a:t> will get a lower factuality metric score.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48</a:t>
            </a:fld>
            <a:endParaRPr lang="en-US"/>
          </a:p>
        </p:txBody>
      </p:sp>
    </p:spTree>
    <p:extLst>
      <p:ext uri="{BB962C8B-B14F-4D97-AF65-F5344CB8AC3E}">
        <p14:creationId xmlns:p14="http://schemas.microsoft.com/office/powerpoint/2010/main" val="4189465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To resolve the issue, we </a:t>
            </a:r>
            <a:r>
              <a:rPr lang="en-US" altLang="ko-KR" sz="1200" kern="1200" dirty="0" smtClean="0">
                <a:solidFill>
                  <a:schemeClr val="tx1"/>
                </a:solidFill>
                <a:effectLst/>
                <a:latin typeface="+mn-lt"/>
                <a:ea typeface="+mn-ea"/>
                <a:cs typeface="+mn-cs"/>
              </a:rPr>
              <a:t>used the metrics we</a:t>
            </a:r>
            <a:r>
              <a:rPr lang="en-US" altLang="ko-KR" sz="1200" kern="1200" baseline="0" dirty="0" smtClean="0">
                <a:solidFill>
                  <a:schemeClr val="tx1"/>
                </a:solidFill>
                <a:effectLst/>
                <a:latin typeface="+mn-lt"/>
                <a:ea typeface="+mn-ea"/>
                <a:cs typeface="+mn-cs"/>
              </a:rPr>
              <a:t> developed in the previous works. Specifically, we </a:t>
            </a:r>
            <a:r>
              <a:rPr lang="en-US" altLang="ko-KR" sz="1200" kern="1200" dirty="0" smtClean="0">
                <a:solidFill>
                  <a:schemeClr val="tx1"/>
                </a:solidFill>
                <a:effectLst/>
                <a:latin typeface="+mn-lt"/>
                <a:ea typeface="+mn-ea"/>
                <a:cs typeface="+mn-cs"/>
              </a:rPr>
              <a:t>additionally </a:t>
            </a:r>
            <a:r>
              <a:rPr lang="en-US" altLang="ko-KR" sz="1200" kern="1200" dirty="0">
                <a:solidFill>
                  <a:schemeClr val="tx1"/>
                </a:solidFill>
                <a:effectLst/>
                <a:latin typeface="+mn-lt"/>
                <a:ea typeface="+mn-ea"/>
                <a:cs typeface="+mn-cs"/>
              </a:rPr>
              <a:t>train a critic that can estimate the future value of factual consistency metric when decoding. </a:t>
            </a:r>
            <a:r>
              <a:rPr lang="en-US" altLang="ko-KR" sz="1200" kern="1200" dirty="0" smtClean="0">
                <a:solidFill>
                  <a:schemeClr val="tx1"/>
                </a:solidFill>
                <a:effectLst/>
                <a:latin typeface="+mn-lt"/>
                <a:ea typeface="+mn-ea"/>
                <a:cs typeface="+mn-cs"/>
              </a:rPr>
              <a:t>In this case, we freeze the parameters</a:t>
            </a:r>
            <a:r>
              <a:rPr lang="en-US" altLang="ko-KR" sz="1200" kern="1200" baseline="0" dirty="0" smtClean="0">
                <a:solidFill>
                  <a:schemeClr val="tx1"/>
                </a:solidFill>
                <a:effectLst/>
                <a:latin typeface="+mn-lt"/>
                <a:ea typeface="+mn-ea"/>
                <a:cs typeface="+mn-cs"/>
              </a:rPr>
              <a:t> of the pre-trained summarizer, and we only additionally train this critic. After we </a:t>
            </a:r>
            <a:r>
              <a:rPr lang="en-US" altLang="ko-KR" dirty="0" smtClean="0"/>
              <a:t>trained this</a:t>
            </a:r>
            <a:r>
              <a:rPr lang="en-US" altLang="ko-KR" baseline="0" dirty="0" smtClean="0"/>
              <a:t> critic, </a:t>
            </a:r>
            <a:r>
              <a:rPr lang="en-US" altLang="ko-KR" dirty="0" smtClean="0"/>
              <a:t> </a:t>
            </a:r>
            <a:r>
              <a:rPr lang="en-US" altLang="ko-KR" sz="1200" kern="1200" dirty="0" smtClean="0">
                <a:solidFill>
                  <a:schemeClr val="tx1"/>
                </a:solidFill>
                <a:effectLst/>
                <a:latin typeface="+mn-lt"/>
                <a:ea typeface="+mn-ea"/>
                <a:cs typeface="+mn-cs"/>
              </a:rPr>
              <a:t>we</a:t>
            </a:r>
            <a:r>
              <a:rPr lang="en-US" altLang="ko-KR" sz="1200" kern="1200" baseline="0" dirty="0" smtClean="0">
                <a:solidFill>
                  <a:schemeClr val="tx1"/>
                </a:solidFill>
                <a:effectLst/>
                <a:latin typeface="+mn-lt"/>
                <a:ea typeface="+mn-ea"/>
                <a:cs typeface="+mn-cs"/>
              </a:rPr>
              <a:t> use this critic to dy</a:t>
            </a:r>
            <a:r>
              <a:rPr lang="en-US" altLang="ko-KR" sz="1200" kern="1200" dirty="0" smtClean="0">
                <a:solidFill>
                  <a:schemeClr val="tx1"/>
                </a:solidFill>
                <a:effectLst/>
                <a:latin typeface="+mn-lt"/>
                <a:ea typeface="+mn-ea"/>
                <a:cs typeface="+mn-cs"/>
              </a:rPr>
              <a:t>namically predict </a:t>
            </a:r>
            <a:r>
              <a:rPr lang="en-US" altLang="ko-KR" sz="1200" kern="1200" dirty="0">
                <a:solidFill>
                  <a:schemeClr val="tx1"/>
                </a:solidFill>
                <a:effectLst/>
                <a:latin typeface="+mn-lt"/>
                <a:ea typeface="+mn-ea"/>
                <a:cs typeface="+mn-cs"/>
              </a:rPr>
              <a:t>the future value of the factual consistency metric for each decoding step like this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49</a:t>
            </a:fld>
            <a:endParaRPr lang="en-US"/>
          </a:p>
        </p:txBody>
      </p:sp>
    </p:spTree>
    <p:extLst>
      <p:ext uri="{BB962C8B-B14F-4D97-AF65-F5344CB8AC3E}">
        <p14:creationId xmlns:p14="http://schemas.microsoft.com/office/powerpoint/2010/main" val="4098469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Among various natural language generation tasks, I have mainly </a:t>
            </a:r>
            <a:r>
              <a:rPr lang="en-US" altLang="ko-KR" sz="1200" kern="1200" dirty="0" smtClean="0">
                <a:solidFill>
                  <a:schemeClr val="tx1"/>
                </a:solidFill>
                <a:effectLst/>
                <a:latin typeface="+mn-lt"/>
                <a:ea typeface="+mn-ea"/>
                <a:cs typeface="+mn-cs"/>
              </a:rPr>
              <a:t>conducted</a:t>
            </a:r>
            <a:r>
              <a:rPr lang="en-US" altLang="ko-KR" sz="1200" kern="1200" baseline="0" dirty="0" smtClean="0">
                <a:solidFill>
                  <a:schemeClr val="tx1"/>
                </a:solidFill>
                <a:effectLst/>
                <a:latin typeface="+mn-lt"/>
                <a:ea typeface="+mn-ea"/>
                <a:cs typeface="+mn-cs"/>
              </a:rPr>
              <a:t> research on </a:t>
            </a:r>
            <a:r>
              <a:rPr lang="en-US" altLang="ko-KR" sz="1200" kern="1200" dirty="0" smtClean="0">
                <a:solidFill>
                  <a:schemeClr val="tx1"/>
                </a:solidFill>
                <a:effectLst/>
                <a:latin typeface="+mn-lt"/>
                <a:ea typeface="+mn-ea"/>
                <a:cs typeface="+mn-cs"/>
              </a:rPr>
              <a:t>these </a:t>
            </a:r>
            <a:r>
              <a:rPr lang="en-US" altLang="ko-KR" sz="1200" kern="1200" dirty="0">
                <a:solidFill>
                  <a:schemeClr val="tx1"/>
                </a:solidFill>
                <a:effectLst/>
                <a:latin typeface="+mn-lt"/>
                <a:ea typeface="+mn-ea"/>
                <a:cs typeface="+mn-cs"/>
              </a:rPr>
              <a:t>two tasks, an abstractive summarization and an image captioning. An abstractive summarization is a task that aims to generate a short </a:t>
            </a:r>
            <a:r>
              <a:rPr lang="en-US" altLang="ko-KR" sz="1200" kern="1200" dirty="0" smtClean="0">
                <a:solidFill>
                  <a:schemeClr val="tx1"/>
                </a:solidFill>
                <a:effectLst/>
                <a:latin typeface="+mn-lt"/>
                <a:ea typeface="+mn-ea"/>
                <a:cs typeface="+mn-cs"/>
              </a:rPr>
              <a:t>summary that contains important fact </a:t>
            </a:r>
            <a:r>
              <a:rPr lang="en-US" altLang="ko-KR" sz="1200" kern="1200" dirty="0">
                <a:solidFill>
                  <a:schemeClr val="tx1"/>
                </a:solidFill>
                <a:effectLst/>
                <a:latin typeface="+mn-lt"/>
                <a:ea typeface="+mn-ea"/>
                <a:cs typeface="+mn-cs"/>
              </a:rPr>
              <a:t>for a given </a:t>
            </a:r>
            <a:r>
              <a:rPr lang="en-US" altLang="ko-KR" sz="1200" kern="1200" dirty="0" smtClean="0">
                <a:solidFill>
                  <a:schemeClr val="tx1"/>
                </a:solidFill>
                <a:effectLst/>
                <a:latin typeface="+mn-lt"/>
                <a:ea typeface="+mn-ea"/>
                <a:cs typeface="+mn-cs"/>
              </a:rPr>
              <a:t>document like </a:t>
            </a:r>
            <a:r>
              <a:rPr lang="en-US" altLang="ko-KR" sz="1200" kern="1200" dirty="0">
                <a:solidFill>
                  <a:schemeClr val="tx1"/>
                </a:solidFill>
                <a:effectLst/>
                <a:latin typeface="+mn-lt"/>
                <a:ea typeface="+mn-ea"/>
                <a:cs typeface="+mn-cs"/>
              </a:rPr>
              <a:t>news article </a:t>
            </a:r>
            <a:r>
              <a:rPr lang="en-US" altLang="ko-KR" sz="1200" kern="1200" dirty="0" smtClean="0">
                <a:solidFill>
                  <a:schemeClr val="tx1"/>
                </a:solidFill>
                <a:effectLst/>
                <a:latin typeface="+mn-lt"/>
                <a:ea typeface="+mn-ea"/>
                <a:cs typeface="+mn-cs"/>
              </a:rPr>
              <a:t>as in </a:t>
            </a:r>
            <a:r>
              <a:rPr lang="en-US" altLang="ko-KR" sz="1200" kern="1200" dirty="0">
                <a:solidFill>
                  <a:schemeClr val="tx1"/>
                </a:solidFill>
                <a:effectLst/>
                <a:latin typeface="+mn-lt"/>
                <a:ea typeface="+mn-ea"/>
                <a:cs typeface="+mn-cs"/>
              </a:rPr>
              <a:t>this example. And image captioning aims to generate a short </a:t>
            </a:r>
            <a:r>
              <a:rPr lang="en-US" altLang="ko-KR" sz="1200" kern="1200" dirty="0" smtClean="0">
                <a:solidFill>
                  <a:schemeClr val="tx1"/>
                </a:solidFill>
                <a:effectLst/>
                <a:latin typeface="+mn-lt"/>
                <a:ea typeface="+mn-ea"/>
                <a:cs typeface="+mn-cs"/>
              </a:rPr>
              <a:t>text</a:t>
            </a:r>
            <a:r>
              <a:rPr lang="en-US" altLang="ko-KR" sz="1200" kern="1200" baseline="0" dirty="0" smtClean="0">
                <a:solidFill>
                  <a:schemeClr val="tx1"/>
                </a:solidFill>
                <a:effectLst/>
                <a:latin typeface="+mn-lt"/>
                <a:ea typeface="+mn-ea"/>
                <a:cs typeface="+mn-cs"/>
              </a:rPr>
              <a:t> to </a:t>
            </a:r>
            <a:r>
              <a:rPr lang="en-US" altLang="ko-KR" sz="1200" kern="1200" dirty="0" smtClean="0">
                <a:solidFill>
                  <a:schemeClr val="tx1"/>
                </a:solidFill>
                <a:effectLst/>
                <a:latin typeface="+mn-lt"/>
                <a:ea typeface="+mn-ea"/>
                <a:cs typeface="+mn-cs"/>
              </a:rPr>
              <a:t>describe</a:t>
            </a:r>
            <a:r>
              <a:rPr lang="en-US" altLang="ko-KR" sz="1200" kern="1200" baseline="0" dirty="0" smtClean="0">
                <a:solidFill>
                  <a:schemeClr val="tx1"/>
                </a:solidFill>
                <a:effectLst/>
                <a:latin typeface="+mn-lt"/>
                <a:ea typeface="+mn-ea"/>
                <a:cs typeface="+mn-cs"/>
              </a:rPr>
              <a:t> the content for</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 given image. Different from an abstractive summarization task, an image captioning task is a multimodal task that uses both visual and textual data. </a:t>
            </a:r>
            <a:r>
              <a:rPr lang="en-US" altLang="ko-KR" sz="1200" kern="1200" dirty="0" smtClean="0">
                <a:solidFill>
                  <a:schemeClr val="tx1"/>
                </a:solidFill>
                <a:effectLst/>
                <a:latin typeface="+mn-lt"/>
                <a:ea typeface="+mn-ea"/>
                <a:cs typeface="+mn-cs"/>
              </a:rPr>
              <a:t>I have interests</a:t>
            </a:r>
            <a:r>
              <a:rPr lang="en-US" altLang="ko-KR" sz="1200" kern="1200" baseline="0" dirty="0" smtClean="0">
                <a:solidFill>
                  <a:schemeClr val="tx1"/>
                </a:solidFill>
                <a:effectLst/>
                <a:latin typeface="+mn-lt"/>
                <a:ea typeface="+mn-ea"/>
                <a:cs typeface="+mn-cs"/>
              </a:rPr>
              <a:t> in both unimodal and multimodal text generation tasks. Then, h</a:t>
            </a:r>
            <a:r>
              <a:rPr lang="en-US" altLang="ko-KR" sz="1200" kern="1200" dirty="0" smtClean="0">
                <a:solidFill>
                  <a:schemeClr val="tx1"/>
                </a:solidFill>
                <a:effectLst/>
                <a:latin typeface="+mn-lt"/>
                <a:ea typeface="+mn-ea"/>
                <a:cs typeface="+mn-cs"/>
              </a:rPr>
              <a:t>ow </a:t>
            </a:r>
            <a:r>
              <a:rPr lang="en-US" altLang="ko-KR" sz="1200" kern="1200" dirty="0">
                <a:solidFill>
                  <a:schemeClr val="tx1"/>
                </a:solidFill>
                <a:effectLst/>
                <a:latin typeface="+mn-lt"/>
                <a:ea typeface="+mn-ea"/>
                <a:cs typeface="+mn-cs"/>
              </a:rPr>
              <a:t>can we develop a better</a:t>
            </a:r>
            <a:r>
              <a:rPr lang="en-US" altLang="ko-KR" sz="1200" kern="1200" baseline="0" dirty="0">
                <a:solidFill>
                  <a:schemeClr val="tx1"/>
                </a:solidFill>
                <a:effectLst/>
                <a:latin typeface="+mn-lt"/>
                <a:ea typeface="+mn-ea"/>
                <a:cs typeface="+mn-cs"/>
              </a:rPr>
              <a:t> </a:t>
            </a:r>
            <a:r>
              <a:rPr lang="en-US" altLang="ko-KR" sz="1200" kern="1200" baseline="0" dirty="0" smtClean="0">
                <a:solidFill>
                  <a:schemeClr val="tx1"/>
                </a:solidFill>
                <a:effectLst/>
                <a:latin typeface="+mn-lt"/>
                <a:ea typeface="+mn-ea"/>
                <a:cs typeface="+mn-cs"/>
              </a:rPr>
              <a:t>text generation system for these tasks?</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This is </a:t>
            </a:r>
            <a:r>
              <a:rPr lang="en-US" altLang="ko-KR" dirty="0"/>
              <a:t>one of the </a:t>
            </a:r>
            <a:r>
              <a:rPr lang="en-US" altLang="ko-KR" sz="1200" kern="1200" baseline="0" dirty="0">
                <a:solidFill>
                  <a:schemeClr val="tx1"/>
                </a:solidFill>
                <a:effectLst/>
                <a:latin typeface="+mn-lt"/>
                <a:ea typeface="+mn-ea"/>
                <a:cs typeface="+mn-cs"/>
              </a:rPr>
              <a:t>main research </a:t>
            </a:r>
            <a:r>
              <a:rPr lang="en-US" altLang="ko-KR" dirty="0"/>
              <a:t>questions</a:t>
            </a:r>
            <a:r>
              <a:rPr lang="en-US" altLang="ko-KR" sz="1200" kern="1200" baseline="0" dirty="0">
                <a:solidFill>
                  <a:schemeClr val="tx1"/>
                </a:solidFill>
                <a:effectLst/>
                <a:latin typeface="+mn-lt"/>
                <a:ea typeface="+mn-ea"/>
                <a:cs typeface="+mn-cs"/>
              </a:rPr>
              <a:t> in today’s talk.</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5</a:t>
            </a:fld>
            <a:endParaRPr lang="en-US"/>
          </a:p>
        </p:txBody>
      </p:sp>
    </p:spTree>
    <p:extLst>
      <p:ext uri="{BB962C8B-B14F-4D97-AF65-F5344CB8AC3E}">
        <p14:creationId xmlns:p14="http://schemas.microsoft.com/office/powerpoint/2010/main" val="2198305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And then we aggregate this future expectation from the critic with the original prediction of the summarizer to revise the hypothesis like this example. Recently we got positive experimental results on this approach, and we are preparing to submit a paper to</a:t>
            </a:r>
            <a:r>
              <a:rPr lang="en-US" altLang="ko-KR" sz="1200" kern="1200" baseline="0" dirty="0" smtClean="0">
                <a:solidFill>
                  <a:schemeClr val="tx1"/>
                </a:solidFill>
                <a:effectLst/>
                <a:latin typeface="+mn-lt"/>
                <a:ea typeface="+mn-ea"/>
                <a:cs typeface="+mn-cs"/>
              </a:rPr>
              <a:t> ICLR 2023</a:t>
            </a:r>
            <a:r>
              <a:rPr lang="en-US" altLang="ko-KR" sz="1200" kern="1200" dirty="0" smtClean="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50</a:t>
            </a:fld>
            <a:endParaRPr lang="en-US"/>
          </a:p>
        </p:txBody>
      </p:sp>
    </p:spTree>
    <p:extLst>
      <p:ext uri="{BB962C8B-B14F-4D97-AF65-F5344CB8AC3E}">
        <p14:creationId xmlns:p14="http://schemas.microsoft.com/office/powerpoint/2010/main" val="2108873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Next, I will introduce a</a:t>
            </a:r>
            <a:r>
              <a:rPr lang="en-US" altLang="ko-KR" sz="1200" kern="1200" baseline="0" dirty="0" smtClean="0">
                <a:solidFill>
                  <a:schemeClr val="tx1"/>
                </a:solidFill>
                <a:effectLst/>
                <a:latin typeface="+mn-lt"/>
                <a:ea typeface="+mn-ea"/>
                <a:cs typeface="+mn-cs"/>
              </a:rPr>
              <a:t> future</a:t>
            </a:r>
            <a:r>
              <a:rPr lang="en-US" altLang="ko-KR" sz="1200" kern="1200" dirty="0" smtClean="0">
                <a:solidFill>
                  <a:schemeClr val="tx1"/>
                </a:solidFill>
                <a:effectLst/>
                <a:latin typeface="+mn-lt"/>
                <a:ea typeface="+mn-ea"/>
                <a:cs typeface="+mn-cs"/>
              </a:rPr>
              <a:t> research direction that can also utilize the metric for improving factual consistency in a different way. First of all, I've noticed one of the limitations in the general training objective of text generation systems that simply predict the next word, which is called maximum likelihood estimation. We don't want the models to just simply imitate the human-written text and want the model to generate factually consistent texts. So, to improve</a:t>
            </a:r>
            <a:r>
              <a:rPr lang="en-US" altLang="ko-KR" sz="1200" kern="1200" baseline="0" dirty="0" smtClean="0">
                <a:solidFill>
                  <a:schemeClr val="tx1"/>
                </a:solidFill>
                <a:effectLst/>
                <a:latin typeface="+mn-lt"/>
                <a:ea typeface="+mn-ea"/>
                <a:cs typeface="+mn-cs"/>
              </a:rPr>
              <a:t> factual consistency, we can naturally think that we can directly train the models using a factual consistency metric. </a:t>
            </a:r>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51</a:t>
            </a:fld>
            <a:endParaRPr lang="en-US"/>
          </a:p>
        </p:txBody>
      </p:sp>
    </p:spTree>
    <p:extLst>
      <p:ext uri="{BB962C8B-B14F-4D97-AF65-F5344CB8AC3E}">
        <p14:creationId xmlns:p14="http://schemas.microsoft.com/office/powerpoint/2010/main" val="1118681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However, since these metrics are generally not differentiable, we can apply the method of reinforcement learning. Among them, we start by applying the PPO algorithm, which is a frequently used reinforcement learning algorithm in developing text generation systems. We first train a system using a general likelihood method and then fine-tune the system by using metrics as a reward for the </a:t>
            </a:r>
            <a:r>
              <a:rPr lang="en-US" altLang="ko-KR" sz="1200" kern="1200" dirty="0" smtClean="0">
                <a:solidFill>
                  <a:schemeClr val="tx1"/>
                </a:solidFill>
                <a:effectLst/>
                <a:latin typeface="+mn-lt"/>
                <a:ea typeface="+mn-ea"/>
                <a:cs typeface="+mn-cs"/>
              </a:rPr>
              <a:t>system due to the stability</a:t>
            </a:r>
            <a:r>
              <a:rPr lang="en-US" altLang="ko-KR" sz="1200" kern="1200" baseline="0" dirty="0" smtClean="0">
                <a:solidFill>
                  <a:schemeClr val="tx1"/>
                </a:solidFill>
                <a:effectLst/>
                <a:latin typeface="+mn-lt"/>
                <a:ea typeface="+mn-ea"/>
                <a:cs typeface="+mn-cs"/>
              </a:rPr>
              <a:t> of the training procedure</a:t>
            </a:r>
            <a:r>
              <a:rPr lang="en-US" altLang="ko-KR" sz="1200" kern="120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We start from the summarization task and plan to expand the work to multimodal text generation tasks.</a:t>
            </a:r>
            <a:endParaRPr lang="ko-KR" altLang="ko-KR" sz="1200" kern="1200" dirty="0" smtClean="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52</a:t>
            </a:fld>
            <a:endParaRPr lang="en-US"/>
          </a:p>
        </p:txBody>
      </p:sp>
    </p:spTree>
    <p:extLst>
      <p:ext uri="{BB962C8B-B14F-4D97-AF65-F5344CB8AC3E}">
        <p14:creationId xmlns:p14="http://schemas.microsoft.com/office/powerpoint/2010/main" val="4184034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Another research direction to improve</a:t>
            </a:r>
            <a:r>
              <a:rPr lang="en-US" altLang="ko-KR" sz="1200" kern="1200" baseline="0" dirty="0" smtClean="0">
                <a:solidFill>
                  <a:schemeClr val="tx1"/>
                </a:solidFill>
                <a:effectLst/>
                <a:latin typeface="+mn-lt"/>
                <a:ea typeface="+mn-ea"/>
                <a:cs typeface="+mn-cs"/>
              </a:rPr>
              <a:t> factual consistency </a:t>
            </a:r>
            <a:r>
              <a:rPr lang="en-US" altLang="ko-KR" sz="1200" kern="1200" dirty="0" smtClean="0">
                <a:solidFill>
                  <a:schemeClr val="tx1"/>
                </a:solidFill>
                <a:effectLst/>
                <a:latin typeface="+mn-lt"/>
                <a:ea typeface="+mn-ea"/>
                <a:cs typeface="+mn-cs"/>
              </a:rPr>
              <a:t>is a factual error correction through post-editing the generated</a:t>
            </a:r>
            <a:r>
              <a:rPr lang="en-US" altLang="ko-KR" sz="1200" kern="1200" baseline="0" dirty="0" smtClean="0">
                <a:solidFill>
                  <a:schemeClr val="tx1"/>
                </a:solidFill>
                <a:effectLst/>
                <a:latin typeface="+mn-lt"/>
                <a:ea typeface="+mn-ea"/>
                <a:cs typeface="+mn-cs"/>
              </a:rPr>
              <a:t> text,</a:t>
            </a:r>
            <a:r>
              <a:rPr lang="en-US" altLang="ko-KR" sz="1200" kern="1200" dirty="0" smtClean="0">
                <a:solidFill>
                  <a:schemeClr val="tx1"/>
                </a:solidFill>
                <a:effectLst/>
                <a:latin typeface="+mn-lt"/>
                <a:ea typeface="+mn-ea"/>
                <a:cs typeface="+mn-cs"/>
              </a:rPr>
              <a:t> which is my on-going work with Adobe Research.</a:t>
            </a:r>
            <a:r>
              <a:rPr lang="en-US" altLang="ko-KR" sz="1200" kern="1200" baseline="0" dirty="0" smtClean="0">
                <a:solidFill>
                  <a:schemeClr val="tx1"/>
                </a:solidFill>
                <a:effectLst/>
                <a:latin typeface="+mn-lt"/>
                <a:ea typeface="+mn-ea"/>
                <a:cs typeface="+mn-cs"/>
              </a:rPr>
              <a:t> </a:t>
            </a:r>
            <a:r>
              <a:rPr lang="en-US" altLang="ko-KR" sz="1200" kern="1200" baseline="0" dirty="0" smtClean="0">
                <a:solidFill>
                  <a:schemeClr val="tx1"/>
                </a:solidFill>
                <a:effectLst/>
                <a:latin typeface="+mn-lt"/>
                <a:ea typeface="+mn-ea"/>
                <a:cs typeface="+mn-cs"/>
              </a:rPr>
              <a:t>M</a:t>
            </a:r>
            <a:r>
              <a:rPr lang="en-US" altLang="ko-KR" sz="1200" kern="1200" dirty="0" smtClean="0">
                <a:solidFill>
                  <a:schemeClr val="tx1"/>
                </a:solidFill>
                <a:effectLst/>
                <a:latin typeface="+mn-lt"/>
                <a:ea typeface="+mn-ea"/>
                <a:cs typeface="+mn-cs"/>
              </a:rPr>
              <a:t>any </a:t>
            </a:r>
            <a:r>
              <a:rPr lang="en-US" altLang="ko-KR" sz="1200" kern="1200" dirty="0" smtClean="0">
                <a:solidFill>
                  <a:schemeClr val="tx1"/>
                </a:solidFill>
                <a:effectLst/>
                <a:latin typeface="+mn-lt"/>
                <a:ea typeface="+mn-ea"/>
                <a:cs typeface="+mn-cs"/>
              </a:rPr>
              <a:t>factual errors occur at the entity level, such as a person’s name like this</a:t>
            </a:r>
            <a:r>
              <a:rPr lang="en-US" altLang="ko-KR" sz="1200" kern="1200" baseline="0" dirty="0" smtClean="0">
                <a:solidFill>
                  <a:schemeClr val="tx1"/>
                </a:solidFill>
                <a:effectLst/>
                <a:latin typeface="+mn-lt"/>
                <a:ea typeface="+mn-ea"/>
                <a:cs typeface="+mn-cs"/>
              </a:rPr>
              <a:t> example, a</a:t>
            </a:r>
            <a:r>
              <a:rPr lang="en-US" altLang="ko-KR" sz="1200" kern="1200" dirty="0" smtClean="0">
                <a:solidFill>
                  <a:schemeClr val="tx1"/>
                </a:solidFill>
                <a:effectLst/>
                <a:latin typeface="+mn-lt"/>
                <a:ea typeface="+mn-ea"/>
                <a:cs typeface="+mn-cs"/>
              </a:rPr>
              <a:t>nd these types of errors are sometimes trivial and can often be easily solved through simple modification like changing the wrong entities as</a:t>
            </a:r>
            <a:r>
              <a:rPr lang="en-US" altLang="ko-KR" sz="1200" kern="1200" baseline="0" dirty="0" smtClean="0">
                <a:solidFill>
                  <a:schemeClr val="tx1"/>
                </a:solidFill>
                <a:effectLst/>
                <a:latin typeface="+mn-lt"/>
                <a:ea typeface="+mn-ea"/>
                <a:cs typeface="+mn-cs"/>
              </a:rPr>
              <a:t> in </a:t>
            </a:r>
            <a:r>
              <a:rPr lang="en-US" altLang="ko-KR" sz="1200" kern="1200" dirty="0" smtClean="0">
                <a:solidFill>
                  <a:schemeClr val="tx1"/>
                </a:solidFill>
                <a:effectLst/>
                <a:latin typeface="+mn-lt"/>
                <a:ea typeface="+mn-ea"/>
                <a:cs typeface="+mn-cs"/>
              </a:rPr>
              <a:t>this example. We can just fix this wrong summary by changing "Don </a:t>
            </a:r>
            <a:r>
              <a:rPr lang="en-US" altLang="ko-KR" sz="1200" kern="1200" dirty="0" err="1" smtClean="0">
                <a:solidFill>
                  <a:schemeClr val="tx1"/>
                </a:solidFill>
                <a:effectLst/>
                <a:latin typeface="+mn-lt"/>
                <a:ea typeface="+mn-ea"/>
                <a:cs typeface="+mn-cs"/>
              </a:rPr>
              <a:t>Clothworthy</a:t>
            </a:r>
            <a:r>
              <a:rPr lang="en-US" altLang="ko-KR" sz="1200" kern="1200" dirty="0" smtClean="0">
                <a:solidFill>
                  <a:schemeClr val="tx1"/>
                </a:solidFill>
                <a:effectLst/>
                <a:latin typeface="+mn-lt"/>
                <a:ea typeface="+mn-ea"/>
                <a:cs typeface="+mn-cs"/>
              </a:rPr>
              <a:t>" to "David Crosby."</a:t>
            </a:r>
            <a:endParaRPr lang="ko-KR" altLang="en-US" b="1"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53</a:t>
            </a:fld>
            <a:endParaRPr lang="en-US"/>
          </a:p>
        </p:txBody>
      </p:sp>
    </p:spTree>
    <p:extLst>
      <p:ext uri="{BB962C8B-B14F-4D97-AF65-F5344CB8AC3E}">
        <p14:creationId xmlns:p14="http://schemas.microsoft.com/office/powerpoint/2010/main" val="2160079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Then</a:t>
            </a:r>
            <a:r>
              <a:rPr lang="en-US" altLang="ko-KR" sz="1200" kern="1200" baseline="0" dirty="0" smtClean="0">
                <a:solidFill>
                  <a:schemeClr val="tx1"/>
                </a:solidFill>
                <a:effectLst/>
                <a:latin typeface="+mn-lt"/>
                <a:ea typeface="+mn-ea"/>
                <a:cs typeface="+mn-cs"/>
              </a:rPr>
              <a:t>, how can we fix these errors? The simple approach to do is develop an error correction system that can generate the whole summary again based on seq2seq approach using the article and the summary with factual error. However, we only need to replace Don </a:t>
            </a:r>
            <a:r>
              <a:rPr lang="en-US" altLang="ko-KR" sz="1200" kern="1200" baseline="0" dirty="0" err="1" smtClean="0">
                <a:solidFill>
                  <a:schemeClr val="tx1"/>
                </a:solidFill>
                <a:effectLst/>
                <a:latin typeface="+mn-lt"/>
                <a:ea typeface="+mn-ea"/>
                <a:cs typeface="+mn-cs"/>
              </a:rPr>
              <a:t>clothworthy</a:t>
            </a:r>
            <a:r>
              <a:rPr lang="en-US" altLang="ko-KR" sz="1200" kern="1200" baseline="0" dirty="0" smtClean="0">
                <a:solidFill>
                  <a:schemeClr val="tx1"/>
                </a:solidFill>
                <a:effectLst/>
                <a:latin typeface="+mn-lt"/>
                <a:ea typeface="+mn-ea"/>
                <a:cs typeface="+mn-cs"/>
              </a:rPr>
              <a:t> with David Crosby to fix the errors in this example. Inspired this point, I’m investigating a way to find more efficient way to correct factual errors by only fixing the wrong parts in the generated text.</a:t>
            </a:r>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54</a:t>
            </a:fld>
            <a:endParaRPr lang="en-US"/>
          </a:p>
        </p:txBody>
      </p:sp>
    </p:spTree>
    <p:extLst>
      <p:ext uri="{BB962C8B-B14F-4D97-AF65-F5344CB8AC3E}">
        <p14:creationId xmlns:p14="http://schemas.microsoft.com/office/powerpoint/2010/main" val="3309503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smtClean="0"/>
              <a:t>And the next research direction is related to large</a:t>
            </a:r>
            <a:r>
              <a:rPr lang="en-US" altLang="ko-KR" baseline="0" dirty="0" smtClean="0"/>
              <a:t> language models</a:t>
            </a:r>
            <a:r>
              <a:rPr lang="en-US" altLang="ko-KR" dirty="0" smtClean="0"/>
              <a:t>, </a:t>
            </a:r>
            <a:r>
              <a:rPr lang="en-US" altLang="ko-KR" dirty="0"/>
              <a:t>which is one </a:t>
            </a:r>
            <a:r>
              <a:rPr lang="en-US" altLang="ko-KR" sz="1200" kern="1200" dirty="0">
                <a:solidFill>
                  <a:schemeClr val="tx1"/>
                </a:solidFill>
                <a:effectLst/>
                <a:latin typeface="+mn-lt"/>
                <a:ea typeface="+mn-ea"/>
                <a:cs typeface="+mn-cs"/>
              </a:rPr>
              <a:t>of the recently emerging research topics in the NLP </a:t>
            </a:r>
            <a:r>
              <a:rPr lang="en-US" altLang="ko-KR" sz="1200" kern="1200" dirty="0" smtClean="0">
                <a:solidFill>
                  <a:schemeClr val="tx1"/>
                </a:solidFill>
                <a:effectLst/>
                <a:latin typeface="+mn-lt"/>
                <a:ea typeface="+mn-ea"/>
                <a:cs typeface="+mn-cs"/>
              </a:rPr>
              <a:t>field.</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Starting </a:t>
            </a:r>
            <a:r>
              <a:rPr lang="en-US" altLang="ko-KR" sz="1200" kern="1200" dirty="0">
                <a:solidFill>
                  <a:schemeClr val="tx1"/>
                </a:solidFill>
                <a:effectLst/>
                <a:latin typeface="+mn-lt"/>
                <a:ea typeface="+mn-ea"/>
                <a:cs typeface="+mn-cs"/>
              </a:rPr>
              <a:t>from the large language model </a:t>
            </a:r>
            <a:r>
              <a:rPr lang="en-US" altLang="ko-KR" sz="1200" kern="1200" dirty="0" smtClean="0">
                <a:solidFill>
                  <a:schemeClr val="tx1"/>
                </a:solidFill>
                <a:effectLst/>
                <a:latin typeface="+mn-lt"/>
                <a:ea typeface="+mn-ea"/>
                <a:cs typeface="+mn-cs"/>
              </a:rPr>
              <a:t>Open</a:t>
            </a:r>
            <a:r>
              <a:rPr lang="en-US" altLang="ko-KR" sz="1200" kern="1200" baseline="0" dirty="0" smtClean="0">
                <a:solidFill>
                  <a:schemeClr val="tx1"/>
                </a:solidFill>
                <a:effectLst/>
                <a:latin typeface="+mn-lt"/>
                <a:ea typeface="+mn-ea"/>
                <a:cs typeface="+mn-cs"/>
              </a:rPr>
              <a:t> AI’s </a:t>
            </a:r>
            <a:r>
              <a:rPr lang="en-US" altLang="ko-KR" sz="1200" kern="1200" dirty="0" smtClean="0">
                <a:solidFill>
                  <a:schemeClr val="tx1"/>
                </a:solidFill>
                <a:effectLst/>
                <a:latin typeface="+mn-lt"/>
                <a:ea typeface="+mn-ea"/>
                <a:cs typeface="+mn-cs"/>
              </a:rPr>
              <a:t>GPT-3</a:t>
            </a:r>
            <a:r>
              <a:rPr lang="en-US" altLang="ko-KR" sz="1200" kern="1200" baseline="0" dirty="0" smtClean="0">
                <a:solidFill>
                  <a:schemeClr val="tx1"/>
                </a:solidFill>
                <a:effectLst/>
                <a:latin typeface="+mn-lt"/>
                <a:ea typeface="+mn-ea"/>
                <a:cs typeface="+mn-cs"/>
              </a:rPr>
              <a:t>, </a:t>
            </a:r>
            <a:r>
              <a:rPr lang="en-US" altLang="ko-KR" dirty="0"/>
              <a:t>various large language models are introduced. </a:t>
            </a:r>
            <a:r>
              <a:rPr lang="en-US" altLang="ko-KR" sz="1200" kern="1200" baseline="0" dirty="0" err="1" smtClean="0">
                <a:solidFill>
                  <a:schemeClr val="tx1"/>
                </a:solidFill>
                <a:effectLst/>
                <a:latin typeface="+mn-lt"/>
                <a:ea typeface="+mn-ea"/>
                <a:cs typeface="+mn-cs"/>
              </a:rPr>
              <a:t>OpenAI</a:t>
            </a:r>
            <a:r>
              <a:rPr lang="en-US" altLang="ko-KR" sz="1200" kern="1200" baseline="0" dirty="0" smtClean="0">
                <a:solidFill>
                  <a:schemeClr val="tx1"/>
                </a:solidFill>
                <a:effectLst/>
                <a:latin typeface="+mn-lt"/>
                <a:ea typeface="+mn-ea"/>
                <a:cs typeface="+mn-cs"/>
              </a:rPr>
              <a:t> also introduced multimodal language model </a:t>
            </a:r>
            <a:r>
              <a:rPr lang="en-US" altLang="ko-KR" dirty="0" smtClean="0"/>
              <a:t>Dall-E</a:t>
            </a:r>
            <a:r>
              <a:rPr lang="en-US" altLang="ko-KR" sz="1200" kern="1200" dirty="0">
                <a:solidFill>
                  <a:schemeClr val="tx1"/>
                </a:solidFill>
                <a:effectLst/>
                <a:latin typeface="+mn-lt"/>
                <a:ea typeface="+mn-ea"/>
                <a:cs typeface="+mn-cs"/>
              </a:rPr>
              <a:t>, which can solve multimodal tasks </a:t>
            </a:r>
            <a:r>
              <a:rPr lang="en-US" altLang="ko-KR" dirty="0"/>
              <a:t>like image-to-text </a:t>
            </a:r>
            <a:r>
              <a:rPr lang="en-US" altLang="ko-KR" dirty="0" smtClean="0"/>
              <a:t>translation</a:t>
            </a:r>
            <a:r>
              <a:rPr lang="en-US" altLang="ko-KR" baseline="0" dirty="0" smtClean="0"/>
              <a:t> and vice versa</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Also,</a:t>
            </a:r>
            <a:r>
              <a:rPr lang="en-US" altLang="ko-KR" sz="1200" kern="1200" baseline="0" dirty="0">
                <a:solidFill>
                  <a:schemeClr val="tx1"/>
                </a:solidFill>
                <a:effectLst/>
                <a:latin typeface="+mn-lt"/>
                <a:ea typeface="+mn-ea"/>
                <a:cs typeface="+mn-cs"/>
              </a:rPr>
              <a:t> Korean </a:t>
            </a:r>
            <a:r>
              <a:rPr lang="en-US" altLang="ko-KR" sz="1200" kern="1200" baseline="0" dirty="0" smtClean="0">
                <a:solidFill>
                  <a:schemeClr val="tx1"/>
                </a:solidFill>
                <a:effectLst/>
                <a:latin typeface="+mn-lt"/>
                <a:ea typeface="+mn-ea"/>
                <a:cs typeface="+mn-cs"/>
              </a:rPr>
              <a:t>Companies </a:t>
            </a:r>
            <a:r>
              <a:rPr lang="en-US" altLang="ko-KR" sz="1200" kern="1200" dirty="0" smtClean="0">
                <a:solidFill>
                  <a:schemeClr val="tx1"/>
                </a:solidFill>
                <a:effectLst/>
                <a:latin typeface="+mn-lt"/>
                <a:ea typeface="+mn-ea"/>
                <a:cs typeface="+mn-cs"/>
              </a:rPr>
              <a:t>LG introduced</a:t>
            </a:r>
            <a:r>
              <a:rPr lang="en-US" altLang="ko-KR" sz="1200" kern="1200" baseline="0" dirty="0" smtClean="0">
                <a:solidFill>
                  <a:schemeClr val="tx1"/>
                </a:solidFill>
                <a:effectLst/>
                <a:latin typeface="+mn-lt"/>
                <a:ea typeface="+mn-ea"/>
                <a:cs typeface="+mn-cs"/>
              </a:rPr>
              <a:t> EXAONE and NAVER proposed </a:t>
            </a:r>
            <a:r>
              <a:rPr lang="en-US" altLang="ko-KR" sz="1200" kern="1200" baseline="0" dirty="0" err="1" smtClean="0">
                <a:solidFill>
                  <a:schemeClr val="tx1"/>
                </a:solidFill>
                <a:effectLst/>
                <a:latin typeface="+mn-lt"/>
                <a:ea typeface="+mn-ea"/>
                <a:cs typeface="+mn-cs"/>
              </a:rPr>
              <a:t>HyperCLOVA</a:t>
            </a:r>
            <a:r>
              <a:rPr lang="en-US" altLang="ko-KR" sz="1200" kern="1200" baseline="0" dirty="0" smtClean="0">
                <a:solidFill>
                  <a:schemeClr val="tx1"/>
                </a:solidFill>
                <a:effectLst/>
                <a:latin typeface="+mn-lt"/>
                <a:ea typeface="+mn-ea"/>
                <a:cs typeface="+mn-cs"/>
              </a:rPr>
              <a:t>. These large language models can do various natural language processing tasks due to their capacity.</a:t>
            </a:r>
            <a:endParaRPr lang="en-US" altLang="ko-KR" sz="1200" kern="1200" dirty="0">
              <a:solidFill>
                <a:schemeClr val="tx1"/>
              </a:solidFill>
              <a:effectLst/>
              <a:latin typeface="+mn-lt"/>
              <a:ea typeface="+mn-ea"/>
              <a:cs typeface="+mn-cs"/>
            </a:endParaRPr>
          </a:p>
          <a:p>
            <a:pPr latinLnBrk="0"/>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55</a:t>
            </a:fld>
            <a:endParaRPr lang="en-US"/>
          </a:p>
        </p:txBody>
      </p:sp>
    </p:spTree>
    <p:extLst>
      <p:ext uri="{BB962C8B-B14F-4D97-AF65-F5344CB8AC3E}">
        <p14:creationId xmlns:p14="http://schemas.microsoft.com/office/powerpoint/2010/main" val="1863470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However, </a:t>
            </a:r>
            <a:r>
              <a:rPr lang="en-US" altLang="ko-KR" sz="1200" kern="1200" dirty="0" smtClean="0">
                <a:solidFill>
                  <a:schemeClr val="tx1"/>
                </a:solidFill>
                <a:effectLst/>
                <a:latin typeface="+mn-lt"/>
                <a:ea typeface="+mn-ea"/>
                <a:cs typeface="+mn-cs"/>
              </a:rPr>
              <a:t>previous studies</a:t>
            </a:r>
            <a:r>
              <a:rPr lang="en-US" altLang="ko-KR" sz="1200" kern="1200" baseline="0" dirty="0" smtClean="0">
                <a:solidFill>
                  <a:schemeClr val="tx1"/>
                </a:solidFill>
                <a:effectLst/>
                <a:latin typeface="+mn-lt"/>
                <a:ea typeface="+mn-ea"/>
                <a:cs typeface="+mn-cs"/>
              </a:rPr>
              <a:t> have shown that these large language</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models still suffer from the factual inconsistency problem </a:t>
            </a:r>
            <a:r>
              <a:rPr lang="en-US" altLang="ko-KR" sz="1200" kern="1200" dirty="0" smtClean="0">
                <a:solidFill>
                  <a:schemeClr val="tx1"/>
                </a:solidFill>
                <a:effectLst/>
                <a:latin typeface="+mn-lt"/>
                <a:ea typeface="+mn-ea"/>
                <a:cs typeface="+mn-cs"/>
              </a:rPr>
              <a:t>that we </a:t>
            </a:r>
            <a:r>
              <a:rPr lang="en-US" altLang="ko-KR" sz="1200" kern="1200" dirty="0">
                <a:solidFill>
                  <a:schemeClr val="tx1"/>
                </a:solidFill>
                <a:effectLst/>
                <a:latin typeface="+mn-lt"/>
                <a:ea typeface="+mn-ea"/>
                <a:cs typeface="+mn-cs"/>
              </a:rPr>
              <a:t>discussed in today's talk. </a:t>
            </a:r>
            <a:r>
              <a:rPr lang="en-US" altLang="ko-KR" sz="1200" kern="1200" dirty="0" smtClean="0">
                <a:solidFill>
                  <a:schemeClr val="tx1"/>
                </a:solidFill>
                <a:effectLst/>
                <a:latin typeface="+mn-lt"/>
                <a:ea typeface="+mn-ea"/>
                <a:cs typeface="+mn-cs"/>
              </a:rPr>
              <a:t>So</a:t>
            </a:r>
            <a:r>
              <a:rPr lang="en-US" altLang="ko-KR" sz="1200" kern="1200" dirty="0">
                <a:solidFill>
                  <a:schemeClr val="tx1"/>
                </a:solidFill>
                <a:effectLst/>
                <a:latin typeface="+mn-lt"/>
                <a:ea typeface="+mn-ea"/>
                <a:cs typeface="+mn-cs"/>
              </a:rPr>
              <a:t>, one of my next research </a:t>
            </a:r>
            <a:r>
              <a:rPr lang="en-US" altLang="ko-KR" dirty="0"/>
              <a:t>goal </a:t>
            </a:r>
            <a:r>
              <a:rPr lang="en-US" altLang="ko-KR" sz="1200" kern="1200" dirty="0">
                <a:solidFill>
                  <a:schemeClr val="tx1"/>
                </a:solidFill>
                <a:effectLst/>
                <a:latin typeface="+mn-lt"/>
                <a:ea typeface="+mn-ea"/>
                <a:cs typeface="+mn-cs"/>
              </a:rPr>
              <a:t>is to resolve the factual inconsistency problem in large language models. But, for this large language model, it is impossible to update the </a:t>
            </a:r>
            <a:r>
              <a:rPr lang="en-US" altLang="ko-KR" dirty="0"/>
              <a:t>whole parameters </a:t>
            </a:r>
            <a:r>
              <a:rPr lang="en-US" altLang="ko-KR" sz="1200" kern="1200" dirty="0" smtClean="0">
                <a:solidFill>
                  <a:schemeClr val="tx1"/>
                </a:solidFill>
                <a:effectLst/>
                <a:latin typeface="+mn-lt"/>
                <a:ea typeface="+mn-ea"/>
                <a:cs typeface="+mn-cs"/>
              </a:rPr>
              <a:t>since </a:t>
            </a:r>
            <a:r>
              <a:rPr lang="en-US" altLang="ko-KR" sz="1200" kern="1200" dirty="0">
                <a:solidFill>
                  <a:schemeClr val="tx1"/>
                </a:solidFill>
                <a:effectLst/>
                <a:latin typeface="+mn-lt"/>
                <a:ea typeface="+mn-ea"/>
                <a:cs typeface="+mn-cs"/>
              </a:rPr>
              <a:t>the number of parameters is too large </a:t>
            </a:r>
            <a:r>
              <a:rPr lang="en-US" altLang="ko-KR" dirty="0"/>
              <a:t>as shown in this </a:t>
            </a:r>
            <a:r>
              <a:rPr lang="en-US" altLang="ko-KR" dirty="0" smtClean="0"/>
              <a:t>graph</a:t>
            </a:r>
            <a:r>
              <a:rPr lang="en-US" altLang="ko-KR" sz="1200" kern="1200" dirty="0" smtClean="0">
                <a:solidFill>
                  <a:schemeClr val="tx1"/>
                </a:solidFill>
                <a:effectLst/>
                <a:latin typeface="+mn-lt"/>
                <a:ea typeface="+mn-ea"/>
                <a:cs typeface="+mn-cs"/>
              </a:rPr>
              <a:t>, </a:t>
            </a:r>
            <a:r>
              <a:rPr lang="en-US" altLang="ko-KR" dirty="0" smtClean="0"/>
              <a:t>we </a:t>
            </a:r>
            <a:r>
              <a:rPr lang="en-US" altLang="ko-KR" dirty="0"/>
              <a:t>cannot easily apply the general techniques we used to train the systems in the </a:t>
            </a:r>
            <a:r>
              <a:rPr lang="en-US" altLang="ko-KR"/>
              <a:t>previous </a:t>
            </a:r>
            <a:r>
              <a:rPr lang="en-US" altLang="ko-KR" smtClean="0"/>
              <a:t>research.</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56</a:t>
            </a:fld>
            <a:endParaRPr lang="en-US"/>
          </a:p>
        </p:txBody>
      </p:sp>
    </p:spTree>
    <p:extLst>
      <p:ext uri="{BB962C8B-B14F-4D97-AF65-F5344CB8AC3E}">
        <p14:creationId xmlns:p14="http://schemas.microsoft.com/office/powerpoint/2010/main" val="115515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 this respect, </a:t>
            </a:r>
            <a:r>
              <a:rPr lang="en-US" altLang="ko-KR" sz="1200" kern="1200" dirty="0" smtClean="0">
                <a:solidFill>
                  <a:schemeClr val="tx1"/>
                </a:solidFill>
                <a:effectLst/>
                <a:latin typeface="+mn-lt"/>
                <a:ea typeface="+mn-ea"/>
                <a:cs typeface="+mn-cs"/>
              </a:rPr>
              <a:t>to overcome</a:t>
            </a:r>
            <a:r>
              <a:rPr lang="en-US" altLang="ko-KR" sz="1200" kern="1200" baseline="0" dirty="0" smtClean="0">
                <a:solidFill>
                  <a:schemeClr val="tx1"/>
                </a:solidFill>
                <a:effectLst/>
                <a:latin typeface="+mn-lt"/>
                <a:ea typeface="+mn-ea"/>
                <a:cs typeface="+mn-cs"/>
              </a:rPr>
              <a:t> the factual inconsistency problem in large language models, </a:t>
            </a:r>
            <a:r>
              <a:rPr lang="en-US" altLang="ko-KR" sz="1200" kern="1200" dirty="0" smtClean="0">
                <a:solidFill>
                  <a:schemeClr val="tx1"/>
                </a:solidFill>
                <a:effectLst/>
                <a:latin typeface="+mn-lt"/>
                <a:ea typeface="+mn-ea"/>
                <a:cs typeface="+mn-cs"/>
              </a:rPr>
              <a:t>I will conduct</a:t>
            </a:r>
            <a:r>
              <a:rPr lang="en-US" altLang="ko-KR" sz="1200" kern="1200" baseline="0" dirty="0" smtClean="0">
                <a:solidFill>
                  <a:schemeClr val="tx1"/>
                </a:solidFill>
                <a:effectLst/>
                <a:latin typeface="+mn-lt"/>
                <a:ea typeface="+mn-ea"/>
                <a:cs typeface="+mn-cs"/>
              </a:rPr>
              <a:t> on </a:t>
            </a:r>
            <a:r>
              <a:rPr lang="en-US" altLang="ko-KR" sz="1200" kern="1200" dirty="0" smtClean="0">
                <a:solidFill>
                  <a:schemeClr val="tx1"/>
                </a:solidFill>
                <a:effectLst/>
                <a:latin typeface="+mn-lt"/>
                <a:ea typeface="+mn-ea"/>
                <a:cs typeface="+mn-cs"/>
              </a:rPr>
              <a:t>various parameter-efficient </a:t>
            </a:r>
            <a:r>
              <a:rPr lang="en-US" altLang="ko-KR" dirty="0"/>
              <a:t>training </a:t>
            </a:r>
            <a:r>
              <a:rPr lang="en-US" altLang="ko-KR" sz="1200" kern="1200" dirty="0">
                <a:solidFill>
                  <a:schemeClr val="tx1"/>
                </a:solidFill>
                <a:effectLst/>
                <a:latin typeface="+mn-lt"/>
                <a:ea typeface="+mn-ea"/>
                <a:cs typeface="+mn-cs"/>
              </a:rPr>
              <a:t>methods that only train a </a:t>
            </a:r>
            <a:r>
              <a:rPr lang="en-US" altLang="ko-KR" dirty="0"/>
              <a:t>small </a:t>
            </a:r>
            <a:r>
              <a:rPr lang="en-US" altLang="ko-KR" sz="1200" kern="1200" dirty="0">
                <a:solidFill>
                  <a:schemeClr val="tx1"/>
                </a:solidFill>
                <a:effectLst/>
                <a:latin typeface="+mn-lt"/>
                <a:ea typeface="+mn-ea"/>
                <a:cs typeface="+mn-cs"/>
              </a:rPr>
              <a:t>part of the </a:t>
            </a:r>
            <a:r>
              <a:rPr lang="en-US" altLang="ko-KR" sz="1200" kern="1200" dirty="0" smtClean="0">
                <a:solidFill>
                  <a:schemeClr val="tx1"/>
                </a:solidFill>
                <a:effectLst/>
                <a:latin typeface="+mn-lt"/>
                <a:ea typeface="+mn-ea"/>
                <a:cs typeface="+mn-cs"/>
              </a:rPr>
              <a:t>model.</a:t>
            </a:r>
            <a:r>
              <a:rPr lang="en-US" altLang="ko-KR" sz="1200" kern="1200" baseline="0" dirty="0" smtClean="0">
                <a:solidFill>
                  <a:schemeClr val="tx1"/>
                </a:solidFill>
                <a:effectLst/>
                <a:latin typeface="+mn-lt"/>
                <a:ea typeface="+mn-ea"/>
                <a:cs typeface="+mn-cs"/>
              </a:rPr>
              <a:t> One of the ways to this parameter efficient training is prompt tuning, </a:t>
            </a:r>
            <a:r>
              <a:rPr lang="en-US" altLang="ko-KR" sz="1200" kern="1200" dirty="0" smtClean="0">
                <a:solidFill>
                  <a:schemeClr val="tx1"/>
                </a:solidFill>
                <a:effectLst/>
                <a:latin typeface="+mn-lt"/>
                <a:ea typeface="+mn-ea"/>
                <a:cs typeface="+mn-cs"/>
              </a:rPr>
              <a:t>which </a:t>
            </a:r>
            <a:r>
              <a:rPr lang="en-US" altLang="ko-KR" sz="1200" kern="1200" dirty="0">
                <a:solidFill>
                  <a:schemeClr val="tx1"/>
                </a:solidFill>
                <a:effectLst/>
                <a:latin typeface="+mn-lt"/>
                <a:ea typeface="+mn-ea"/>
                <a:cs typeface="+mn-cs"/>
              </a:rPr>
              <a:t>is </a:t>
            </a:r>
            <a:r>
              <a:rPr lang="en-US" altLang="ko-KR" sz="1200" kern="1200" dirty="0" smtClean="0">
                <a:solidFill>
                  <a:schemeClr val="tx1"/>
                </a:solidFill>
                <a:effectLst/>
                <a:latin typeface="+mn-lt"/>
                <a:ea typeface="+mn-ea"/>
                <a:cs typeface="+mn-cs"/>
              </a:rPr>
              <a:t>to train only the </a:t>
            </a:r>
            <a:r>
              <a:rPr lang="en-US" altLang="ko-KR" sz="1200" kern="1200" dirty="0">
                <a:solidFill>
                  <a:schemeClr val="tx1"/>
                </a:solidFill>
                <a:effectLst/>
                <a:latin typeface="+mn-lt"/>
                <a:ea typeface="+mn-ea"/>
                <a:cs typeface="+mn-cs"/>
              </a:rPr>
              <a:t>instruction part </a:t>
            </a:r>
            <a:r>
              <a:rPr lang="en-US" altLang="ko-KR" dirty="0"/>
              <a:t>like input embedding </a:t>
            </a:r>
            <a:r>
              <a:rPr lang="en-US" altLang="ko-KR" sz="1200" kern="1200" dirty="0">
                <a:solidFill>
                  <a:schemeClr val="tx1"/>
                </a:solidFill>
                <a:effectLst/>
                <a:latin typeface="+mn-lt"/>
                <a:ea typeface="+mn-ea"/>
                <a:cs typeface="+mn-cs"/>
              </a:rPr>
              <a:t>of the </a:t>
            </a:r>
            <a:r>
              <a:rPr lang="en-US" altLang="ko-KR" sz="1200" kern="1200" dirty="0" smtClean="0">
                <a:solidFill>
                  <a:schemeClr val="tx1"/>
                </a:solidFill>
                <a:effectLst/>
                <a:latin typeface="+mn-lt"/>
                <a:ea typeface="+mn-ea"/>
                <a:cs typeface="+mn-cs"/>
              </a:rPr>
              <a:t>model. I’ll conduct</a:t>
            </a:r>
            <a:r>
              <a:rPr lang="en-US" altLang="ko-KR" sz="1200" kern="1200" baseline="0" dirty="0" smtClean="0">
                <a:solidFill>
                  <a:schemeClr val="tx1"/>
                </a:solidFill>
                <a:effectLst/>
                <a:latin typeface="+mn-lt"/>
                <a:ea typeface="+mn-ea"/>
                <a:cs typeface="+mn-cs"/>
              </a:rPr>
              <a:t> a research focusing on this prompt tuning method to mitigate factual inconsistency in large language models. </a:t>
            </a:r>
            <a:r>
              <a:rPr lang="en-US" altLang="ko-KR" sz="1200" kern="1200" dirty="0" smtClean="0">
                <a:solidFill>
                  <a:schemeClr val="tx1"/>
                </a:solidFill>
                <a:effectLst/>
                <a:latin typeface="+mn-lt"/>
                <a:ea typeface="+mn-ea"/>
                <a:cs typeface="+mn-cs"/>
              </a:rPr>
              <a:t>And</a:t>
            </a:r>
            <a:r>
              <a:rPr lang="en-US" altLang="ko-KR" dirty="0" smtClean="0"/>
              <a:t> </a:t>
            </a:r>
            <a:r>
              <a:rPr lang="en-US" altLang="ko-KR" dirty="0"/>
              <a:t>I plan </a:t>
            </a:r>
            <a:r>
              <a:rPr lang="en-US" altLang="ko-KR" sz="1200" kern="1200" dirty="0">
                <a:solidFill>
                  <a:schemeClr val="tx1"/>
                </a:solidFill>
                <a:effectLst/>
                <a:latin typeface="+mn-lt"/>
                <a:ea typeface="+mn-ea"/>
                <a:cs typeface="+mn-cs"/>
              </a:rPr>
              <a:t>to conduct </a:t>
            </a:r>
            <a:r>
              <a:rPr lang="en-US" altLang="ko-KR" sz="1200" kern="1200" dirty="0" smtClean="0">
                <a:solidFill>
                  <a:schemeClr val="tx1"/>
                </a:solidFill>
                <a:effectLst/>
                <a:latin typeface="+mn-lt"/>
                <a:ea typeface="+mn-ea"/>
                <a:cs typeface="+mn-cs"/>
              </a:rPr>
              <a:t>this research </a:t>
            </a:r>
            <a:r>
              <a:rPr lang="en-US" altLang="ko-KR" sz="1200" kern="1200" dirty="0">
                <a:solidFill>
                  <a:schemeClr val="tx1"/>
                </a:solidFill>
                <a:effectLst/>
                <a:latin typeface="+mn-lt"/>
                <a:ea typeface="+mn-ea"/>
                <a:cs typeface="+mn-cs"/>
              </a:rPr>
              <a:t>with my co-authors </a:t>
            </a:r>
            <a:r>
              <a:rPr lang="en-US" altLang="ko-KR" dirty="0"/>
              <a:t>in LG AI </a:t>
            </a:r>
            <a:r>
              <a:rPr lang="en-US" altLang="ko-KR" dirty="0" smtClean="0"/>
              <a:t>Research,</a:t>
            </a:r>
            <a:r>
              <a:rPr lang="en-US" altLang="ko-KR" baseline="0" dirty="0" smtClean="0"/>
              <a:t> who are interested in this problem.</a:t>
            </a:r>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57</a:t>
            </a:fld>
            <a:endParaRPr lang="en-US"/>
          </a:p>
        </p:txBody>
      </p:sp>
    </p:spTree>
    <p:extLst>
      <p:ext uri="{BB962C8B-B14F-4D97-AF65-F5344CB8AC3E}">
        <p14:creationId xmlns:p14="http://schemas.microsoft.com/office/powerpoint/2010/main" val="2032134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t>And</a:t>
            </a:r>
            <a:r>
              <a:rPr lang="en-US" altLang="ko-KR" baseline="0" dirty="0"/>
              <a:t> there are also </a:t>
            </a:r>
            <a:r>
              <a:rPr lang="en-US" altLang="ko-KR" baseline="0" dirty="0" smtClean="0"/>
              <a:t>interesting </a:t>
            </a:r>
            <a:r>
              <a:rPr lang="en-US" altLang="ko-KR" dirty="0" smtClean="0"/>
              <a:t>future </a:t>
            </a:r>
            <a:r>
              <a:rPr lang="en-US" altLang="ko-KR" dirty="0"/>
              <a:t>work directions by</a:t>
            </a:r>
            <a:r>
              <a:rPr lang="en-US" altLang="ko-KR" baseline="0" dirty="0"/>
              <a:t> expanding </a:t>
            </a:r>
            <a:r>
              <a:rPr lang="en-US" altLang="ko-KR" dirty="0"/>
              <a:t>the concept</a:t>
            </a:r>
            <a:r>
              <a:rPr lang="en-US" altLang="ko-KR" baseline="0" dirty="0"/>
              <a:t> of</a:t>
            </a:r>
            <a:r>
              <a:rPr lang="en-US" altLang="ko-KR" dirty="0"/>
              <a:t> factual consistency to other related tasks. </a:t>
            </a:r>
            <a:r>
              <a:rPr lang="en-US" altLang="ko-KR" sz="1200" kern="1200" dirty="0">
                <a:solidFill>
                  <a:schemeClr val="tx1"/>
                </a:solidFill>
                <a:effectLst/>
                <a:latin typeface="+mn-lt"/>
                <a:ea typeface="+mn-ea"/>
                <a:cs typeface="+mn-cs"/>
              </a:rPr>
              <a:t>For example, </a:t>
            </a:r>
            <a:r>
              <a:rPr lang="en-US" altLang="ko-KR" dirty="0"/>
              <a:t>for an emotion-aware dialogue generation </a:t>
            </a:r>
            <a:r>
              <a:rPr lang="en-US" altLang="ko-KR" sz="1200" kern="1200" dirty="0">
                <a:solidFill>
                  <a:schemeClr val="tx1"/>
                </a:solidFill>
                <a:effectLst/>
                <a:latin typeface="+mn-lt"/>
                <a:ea typeface="+mn-ea"/>
                <a:cs typeface="+mn-cs"/>
              </a:rPr>
              <a:t>task that requires a </a:t>
            </a:r>
            <a:r>
              <a:rPr lang="en-US" altLang="ko-KR" dirty="0"/>
              <a:t>dialogue </a:t>
            </a:r>
            <a:r>
              <a:rPr lang="en-US" altLang="ko-KR" sz="1200" kern="1200" dirty="0">
                <a:solidFill>
                  <a:schemeClr val="tx1"/>
                </a:solidFill>
                <a:effectLst/>
                <a:latin typeface="+mn-lt"/>
                <a:ea typeface="+mn-ea"/>
                <a:cs typeface="+mn-cs"/>
              </a:rPr>
              <a:t>about a particular emotion, a metric that evaluates whether the generated </a:t>
            </a:r>
            <a:r>
              <a:rPr lang="en-US" altLang="ko-KR" dirty="0"/>
              <a:t>dialogue </a:t>
            </a:r>
            <a:r>
              <a:rPr lang="en-US" altLang="ko-KR" sz="1200" kern="1200" dirty="0">
                <a:solidFill>
                  <a:schemeClr val="tx1"/>
                </a:solidFill>
                <a:effectLst/>
                <a:latin typeface="+mn-lt"/>
                <a:ea typeface="+mn-ea"/>
                <a:cs typeface="+mn-cs"/>
              </a:rPr>
              <a:t>is </a:t>
            </a:r>
            <a:r>
              <a:rPr lang="en-US" altLang="ko-KR" dirty="0"/>
              <a:t>relevant to </a:t>
            </a:r>
            <a:r>
              <a:rPr lang="en-US" altLang="ko-KR" sz="1200" kern="1200" dirty="0">
                <a:solidFill>
                  <a:schemeClr val="tx1"/>
                </a:solidFill>
                <a:effectLst/>
                <a:latin typeface="+mn-lt"/>
                <a:ea typeface="+mn-ea"/>
                <a:cs typeface="+mn-cs"/>
              </a:rPr>
              <a:t>the </a:t>
            </a:r>
            <a:r>
              <a:rPr lang="en-US" altLang="ko-KR" dirty="0"/>
              <a:t>target </a:t>
            </a:r>
            <a:r>
              <a:rPr lang="en-US" altLang="ko-KR" sz="1200" kern="1200" dirty="0">
                <a:solidFill>
                  <a:schemeClr val="tx1"/>
                </a:solidFill>
                <a:effectLst/>
                <a:latin typeface="+mn-lt"/>
                <a:ea typeface="+mn-ea"/>
                <a:cs typeface="+mn-cs"/>
              </a:rPr>
              <a:t>emotion is also important. And similar to the factual consistency metric, a novel metric for this task can be utilized to create a </a:t>
            </a:r>
            <a:r>
              <a:rPr lang="en-US" altLang="ko-KR" dirty="0"/>
              <a:t>better dialogue</a:t>
            </a:r>
            <a:r>
              <a:rPr lang="en-US" altLang="ko-KR" sz="1200" kern="1200" dirty="0">
                <a:solidFill>
                  <a:schemeClr val="tx1"/>
                </a:solidFill>
                <a:effectLst/>
                <a:latin typeface="+mn-lt"/>
                <a:ea typeface="+mn-ea"/>
                <a:cs typeface="+mn-cs"/>
              </a:rPr>
              <a:t>. This is same for personalized dialogue or topic-conditioned dialogue. </a:t>
            </a:r>
            <a:r>
              <a:rPr lang="en-US" altLang="ko-KR" dirty="0"/>
              <a:t>And we can apply </a:t>
            </a:r>
            <a:r>
              <a:rPr lang="en-US" altLang="ko-KR" sz="1200" kern="1200" dirty="0">
                <a:solidFill>
                  <a:schemeClr val="tx1"/>
                </a:solidFill>
                <a:effectLst/>
                <a:latin typeface="+mn-lt"/>
                <a:ea typeface="+mn-ea"/>
                <a:cs typeface="+mn-cs"/>
              </a:rPr>
              <a:t>the methods that I used to </a:t>
            </a:r>
            <a:r>
              <a:rPr lang="en-US" altLang="ko-KR" dirty="0"/>
              <a:t>develop </a:t>
            </a:r>
            <a:r>
              <a:rPr lang="en-US" altLang="ko-KR" sz="1200" kern="1200" dirty="0">
                <a:solidFill>
                  <a:schemeClr val="tx1"/>
                </a:solidFill>
                <a:effectLst/>
                <a:latin typeface="+mn-lt"/>
                <a:ea typeface="+mn-ea"/>
                <a:cs typeface="+mn-cs"/>
              </a:rPr>
              <a:t>factual consistency to dialog consistency, and I think these studies can be a good candidate topic to collaborate with Professor </a:t>
            </a:r>
            <a:r>
              <a:rPr lang="en-US" altLang="ko-KR" sz="1200" kern="1200" dirty="0" err="1">
                <a:solidFill>
                  <a:schemeClr val="tx1"/>
                </a:solidFill>
                <a:effectLst/>
                <a:latin typeface="+mn-lt"/>
                <a:ea typeface="+mn-ea"/>
                <a:cs typeface="+mn-cs"/>
              </a:rPr>
              <a:t>Kyungho</a:t>
            </a:r>
            <a:r>
              <a:rPr lang="en-US" altLang="ko-KR" sz="1200" kern="1200" dirty="0">
                <a:solidFill>
                  <a:schemeClr val="tx1"/>
                </a:solidFill>
                <a:effectLst/>
                <a:latin typeface="+mn-lt"/>
                <a:ea typeface="+mn-ea"/>
                <a:cs typeface="+mn-cs"/>
              </a:rPr>
              <a:t> Lee and Professor </a:t>
            </a:r>
            <a:r>
              <a:rPr lang="en-US" altLang="ko-KR" sz="1200" kern="1200" dirty="0" err="1">
                <a:solidFill>
                  <a:schemeClr val="tx1"/>
                </a:solidFill>
                <a:effectLst/>
                <a:latin typeface="+mn-lt"/>
                <a:ea typeface="+mn-ea"/>
                <a:cs typeface="+mn-cs"/>
              </a:rPr>
              <a:t>Jinyoung</a:t>
            </a:r>
            <a:r>
              <a:rPr lang="en-US" altLang="ko-KR" sz="1200" kern="1200" dirty="0">
                <a:solidFill>
                  <a:schemeClr val="tx1"/>
                </a:solidFill>
                <a:effectLst/>
                <a:latin typeface="+mn-lt"/>
                <a:ea typeface="+mn-ea"/>
                <a:cs typeface="+mn-cs"/>
              </a:rPr>
              <a:t> Yeo in </a:t>
            </a:r>
            <a:r>
              <a:rPr lang="en-US" altLang="ko-KR" sz="1200" kern="1200" dirty="0" err="1">
                <a:solidFill>
                  <a:schemeClr val="tx1"/>
                </a:solidFill>
                <a:effectLst/>
                <a:latin typeface="+mn-lt"/>
                <a:ea typeface="+mn-ea"/>
                <a:cs typeface="+mn-cs"/>
              </a:rPr>
              <a:t>Yonsei</a:t>
            </a:r>
            <a:r>
              <a:rPr lang="en-US" altLang="ko-KR" sz="1200" kern="1200" dirty="0">
                <a:solidFill>
                  <a:schemeClr val="tx1"/>
                </a:solidFill>
                <a:effectLst/>
                <a:latin typeface="+mn-lt"/>
                <a:ea typeface="+mn-ea"/>
                <a:cs typeface="+mn-cs"/>
              </a:rPr>
              <a:t> </a:t>
            </a:r>
            <a:r>
              <a:rPr lang="en-US" altLang="ko-KR" dirty="0"/>
              <a:t>University</a:t>
            </a:r>
            <a:r>
              <a:rPr lang="en-US" altLang="ko-KR" sz="1200" kern="1200" dirty="0">
                <a:solidFill>
                  <a:schemeClr val="tx1"/>
                </a:solidFill>
                <a:effectLst/>
                <a:latin typeface="+mn-lt"/>
                <a:ea typeface="+mn-ea"/>
                <a:cs typeface="+mn-cs"/>
              </a:rPr>
              <a:t>, who </a:t>
            </a:r>
            <a:r>
              <a:rPr lang="en-US" altLang="ko-KR" dirty="0"/>
              <a:t>have </a:t>
            </a:r>
            <a:r>
              <a:rPr lang="en-US" altLang="ko-KR" sz="1200" kern="1200" dirty="0">
                <a:solidFill>
                  <a:schemeClr val="tx1"/>
                </a:solidFill>
                <a:effectLst/>
                <a:latin typeface="+mn-lt"/>
                <a:ea typeface="+mn-ea"/>
                <a:cs typeface="+mn-cs"/>
              </a:rPr>
              <a:t>recently conducted research related to this dialog consistency.</a:t>
            </a:r>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58</a:t>
            </a:fld>
            <a:endParaRPr lang="en-US"/>
          </a:p>
        </p:txBody>
      </p:sp>
    </p:spTree>
    <p:extLst>
      <p:ext uri="{BB962C8B-B14F-4D97-AF65-F5344CB8AC3E}">
        <p14:creationId xmlns:p14="http://schemas.microsoft.com/office/powerpoint/2010/main" val="60478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a:t>
            </a:r>
            <a:r>
              <a:rPr lang="en-US" altLang="ko-KR" sz="1200" kern="1200">
                <a:solidFill>
                  <a:schemeClr val="tx1"/>
                </a:solidFill>
                <a:effectLst/>
                <a:latin typeface="+mn-lt"/>
                <a:ea typeface="+mn-ea"/>
                <a:cs typeface="+mn-cs"/>
              </a:rPr>
              <a:t>last</a:t>
            </a:r>
            <a:r>
              <a:rPr lang="en-US" altLang="ko-KR" sz="1200" kern="1200" baseline="0">
                <a:solidFill>
                  <a:schemeClr val="tx1"/>
                </a:solidFill>
                <a:effectLst/>
                <a:latin typeface="+mn-lt"/>
                <a:ea typeface="+mn-ea"/>
                <a:cs typeface="+mn-cs"/>
              </a:rPr>
              <a:t> </a:t>
            </a:r>
            <a:r>
              <a:rPr lang="en-US" altLang="ko-KR"/>
              <a:t>my </a:t>
            </a:r>
            <a:r>
              <a:rPr lang="en-US" altLang="ko-KR" sz="1200" kern="1200" baseline="0">
                <a:solidFill>
                  <a:schemeClr val="tx1"/>
                </a:solidFill>
                <a:effectLst/>
                <a:latin typeface="+mn-lt"/>
                <a:ea typeface="+mn-ea"/>
                <a:cs typeface="+mn-cs"/>
              </a:rPr>
              <a:t>future </a:t>
            </a:r>
            <a:r>
              <a:rPr lang="en-US" altLang="ko-KR" sz="1200" kern="1200" baseline="0" dirty="0">
                <a:solidFill>
                  <a:schemeClr val="tx1"/>
                </a:solidFill>
                <a:effectLst/>
                <a:latin typeface="+mn-lt"/>
                <a:ea typeface="+mn-ea"/>
                <a:cs typeface="+mn-cs"/>
              </a:rPr>
              <a:t>work direction is evaluating</a:t>
            </a:r>
            <a:r>
              <a:rPr lang="en-US" altLang="ko-KR" sz="1200" kern="1200" dirty="0">
                <a:solidFill>
                  <a:schemeClr val="tx1"/>
                </a:solidFill>
                <a:effectLst/>
                <a:latin typeface="+mn-lt"/>
                <a:ea typeface="+mn-ea"/>
                <a:cs typeface="+mn-cs"/>
              </a:rPr>
              <a:t> factual correctness, a similar but different concept to factual consistency, is also a very interesting </a:t>
            </a:r>
            <a:r>
              <a:rPr lang="en-US" altLang="ko-KR" sz="1200" kern="1200">
                <a:solidFill>
                  <a:schemeClr val="tx1"/>
                </a:solidFill>
                <a:effectLst/>
                <a:latin typeface="+mn-lt"/>
                <a:ea typeface="+mn-ea"/>
                <a:cs typeface="+mn-cs"/>
              </a:rPr>
              <a:t>research plan. </a:t>
            </a:r>
            <a:r>
              <a:rPr lang="en-US" altLang="ko-KR" sz="1200" kern="1200" dirty="0">
                <a:solidFill>
                  <a:schemeClr val="tx1"/>
                </a:solidFill>
                <a:effectLst/>
                <a:latin typeface="+mn-lt"/>
                <a:ea typeface="+mn-ea"/>
                <a:cs typeface="+mn-cs"/>
              </a:rPr>
              <a:t>Factual correctness means whether the facts in the generated text are agreed with the world knowledge, such as commonsense different from the given source in factual consistency. That is, evaluating factual correctness is checking whether the generated text is telling the truth. So for this example, the generated summary is factually consistent with the summary, but it's factually incorrect because the summary tells fake news. Of course, it would be nice if this fake news was true. Evaluating factual correctness requires an additional knowledge base, and it would be great to collaborate on this work with Professor </a:t>
            </a:r>
            <a:r>
              <a:rPr lang="en-US" altLang="ko-KR" sz="1200" kern="1200" dirty="0" err="1">
                <a:solidFill>
                  <a:schemeClr val="tx1"/>
                </a:solidFill>
                <a:effectLst/>
                <a:latin typeface="+mn-lt"/>
                <a:ea typeface="+mn-ea"/>
                <a:cs typeface="+mn-cs"/>
              </a:rPr>
              <a:t>Jinyoung</a:t>
            </a:r>
            <a:r>
              <a:rPr lang="en-US" altLang="ko-KR" sz="1200" kern="1200" dirty="0">
                <a:solidFill>
                  <a:schemeClr val="tx1"/>
                </a:solidFill>
                <a:effectLst/>
                <a:latin typeface="+mn-lt"/>
                <a:ea typeface="+mn-ea"/>
                <a:cs typeface="+mn-cs"/>
              </a:rPr>
              <a:t> Yeo, who is an expert in commonsense reasoning.</a:t>
            </a:r>
            <a:endParaRPr lang="ko-KR" altLang="ko-KR" sz="1200" kern="1200" dirty="0">
              <a:solidFill>
                <a:schemeClr val="tx1"/>
              </a:solidFill>
              <a:effectLst/>
              <a:latin typeface="+mn-lt"/>
              <a:ea typeface="+mn-ea"/>
              <a:cs typeface="+mn-cs"/>
            </a:endParaRPr>
          </a:p>
          <a:p>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59</a:t>
            </a:fld>
            <a:endParaRPr lang="en-US"/>
          </a:p>
        </p:txBody>
      </p:sp>
    </p:spTree>
    <p:extLst>
      <p:ext uri="{BB962C8B-B14F-4D97-AF65-F5344CB8AC3E}">
        <p14:creationId xmlns:p14="http://schemas.microsoft.com/office/powerpoint/2010/main" val="303153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 what is important in text generation? let’s think</a:t>
            </a:r>
            <a:r>
              <a:rPr lang="en-US" altLang="ko-KR" sz="1200" kern="1200" baseline="0" dirty="0">
                <a:solidFill>
                  <a:schemeClr val="tx1"/>
                </a:solidFill>
                <a:effectLst/>
                <a:latin typeface="+mn-lt"/>
                <a:ea typeface="+mn-ea"/>
                <a:cs typeface="+mn-cs"/>
              </a:rPr>
              <a:t> about the criteria to evaluate the generated text. </a:t>
            </a:r>
            <a:r>
              <a:rPr lang="en-US" altLang="ko-KR" sz="1200" kern="1200" dirty="0">
                <a:solidFill>
                  <a:schemeClr val="tx1"/>
                </a:solidFill>
                <a:effectLst/>
                <a:latin typeface="+mn-lt"/>
                <a:ea typeface="+mn-ea"/>
                <a:cs typeface="+mn-cs"/>
              </a:rPr>
              <a:t>When we evaluate the text, which criteria should be used? There are some criteria</a:t>
            </a:r>
            <a:r>
              <a:rPr lang="en-US" altLang="ko-KR" sz="1200" kern="1200" baseline="0" dirty="0">
                <a:solidFill>
                  <a:schemeClr val="tx1"/>
                </a:solidFill>
                <a:effectLst/>
                <a:latin typeface="+mn-lt"/>
                <a:ea typeface="+mn-ea"/>
                <a:cs typeface="+mn-cs"/>
              </a:rPr>
              <a:t> that </a:t>
            </a:r>
            <a:r>
              <a:rPr lang="en-US" altLang="ko-KR" sz="1200" kern="1200" dirty="0">
                <a:solidFill>
                  <a:schemeClr val="tx1"/>
                </a:solidFill>
                <a:effectLst/>
                <a:latin typeface="+mn-lt"/>
                <a:ea typeface="+mn-ea"/>
                <a:cs typeface="+mn-cs"/>
              </a:rPr>
              <a:t>we have to consider when evaluating the generated </a:t>
            </a:r>
            <a:r>
              <a:rPr lang="en-US" altLang="ko-KR" sz="1200" kern="1200" dirty="0" smtClean="0">
                <a:solidFill>
                  <a:schemeClr val="tx1"/>
                </a:solidFill>
                <a:effectLst/>
                <a:latin typeface="+mn-lt"/>
                <a:ea typeface="+mn-ea"/>
                <a:cs typeface="+mn-cs"/>
              </a:rPr>
              <a:t>text in this slide. </a:t>
            </a:r>
            <a:r>
              <a:rPr lang="en-US" altLang="ko-KR" sz="1200" kern="1200" dirty="0">
                <a:solidFill>
                  <a:schemeClr val="tx1"/>
                </a:solidFill>
                <a:effectLst/>
                <a:latin typeface="+mn-lt"/>
                <a:ea typeface="+mn-ea"/>
                <a:cs typeface="+mn-cs"/>
              </a:rPr>
              <a:t>For example, we have to check whether the generated text is grammatically correct </a:t>
            </a:r>
            <a:r>
              <a:rPr lang="en-US" altLang="ko-KR" sz="1200" kern="1200" dirty="0" smtClean="0">
                <a:solidFill>
                  <a:schemeClr val="tx1"/>
                </a:solidFill>
                <a:effectLst/>
                <a:latin typeface="+mn-lt"/>
                <a:ea typeface="+mn-ea"/>
                <a:cs typeface="+mn-cs"/>
              </a:rPr>
              <a:t>or we </a:t>
            </a:r>
            <a:r>
              <a:rPr lang="en-US" altLang="ko-KR" sz="1200" kern="1200" dirty="0">
                <a:solidFill>
                  <a:schemeClr val="tx1"/>
                </a:solidFill>
                <a:effectLst/>
                <a:latin typeface="+mn-lt"/>
                <a:ea typeface="+mn-ea"/>
                <a:cs typeface="+mn-cs"/>
              </a:rPr>
              <a:t>have to check the </a:t>
            </a:r>
            <a:r>
              <a:rPr lang="en-US" altLang="ko-KR" sz="1200" kern="1200" dirty="0" smtClean="0">
                <a:solidFill>
                  <a:schemeClr val="tx1"/>
                </a:solidFill>
                <a:effectLst/>
                <a:latin typeface="+mn-lt"/>
                <a:ea typeface="+mn-ea"/>
                <a:cs typeface="+mn-cs"/>
              </a:rPr>
              <a:t>fluency of the generated text. </a:t>
            </a:r>
            <a:r>
              <a:rPr lang="en-US" altLang="ko-KR" sz="1200" kern="1200" dirty="0">
                <a:solidFill>
                  <a:schemeClr val="tx1"/>
                </a:solidFill>
                <a:effectLst/>
                <a:latin typeface="+mn-lt"/>
                <a:ea typeface="+mn-ea"/>
                <a:cs typeface="+mn-cs"/>
              </a:rPr>
              <a:t>And sometimes, we may require the system to generate interesting and understandable text when building a </a:t>
            </a:r>
            <a:r>
              <a:rPr lang="en-US" altLang="ko-KR" sz="1200" kern="1200" dirty="0" err="1">
                <a:solidFill>
                  <a:schemeClr val="tx1"/>
                </a:solidFill>
                <a:effectLst/>
                <a:latin typeface="+mn-lt"/>
                <a:ea typeface="+mn-ea"/>
                <a:cs typeface="+mn-cs"/>
              </a:rPr>
              <a:t>chatbot</a:t>
            </a:r>
            <a:r>
              <a:rPr lang="en-US" altLang="ko-KR" sz="1200" kern="1200" dirty="0">
                <a:solidFill>
                  <a:schemeClr val="tx1"/>
                </a:solidFill>
                <a:effectLst/>
                <a:latin typeface="+mn-lt"/>
                <a:ea typeface="+mn-ea"/>
                <a:cs typeface="+mn-cs"/>
              </a:rPr>
              <a:t> for the user.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a:t>
            </a:fld>
            <a:endParaRPr lang="en-US"/>
          </a:p>
        </p:txBody>
      </p:sp>
    </p:spTree>
    <p:extLst>
      <p:ext uri="{BB962C8B-B14F-4D97-AF65-F5344CB8AC3E}">
        <p14:creationId xmlns:p14="http://schemas.microsoft.com/office/powerpoint/2010/main" val="386984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this is the end of the part2. In part2, I introduced my current and future work direction for improving factual consistency in text generation systems. I introduced metric-aware </a:t>
            </a:r>
            <a:r>
              <a:rPr lang="en-US" altLang="ko-KR" dirty="0"/>
              <a:t>decoding </a:t>
            </a:r>
            <a:r>
              <a:rPr lang="en-US" altLang="ko-KR" sz="1200" kern="1200" dirty="0">
                <a:solidFill>
                  <a:schemeClr val="tx1"/>
                </a:solidFill>
                <a:effectLst/>
                <a:latin typeface="+mn-lt"/>
                <a:ea typeface="+mn-ea"/>
                <a:cs typeface="+mn-cs"/>
              </a:rPr>
              <a:t>algorithms </a:t>
            </a:r>
            <a:r>
              <a:rPr lang="en-US" altLang="ko-KR" dirty="0"/>
              <a:t>by expecting the future value of the metrics </a:t>
            </a:r>
            <a:r>
              <a:rPr lang="en-US" altLang="ko-KR" sz="1200" kern="1200" dirty="0">
                <a:solidFill>
                  <a:schemeClr val="tx1"/>
                </a:solidFill>
                <a:effectLst/>
                <a:latin typeface="+mn-lt"/>
                <a:ea typeface="+mn-ea"/>
                <a:cs typeface="+mn-cs"/>
              </a:rPr>
              <a:t>, optimization methods </a:t>
            </a:r>
            <a:r>
              <a:rPr lang="en-US" altLang="ko-KR" dirty="0"/>
              <a:t>through reinforcement learning that uses metric as a reward </a:t>
            </a:r>
            <a:r>
              <a:rPr lang="en-US" altLang="ko-KR" sz="1200" kern="1200" dirty="0">
                <a:solidFill>
                  <a:schemeClr val="tx1"/>
                </a:solidFill>
                <a:effectLst/>
                <a:latin typeface="+mn-lt"/>
                <a:ea typeface="+mn-ea"/>
                <a:cs typeface="+mn-cs"/>
              </a:rPr>
              <a:t>, and </a:t>
            </a:r>
            <a:r>
              <a:rPr lang="en-US" altLang="ko-KR" dirty="0"/>
              <a:t>factual error correction system that can fix the error. Also I introduced a research direction related </a:t>
            </a:r>
            <a:r>
              <a:rPr lang="en-US" altLang="ko-KR" sz="1200" kern="1200" dirty="0">
                <a:solidFill>
                  <a:schemeClr val="tx1"/>
                </a:solidFill>
                <a:effectLst/>
                <a:latin typeface="+mn-lt"/>
                <a:ea typeface="+mn-ea"/>
                <a:cs typeface="+mn-cs"/>
              </a:rPr>
              <a:t>to </a:t>
            </a:r>
            <a:r>
              <a:rPr lang="en-US" altLang="ko-KR" dirty="0"/>
              <a:t>parameter efficient learning </a:t>
            </a:r>
            <a:r>
              <a:rPr lang="en-US" altLang="ko-KR" sz="1200" kern="1200" dirty="0">
                <a:solidFill>
                  <a:schemeClr val="tx1"/>
                </a:solidFill>
                <a:effectLst/>
                <a:latin typeface="+mn-lt"/>
                <a:ea typeface="+mn-ea"/>
                <a:cs typeface="+mn-cs"/>
              </a:rPr>
              <a:t>in large language models. </a:t>
            </a:r>
            <a:r>
              <a:rPr lang="en-US" altLang="ko-KR" sz="1200" kern="1200" dirty="0" smtClean="0">
                <a:solidFill>
                  <a:schemeClr val="tx1"/>
                </a:solidFill>
                <a:effectLst/>
                <a:latin typeface="+mn-lt"/>
                <a:ea typeface="+mn-ea"/>
                <a:cs typeface="+mn-cs"/>
              </a:rPr>
              <a:t>Finally, </a:t>
            </a:r>
            <a:r>
              <a:rPr lang="en-US" altLang="ko-KR" sz="1200" kern="1200" dirty="0">
                <a:solidFill>
                  <a:schemeClr val="tx1"/>
                </a:solidFill>
                <a:effectLst/>
                <a:latin typeface="+mn-lt"/>
                <a:ea typeface="+mn-ea"/>
                <a:cs typeface="+mn-cs"/>
              </a:rPr>
              <a:t>I introduced some further research directions from factual consistency like dialog consistency and factual correctness.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60</a:t>
            </a:fld>
            <a:endParaRPr lang="en-US"/>
          </a:p>
        </p:txBody>
      </p:sp>
    </p:spTree>
    <p:extLst>
      <p:ext uri="{BB962C8B-B14F-4D97-AF65-F5344CB8AC3E}">
        <p14:creationId xmlns:p14="http://schemas.microsoft.com/office/powerpoint/2010/main" val="3038227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Here is the summary of today's talk. </a:t>
            </a:r>
            <a:r>
              <a:rPr lang="en-US" altLang="ko-KR" dirty="0"/>
              <a:t>Today’s main </a:t>
            </a:r>
            <a:r>
              <a:rPr lang="en-US" altLang="ko-KR" sz="1200" kern="1200" dirty="0">
                <a:solidFill>
                  <a:schemeClr val="tx1"/>
                </a:solidFill>
                <a:effectLst/>
                <a:latin typeface="+mn-lt"/>
                <a:ea typeface="+mn-ea"/>
                <a:cs typeface="+mn-cs"/>
              </a:rPr>
              <a:t>topic was Factual Consistency of Text Generation Systems. </a:t>
            </a:r>
            <a:r>
              <a:rPr lang="en-US" altLang="ko-KR" sz="1200" kern="1200" dirty="0" smtClean="0">
                <a:solidFill>
                  <a:schemeClr val="tx1"/>
                </a:solidFill>
                <a:effectLst/>
                <a:latin typeface="+mn-lt"/>
                <a:ea typeface="+mn-ea"/>
                <a:cs typeface="+mn-cs"/>
              </a:rPr>
              <a:t>I</a:t>
            </a:r>
            <a:r>
              <a:rPr lang="en-US" altLang="ko-KR" sz="1200" kern="1200" baseline="0" dirty="0" smtClean="0">
                <a:solidFill>
                  <a:schemeClr val="tx1"/>
                </a:solidFill>
                <a:effectLst/>
                <a:latin typeface="+mn-lt"/>
                <a:ea typeface="+mn-ea"/>
                <a:cs typeface="+mn-cs"/>
              </a:rPr>
              <a:t> first introduced </a:t>
            </a:r>
            <a:r>
              <a:rPr lang="en-US" altLang="ko-KR" sz="1200" kern="1200" dirty="0" smtClean="0">
                <a:solidFill>
                  <a:schemeClr val="tx1"/>
                </a:solidFill>
                <a:effectLst/>
                <a:latin typeface="+mn-lt"/>
                <a:ea typeface="+mn-ea"/>
                <a:cs typeface="+mn-cs"/>
              </a:rPr>
              <a:t>the</a:t>
            </a:r>
            <a:r>
              <a:rPr lang="en-US" altLang="ko-KR" sz="1200" kern="1200" baseline="0" dirty="0" smtClean="0">
                <a:solidFill>
                  <a:schemeClr val="tx1"/>
                </a:solidFill>
                <a:effectLst/>
                <a:latin typeface="+mn-lt"/>
                <a:ea typeface="+mn-ea"/>
                <a:cs typeface="+mn-cs"/>
              </a:rPr>
              <a:t> concept and </a:t>
            </a:r>
            <a:r>
              <a:rPr lang="en-US" altLang="ko-KR" sz="1200" kern="1200" dirty="0" smtClean="0">
                <a:solidFill>
                  <a:schemeClr val="tx1"/>
                </a:solidFill>
                <a:effectLst/>
                <a:latin typeface="+mn-lt"/>
                <a:ea typeface="+mn-ea"/>
                <a:cs typeface="+mn-cs"/>
              </a:rPr>
              <a:t>importance </a:t>
            </a:r>
            <a:r>
              <a:rPr lang="en-US" altLang="ko-KR" sz="1200" kern="1200" dirty="0">
                <a:solidFill>
                  <a:schemeClr val="tx1"/>
                </a:solidFill>
                <a:effectLst/>
                <a:latin typeface="+mn-lt"/>
                <a:ea typeface="+mn-ea"/>
                <a:cs typeface="+mn-cs"/>
              </a:rPr>
              <a:t>of factual consistency, which is an agreement with facts in the source in the text generation system. </a:t>
            </a:r>
            <a:r>
              <a:rPr lang="en-US" altLang="ko-KR" dirty="0" smtClean="0"/>
              <a:t>And I showed that </a:t>
            </a:r>
            <a:r>
              <a:rPr lang="en-US" altLang="ko-KR" dirty="0"/>
              <a:t>previous evaluation metrics are vulnerable to evaluating this factual consistency. Hence</a:t>
            </a:r>
            <a:r>
              <a:rPr lang="en-US" altLang="ko-KR" sz="1200" kern="1200" dirty="0">
                <a:solidFill>
                  <a:schemeClr val="tx1"/>
                </a:solidFill>
                <a:effectLst/>
                <a:latin typeface="+mn-lt"/>
                <a:ea typeface="+mn-ea"/>
                <a:cs typeface="+mn-cs"/>
              </a:rPr>
              <a:t>, I first proposed </a:t>
            </a:r>
            <a:r>
              <a:rPr lang="en-US" altLang="ko-KR" dirty="0"/>
              <a:t>various </a:t>
            </a:r>
            <a:r>
              <a:rPr lang="en-US" altLang="ko-KR" sz="1200" kern="1200" dirty="0">
                <a:solidFill>
                  <a:schemeClr val="tx1"/>
                </a:solidFill>
                <a:effectLst/>
                <a:latin typeface="+mn-lt"/>
                <a:ea typeface="+mn-ea"/>
                <a:cs typeface="+mn-cs"/>
              </a:rPr>
              <a:t>factual consistency evaluation metrics to </a:t>
            </a:r>
            <a:r>
              <a:rPr lang="en-US" altLang="ko-KR" dirty="0"/>
              <a:t>resolve issue</a:t>
            </a:r>
            <a:r>
              <a:rPr lang="en-US" altLang="ko-KR" sz="1200" kern="1200" dirty="0">
                <a:solidFill>
                  <a:schemeClr val="tx1"/>
                </a:solidFill>
                <a:effectLst/>
                <a:latin typeface="+mn-lt"/>
                <a:ea typeface="+mn-ea"/>
                <a:cs typeface="+mn-cs"/>
              </a:rPr>
              <a:t>. And I presented future research directions for mitigating factual inconsistency </a:t>
            </a:r>
            <a:r>
              <a:rPr lang="en-US" altLang="ko-KR" dirty="0"/>
              <a:t>problem. In other words, I introduced the ways to improve the factual consistency of the text </a:t>
            </a:r>
            <a:r>
              <a:rPr lang="en-US" altLang="ko-KR" dirty="0" smtClean="0"/>
              <a:t>generation </a:t>
            </a:r>
            <a:r>
              <a:rPr lang="en-US" altLang="ko-KR" dirty="0"/>
              <a:t>systems </a:t>
            </a:r>
            <a:r>
              <a:rPr lang="en-US" altLang="ko-KR" sz="1200" kern="1200" dirty="0">
                <a:solidFill>
                  <a:schemeClr val="tx1"/>
                </a:solidFill>
                <a:effectLst/>
                <a:latin typeface="+mn-lt"/>
                <a:ea typeface="+mn-ea"/>
                <a:cs typeface="+mn-cs"/>
              </a:rPr>
              <a:t>using the metrics</a:t>
            </a:r>
            <a:r>
              <a:rPr lang="en-US" altLang="ko-KR" dirty="0"/>
              <a:t>, and I</a:t>
            </a:r>
            <a:r>
              <a:rPr lang="en-US" altLang="ko-KR" sz="1200" kern="1200" dirty="0">
                <a:solidFill>
                  <a:schemeClr val="tx1"/>
                </a:solidFill>
                <a:effectLst/>
                <a:latin typeface="+mn-lt"/>
                <a:ea typeface="+mn-ea"/>
                <a:cs typeface="+mn-cs"/>
              </a:rPr>
              <a:t> also </a:t>
            </a:r>
            <a:r>
              <a:rPr lang="en-US" altLang="ko-KR" dirty="0"/>
              <a:t>introduced </a:t>
            </a:r>
            <a:r>
              <a:rPr lang="en-US" altLang="ko-KR" sz="1200" kern="1200" dirty="0">
                <a:solidFill>
                  <a:schemeClr val="tx1"/>
                </a:solidFill>
                <a:effectLst/>
                <a:latin typeface="+mn-lt"/>
                <a:ea typeface="+mn-ea"/>
                <a:cs typeface="+mn-cs"/>
              </a:rPr>
              <a:t>some </a:t>
            </a:r>
            <a:r>
              <a:rPr lang="en-US" altLang="ko-KR" dirty="0"/>
              <a:t>future </a:t>
            </a:r>
            <a:r>
              <a:rPr lang="en-US" altLang="ko-KR" sz="1200" kern="1200" dirty="0">
                <a:solidFill>
                  <a:schemeClr val="tx1"/>
                </a:solidFill>
                <a:effectLst/>
                <a:latin typeface="+mn-lt"/>
                <a:ea typeface="+mn-ea"/>
                <a:cs typeface="+mn-cs"/>
              </a:rPr>
              <a:t>research directions </a:t>
            </a:r>
            <a:r>
              <a:rPr lang="en-US" altLang="ko-KR" dirty="0"/>
              <a:t>on related tasks </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61</a:t>
            </a:fld>
            <a:endParaRPr lang="en-US"/>
          </a:p>
        </p:txBody>
      </p:sp>
    </p:spTree>
    <p:extLst>
      <p:ext uri="{BB962C8B-B14F-4D97-AF65-F5344CB8AC3E}">
        <p14:creationId xmlns:p14="http://schemas.microsoft.com/office/powerpoint/2010/main" val="2860679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To conclude the talk, I </a:t>
            </a:r>
            <a:r>
              <a:rPr lang="en-US" altLang="ko-KR" sz="1200" kern="1200" dirty="0" smtClean="0">
                <a:solidFill>
                  <a:schemeClr val="tx1"/>
                </a:solidFill>
                <a:effectLst/>
                <a:latin typeface="+mn-lt"/>
                <a:ea typeface="+mn-ea"/>
                <a:cs typeface="+mn-cs"/>
              </a:rPr>
              <a:t>would like</a:t>
            </a:r>
            <a:r>
              <a:rPr lang="en-US" altLang="ko-KR" sz="1200" kern="1200" baseline="0" dirty="0" smtClean="0">
                <a:solidFill>
                  <a:schemeClr val="tx1"/>
                </a:solidFill>
                <a:effectLst/>
                <a:latin typeface="+mn-lt"/>
                <a:ea typeface="+mn-ea"/>
                <a:cs typeface="+mn-cs"/>
              </a:rPr>
              <a:t> to </a:t>
            </a:r>
            <a:r>
              <a:rPr lang="en-US" altLang="ko-KR" sz="1200" kern="1200" dirty="0" smtClean="0">
                <a:solidFill>
                  <a:schemeClr val="tx1"/>
                </a:solidFill>
                <a:effectLst/>
                <a:latin typeface="+mn-lt"/>
                <a:ea typeface="+mn-ea"/>
                <a:cs typeface="+mn-cs"/>
              </a:rPr>
              <a:t>thank </a:t>
            </a:r>
            <a:r>
              <a:rPr lang="en-US" altLang="ko-KR" sz="1200" kern="1200" dirty="0">
                <a:solidFill>
                  <a:schemeClr val="tx1"/>
                </a:solidFill>
                <a:effectLst/>
                <a:latin typeface="+mn-lt"/>
                <a:ea typeface="+mn-ea"/>
                <a:cs typeface="+mn-cs"/>
              </a:rPr>
              <a:t>the collaborators who have worked with me to give meaningful discussions and ideas to make my works in today's talk possible at various institutes all over the world. I </a:t>
            </a:r>
            <a:r>
              <a:rPr lang="en-US" altLang="ko-KR" sz="1200" kern="1200" dirty="0" smtClean="0">
                <a:solidFill>
                  <a:schemeClr val="tx1"/>
                </a:solidFill>
                <a:effectLst/>
                <a:latin typeface="+mn-lt"/>
                <a:ea typeface="+mn-ea"/>
                <a:cs typeface="+mn-cs"/>
              </a:rPr>
              <a:t>will</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continue </a:t>
            </a:r>
            <a:r>
              <a:rPr lang="en-US" altLang="ko-KR" sz="1200" kern="1200" dirty="0" smtClean="0">
                <a:solidFill>
                  <a:schemeClr val="tx1"/>
                </a:solidFill>
                <a:effectLst/>
                <a:latin typeface="+mn-lt"/>
                <a:ea typeface="+mn-ea"/>
                <a:cs typeface="+mn-cs"/>
              </a:rPr>
              <a:t>to do</a:t>
            </a:r>
            <a:r>
              <a:rPr lang="en-US" altLang="ko-KR" sz="1200" kern="1200" baseline="0" dirty="0" smtClean="0">
                <a:solidFill>
                  <a:schemeClr val="tx1"/>
                </a:solidFill>
                <a:effectLst/>
                <a:latin typeface="+mn-lt"/>
                <a:ea typeface="+mn-ea"/>
                <a:cs typeface="+mn-cs"/>
              </a:rPr>
              <a:t> a great collaborative research</a:t>
            </a:r>
            <a:r>
              <a:rPr lang="en-US" altLang="ko-KR" sz="1200" kern="1200" dirty="0" smtClean="0">
                <a:solidFill>
                  <a:schemeClr val="tx1"/>
                </a:solidFill>
                <a:effectLst/>
                <a:latin typeface="+mn-lt"/>
                <a:ea typeface="+mn-ea"/>
                <a:cs typeface="+mn-cs"/>
              </a:rPr>
              <a:t> </a:t>
            </a:r>
            <a:r>
              <a:rPr lang="en-US" altLang="ko-KR" dirty="0" smtClean="0"/>
              <a:t>at</a:t>
            </a:r>
            <a:r>
              <a:rPr lang="en-US" altLang="ko-KR" baseline="0" dirty="0" smtClean="0"/>
              <a:t> </a:t>
            </a:r>
            <a:r>
              <a:rPr lang="en-US" altLang="ko-KR" baseline="0" dirty="0" err="1" smtClean="0"/>
              <a:t>Yonsei</a:t>
            </a:r>
            <a:r>
              <a:rPr lang="en-US" altLang="ko-KR" baseline="0" dirty="0" smtClean="0"/>
              <a:t> University in </a:t>
            </a:r>
            <a:r>
              <a:rPr lang="en-US" altLang="ko-KR" sz="1200" kern="1200" dirty="0" smtClean="0">
                <a:solidFill>
                  <a:schemeClr val="tx1"/>
                </a:solidFill>
                <a:effectLst/>
                <a:latin typeface="+mn-lt"/>
                <a:ea typeface="+mn-ea"/>
                <a:cs typeface="+mn-cs"/>
              </a:rPr>
              <a:t>the </a:t>
            </a:r>
            <a:r>
              <a:rPr lang="en-US" altLang="ko-KR" sz="1200" kern="1200" dirty="0">
                <a:solidFill>
                  <a:schemeClr val="tx1"/>
                </a:solidFill>
                <a:effectLst/>
                <a:latin typeface="+mn-lt"/>
                <a:ea typeface="+mn-ea"/>
                <a:cs typeface="+mn-cs"/>
              </a:rPr>
              <a:t>future.</a:t>
            </a:r>
          </a:p>
          <a:p>
            <a:pPr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62</a:t>
            </a:fld>
            <a:endParaRPr lang="en-US"/>
          </a:p>
        </p:txBody>
      </p:sp>
    </p:spTree>
    <p:extLst>
      <p:ext uri="{BB962C8B-B14F-4D97-AF65-F5344CB8AC3E}">
        <p14:creationId xmlns:p14="http://schemas.microsoft.com/office/powerpoint/2010/main" val="1670556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Thank you very</a:t>
            </a:r>
            <a:r>
              <a:rPr lang="en-US" altLang="ko-KR" sz="1200" kern="1200" baseline="0" dirty="0" smtClean="0">
                <a:solidFill>
                  <a:schemeClr val="tx1"/>
                </a:solidFill>
                <a:effectLst/>
                <a:latin typeface="+mn-lt"/>
                <a:ea typeface="+mn-ea"/>
                <a:cs typeface="+mn-cs"/>
              </a:rPr>
              <a:t> much for your attention and </a:t>
            </a:r>
            <a:r>
              <a:rPr lang="en-US" altLang="ko-KR" sz="1200" kern="1200" dirty="0" smtClean="0">
                <a:solidFill>
                  <a:schemeClr val="tx1"/>
                </a:solidFill>
                <a:effectLst/>
                <a:latin typeface="+mn-lt"/>
                <a:ea typeface="+mn-ea"/>
                <a:cs typeface="+mn-cs"/>
              </a:rPr>
              <a:t>I end the talk with a 1-page summary of today's topic in this last slide to help remind the contents. Thank you for listening.</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63</a:t>
            </a:fld>
            <a:endParaRPr lang="en-US"/>
          </a:p>
        </p:txBody>
      </p:sp>
    </p:spTree>
    <p:extLst>
      <p:ext uri="{BB962C8B-B14F-4D97-AF65-F5344CB8AC3E}">
        <p14:creationId xmlns:p14="http://schemas.microsoft.com/office/powerpoint/2010/main" val="188466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64</a:t>
            </a:fld>
            <a:endParaRPr lang="en-US"/>
          </a:p>
        </p:txBody>
      </p:sp>
    </p:spTree>
    <p:extLst>
      <p:ext uri="{BB962C8B-B14F-4D97-AF65-F5344CB8AC3E}">
        <p14:creationId xmlns:p14="http://schemas.microsoft.com/office/powerpoint/2010/main" val="1989934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65</a:t>
            </a:fld>
            <a:endParaRPr lang="en-US"/>
          </a:p>
        </p:txBody>
      </p:sp>
    </p:spTree>
    <p:extLst>
      <p:ext uri="{BB962C8B-B14F-4D97-AF65-F5344CB8AC3E}">
        <p14:creationId xmlns:p14="http://schemas.microsoft.com/office/powerpoint/2010/main" val="605246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66</a:t>
            </a:fld>
            <a:endParaRPr lang="en-US"/>
          </a:p>
        </p:txBody>
      </p:sp>
    </p:spTree>
    <p:extLst>
      <p:ext uri="{BB962C8B-B14F-4D97-AF65-F5344CB8AC3E}">
        <p14:creationId xmlns:p14="http://schemas.microsoft.com/office/powerpoint/2010/main" val="25269428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67</a:t>
            </a:fld>
            <a:endParaRPr lang="en-US"/>
          </a:p>
        </p:txBody>
      </p:sp>
    </p:spTree>
    <p:extLst>
      <p:ext uri="{BB962C8B-B14F-4D97-AF65-F5344CB8AC3E}">
        <p14:creationId xmlns:p14="http://schemas.microsoft.com/office/powerpoint/2010/main" val="2319177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68</a:t>
            </a:fld>
            <a:endParaRPr lang="en-US"/>
          </a:p>
        </p:txBody>
      </p:sp>
    </p:spTree>
    <p:extLst>
      <p:ext uri="{BB962C8B-B14F-4D97-AF65-F5344CB8AC3E}">
        <p14:creationId xmlns:p14="http://schemas.microsoft.com/office/powerpoint/2010/main" val="2664966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69</a:t>
            </a:fld>
            <a:endParaRPr lang="en-US"/>
          </a:p>
        </p:txBody>
      </p:sp>
    </p:spTree>
    <p:extLst>
      <p:ext uri="{BB962C8B-B14F-4D97-AF65-F5344CB8AC3E}">
        <p14:creationId xmlns:p14="http://schemas.microsoft.com/office/powerpoint/2010/main" val="317690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Then, let's evaluate this caption considering what's important in the text generation system. Does </a:t>
            </a:r>
            <a:r>
              <a:rPr lang="en-US" altLang="ko-KR" sz="1200" kern="1200" dirty="0">
                <a:solidFill>
                  <a:schemeClr val="tx1"/>
                </a:solidFill>
                <a:effectLst/>
                <a:latin typeface="+mn-lt"/>
                <a:ea typeface="+mn-ea"/>
                <a:cs typeface="+mn-cs"/>
              </a:rPr>
              <a:t>this caption describe the image well? We can easily think that this </a:t>
            </a:r>
            <a:r>
              <a:rPr lang="en-US" altLang="ko-KR" sz="1200" kern="1200" dirty="0" smtClean="0">
                <a:solidFill>
                  <a:schemeClr val="tx1"/>
                </a:solidFill>
                <a:effectLst/>
                <a:latin typeface="+mn-lt"/>
                <a:ea typeface="+mn-ea"/>
                <a:cs typeface="+mn-cs"/>
              </a:rPr>
              <a:t>caption </a:t>
            </a:r>
            <a:r>
              <a:rPr lang="en-US" altLang="ko-KR" sz="1200" kern="1200" dirty="0">
                <a:solidFill>
                  <a:schemeClr val="tx1"/>
                </a:solidFill>
                <a:effectLst/>
                <a:latin typeface="+mn-lt"/>
                <a:ea typeface="+mn-ea"/>
                <a:cs typeface="+mn-cs"/>
              </a:rPr>
              <a:t>is totally wrong. Although this caption is a grammatically correct and fluent sentence at first glance.</a:t>
            </a:r>
            <a:r>
              <a:rPr lang="en-US" altLang="ko-KR" sz="1200" kern="1200" baseline="0" dirty="0">
                <a:solidFill>
                  <a:schemeClr val="tx1"/>
                </a:solidFill>
                <a:effectLst/>
                <a:latin typeface="+mn-lt"/>
                <a:ea typeface="+mn-ea"/>
                <a:cs typeface="+mn-cs"/>
              </a:rPr>
              <a:t> But if we look at the image, we can easily find that the caption described the </a:t>
            </a:r>
            <a:r>
              <a:rPr lang="en-US" altLang="ko-KR" sz="1200" kern="1200" dirty="0">
                <a:solidFill>
                  <a:schemeClr val="tx1"/>
                </a:solidFill>
                <a:effectLst/>
                <a:latin typeface="+mn-lt"/>
                <a:ea typeface="+mn-ea"/>
                <a:cs typeface="+mn-cs"/>
              </a:rPr>
              <a:t>blue train as a red train, which is completely wrong. </a:t>
            </a:r>
            <a:r>
              <a:rPr lang="en-US" altLang="ko-KR" dirty="0"/>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a:t>
            </a:fld>
            <a:endParaRPr lang="en-US"/>
          </a:p>
        </p:txBody>
      </p:sp>
    </p:spTree>
    <p:extLst>
      <p:ext uri="{BB962C8B-B14F-4D97-AF65-F5344CB8AC3E}">
        <p14:creationId xmlns:p14="http://schemas.microsoft.com/office/powerpoint/2010/main" val="40670081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70</a:t>
            </a:fld>
            <a:endParaRPr lang="en-US"/>
          </a:p>
        </p:txBody>
      </p:sp>
    </p:spTree>
    <p:extLst>
      <p:ext uri="{BB962C8B-B14F-4D97-AF65-F5344CB8AC3E}">
        <p14:creationId xmlns:p14="http://schemas.microsoft.com/office/powerpoint/2010/main" val="33473090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Learning the system is very similar to learning the metric. As I explained earlier, the consistent summar is changed to inconsistent through a certain method. And we learn the correction system by reconstructing the changed summar with the existing consistent summar. Then it's important to choose which model to learn about this system. The easiest form to think about is the seq2seq method, which uses the error summary to generate a new summary again. The disadvantage of this method is that the cost is large, so the inference takes a long time. To overcome this, we proposed a much faster method by limiting the error to the entity level and correcting only the wrong entities to the retrieve style.</a:t>
            </a: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71</a:t>
            </a:fld>
            <a:endParaRPr lang="en-US"/>
          </a:p>
        </p:txBody>
      </p:sp>
    </p:spTree>
    <p:extLst>
      <p:ext uri="{BB962C8B-B14F-4D97-AF65-F5344CB8AC3E}">
        <p14:creationId xmlns:p14="http://schemas.microsoft.com/office/powerpoint/2010/main" val="29598830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Specific methods are as follows: This method goes through a total of two retrials. First, within the article, we extract the sensations related to the summary, the evidence sentiments necessary to correct the error in the summary. And use this presence sense to check if each corresponding entit in the summary has a factual error. If there is an error, select one of the entits in the event senten and replace each entity to replace the error.</a:t>
            </a: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72</a:t>
            </a:fld>
            <a:endParaRPr lang="en-US"/>
          </a:p>
        </p:txBody>
      </p:sp>
    </p:spTree>
    <p:extLst>
      <p:ext uri="{BB962C8B-B14F-4D97-AF65-F5344CB8AC3E}">
        <p14:creationId xmlns:p14="http://schemas.microsoft.com/office/powerpoint/2010/main" val="1481173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Here's a real example: The part called valierie braham, which is heavily painted on input summar, is an entry that the system determines as an error. By changing the entit to Philip Brahm, one of the entities in the yellow-painted evidence, the model can confirm that the error has been successfully corrected.</a:t>
            </a: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73</a:t>
            </a:fld>
            <a:endParaRPr lang="en-US"/>
          </a:p>
        </p:txBody>
      </p:sp>
    </p:spTree>
    <p:extLst>
      <p:ext uri="{BB962C8B-B14F-4D97-AF65-F5344CB8AC3E}">
        <p14:creationId xmlns:p14="http://schemas.microsoft.com/office/powerpoint/2010/main" val="1185266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Quantitatively, we checked the correction model through synthetic dataset, human evaluation, etc. and found that the retrival method is slightly behind in performance compared to the seq2seq method, but it can correct errors very quickly and increase the factual consistency.</a:t>
            </a:r>
          </a:p>
          <a:p>
            <a:r>
              <a:rPr lang="en-US" altLang="ko-KR"/>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74</a:t>
            </a:fld>
            <a:endParaRPr lang="en-US"/>
          </a:p>
        </p:txBody>
      </p:sp>
    </p:spTree>
    <p:extLst>
      <p:ext uri="{BB962C8B-B14F-4D97-AF65-F5344CB8AC3E}">
        <p14:creationId xmlns:p14="http://schemas.microsoft.com/office/powerpoint/2010/main" val="42662964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75</a:t>
            </a:fld>
            <a:endParaRPr lang="en-US"/>
          </a:p>
        </p:txBody>
      </p:sp>
    </p:spTree>
    <p:extLst>
      <p:ext uri="{BB962C8B-B14F-4D97-AF65-F5344CB8AC3E}">
        <p14:creationId xmlns:p14="http://schemas.microsoft.com/office/powerpoint/2010/main" val="1550215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76</a:t>
            </a:fld>
            <a:endParaRPr lang="en-US"/>
          </a:p>
        </p:txBody>
      </p:sp>
    </p:spTree>
    <p:extLst>
      <p:ext uri="{BB962C8B-B14F-4D97-AF65-F5344CB8AC3E}">
        <p14:creationId xmlns:p14="http://schemas.microsoft.com/office/powerpoint/2010/main" val="53225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77</a:t>
            </a:fld>
            <a:endParaRPr lang="en-US"/>
          </a:p>
        </p:txBody>
      </p:sp>
    </p:spTree>
    <p:extLst>
      <p:ext uri="{BB962C8B-B14F-4D97-AF65-F5344CB8AC3E}">
        <p14:creationId xmlns:p14="http://schemas.microsoft.com/office/powerpoint/2010/main" val="35539305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Then,</a:t>
            </a:r>
            <a:r>
              <a:rPr lang="en-US" altLang="ko-KR" sz="1200" kern="1200" baseline="0">
                <a:solidFill>
                  <a:schemeClr val="tx1"/>
                </a:solidFill>
                <a:effectLst/>
                <a:latin typeface="+mn-lt"/>
                <a:ea typeface="+mn-ea"/>
                <a:cs typeface="+mn-cs"/>
              </a:rPr>
              <a:t> what is the main challenge in text generation task? Let’s look at simple example in summarization task. In this example, the generated summary from the system says argentia beat genermany, however, in the source, Germany beat argentina. Hence, the result of the match in the summary is wrong, because system misrepresents information in the source. This example is an error called intrinsic error in text generation task.</a:t>
            </a:r>
          </a:p>
          <a:p>
            <a:pPr latinLnBrk="0"/>
            <a:endParaRPr lang="ko-KR" altLang="ko-KR" sz="1200" kern="120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78</a:t>
            </a:fld>
            <a:endParaRPr lang="en-US"/>
          </a:p>
        </p:txBody>
      </p:sp>
    </p:spTree>
    <p:extLst>
      <p:ext uri="{BB962C8B-B14F-4D97-AF65-F5344CB8AC3E}">
        <p14:creationId xmlns:p14="http://schemas.microsoft.com/office/powerpoint/2010/main" val="1808498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baseline="0">
                <a:solidFill>
                  <a:schemeClr val="tx1"/>
                </a:solidFill>
                <a:effectLst/>
                <a:latin typeface="+mn-lt"/>
                <a:ea typeface="+mn-ea"/>
                <a:cs typeface="+mn-cs"/>
              </a:rPr>
              <a:t>Let’s look at another example. For this summary, the result of the match is correct, but the summary says Germany beat argentina in 2014 world cup. Well, the fact in the summary is correct. Germany actually beat argentina in 2014 world cup. However, we cannot infer the place of this match in the source, and the system added this information. We let the model summarize, but the system did something more and this is an error. These types of errors are called extrinsic error in text generation task.</a:t>
            </a:r>
          </a:p>
          <a:p>
            <a:pPr latinLnBrk="0"/>
            <a:endParaRPr lang="en-US" altLang="ko-KR" sz="1200" kern="1200" baseline="0">
              <a:solidFill>
                <a:schemeClr val="tx1"/>
              </a:solidFill>
              <a:effectLst/>
              <a:latin typeface="+mn-lt"/>
              <a:ea typeface="+mn-ea"/>
              <a:cs typeface="+mn-cs"/>
            </a:endParaRPr>
          </a:p>
          <a:p>
            <a:pPr latinLnBrk="0"/>
            <a:endParaRPr lang="en-US" altLang="ko-KR" sz="1200" kern="1200" baseline="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79</a:t>
            </a:fld>
            <a:endParaRPr lang="en-US"/>
          </a:p>
        </p:txBody>
      </p:sp>
    </p:spTree>
    <p:extLst>
      <p:ext uri="{BB962C8B-B14F-4D97-AF65-F5344CB8AC3E}">
        <p14:creationId xmlns:p14="http://schemas.microsoft.com/office/powerpoint/2010/main" val="3061772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t>How about this caption? This caption is also </a:t>
            </a:r>
            <a:r>
              <a:rPr lang="en-US" altLang="ko-KR" dirty="0" smtClean="0"/>
              <a:t>completely wrong</a:t>
            </a:r>
            <a:r>
              <a:rPr lang="en-US" altLang="ko-KR" sz="1200" kern="1200" dirty="0">
                <a:solidFill>
                  <a:schemeClr val="tx1"/>
                </a:solidFill>
                <a:effectLst/>
                <a:latin typeface="+mn-lt"/>
                <a:ea typeface="+mn-ea"/>
                <a:cs typeface="+mn-cs"/>
              </a:rPr>
              <a:t>, </a:t>
            </a:r>
            <a:r>
              <a:rPr lang="en-US" altLang="ko-KR" dirty="0"/>
              <a:t>because we cannot infer </a:t>
            </a:r>
            <a:r>
              <a:rPr lang="en-US" altLang="ko-KR" sz="1200" kern="1200" dirty="0">
                <a:solidFill>
                  <a:schemeClr val="tx1"/>
                </a:solidFill>
                <a:effectLst/>
                <a:latin typeface="+mn-lt"/>
                <a:ea typeface="+mn-ea"/>
                <a:cs typeface="+mn-cs"/>
              </a:rPr>
              <a:t>the </a:t>
            </a:r>
            <a:r>
              <a:rPr lang="en-US" altLang="ko-KR" dirty="0"/>
              <a:t>speed </a:t>
            </a:r>
            <a:r>
              <a:rPr lang="en-US" altLang="ko-KR" sz="1200" kern="1200" dirty="0">
                <a:solidFill>
                  <a:schemeClr val="tx1"/>
                </a:solidFill>
                <a:effectLst/>
                <a:latin typeface="+mn-lt"/>
                <a:ea typeface="+mn-ea"/>
                <a:cs typeface="+mn-cs"/>
              </a:rPr>
              <a:t>of </a:t>
            </a:r>
            <a:r>
              <a:rPr lang="en-US" altLang="ko-KR" dirty="0"/>
              <a:t>this train by looking at the </a:t>
            </a:r>
            <a:r>
              <a:rPr lang="en-US" altLang="ko-KR" dirty="0" smtClean="0"/>
              <a:t>image, </a:t>
            </a:r>
            <a:r>
              <a:rPr lang="en-US" altLang="ko-KR" dirty="0"/>
              <a:t>although we may imagine it</a:t>
            </a:r>
            <a:r>
              <a:rPr lang="en-US" altLang="ko-KR" sz="1200" kern="1200" dirty="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In</a:t>
            </a:r>
            <a:r>
              <a:rPr lang="en-US" altLang="ko-KR" sz="1200" kern="1200" baseline="0" dirty="0" smtClean="0">
                <a:solidFill>
                  <a:schemeClr val="tx1"/>
                </a:solidFill>
                <a:effectLst/>
                <a:latin typeface="+mn-lt"/>
                <a:ea typeface="+mn-ea"/>
                <a:cs typeface="+mn-cs"/>
              </a:rPr>
              <a:t> other words</a:t>
            </a:r>
            <a:r>
              <a:rPr lang="en-US" altLang="ko-KR" sz="1200" kern="1200" dirty="0" smtClean="0">
                <a:solidFill>
                  <a:schemeClr val="tx1"/>
                </a:solidFill>
                <a:effectLst/>
                <a:latin typeface="+mn-lt"/>
                <a:ea typeface="+mn-ea"/>
                <a:cs typeface="+mn-cs"/>
              </a:rPr>
              <a:t>, this</a:t>
            </a:r>
            <a:r>
              <a:rPr lang="en-US" altLang="ko-KR" sz="1200" kern="1200" baseline="0" dirty="0" smtClean="0">
                <a:solidFill>
                  <a:schemeClr val="tx1"/>
                </a:solidFill>
                <a:effectLst/>
                <a:latin typeface="+mn-lt"/>
                <a:ea typeface="+mn-ea"/>
                <a:cs typeface="+mn-cs"/>
              </a:rPr>
              <a:t> caption contains information that does not exist in the image. </a:t>
            </a:r>
            <a:r>
              <a:rPr lang="en-US" altLang="ko-KR" dirty="0" smtClean="0"/>
              <a:t>And </a:t>
            </a:r>
            <a:r>
              <a:rPr lang="en-US" altLang="ko-KR" dirty="0"/>
              <a:t>this caption </a:t>
            </a:r>
            <a:r>
              <a:rPr lang="en-US" altLang="ko-KR" sz="1200" kern="1200" dirty="0">
                <a:solidFill>
                  <a:schemeClr val="tx1"/>
                </a:solidFill>
                <a:effectLst/>
                <a:latin typeface="+mn-lt"/>
                <a:ea typeface="+mn-ea"/>
                <a:cs typeface="+mn-cs"/>
              </a:rPr>
              <a:t>is </a:t>
            </a:r>
            <a:r>
              <a:rPr lang="en-US" altLang="ko-KR" dirty="0"/>
              <a:t>also grammatically correct</a:t>
            </a:r>
            <a:r>
              <a:rPr lang="en-US" altLang="ko-KR" sz="1200" kern="1200" dirty="0">
                <a:solidFill>
                  <a:schemeClr val="tx1"/>
                </a:solidFill>
                <a:effectLst/>
                <a:latin typeface="+mn-lt"/>
                <a:ea typeface="+mn-ea"/>
                <a:cs typeface="+mn-cs"/>
              </a:rPr>
              <a:t>. </a:t>
            </a:r>
            <a:r>
              <a:rPr lang="en-US" altLang="ko-KR" dirty="0" smtClean="0"/>
              <a:t>Then</a:t>
            </a:r>
            <a:r>
              <a:rPr lang="en-US" altLang="ko-KR" sz="1200" kern="1200" dirty="0">
                <a:solidFill>
                  <a:schemeClr val="tx1"/>
                </a:solidFill>
                <a:effectLst/>
                <a:latin typeface="+mn-lt"/>
                <a:ea typeface="+mn-ea"/>
                <a:cs typeface="+mn-cs"/>
              </a:rPr>
              <a:t>,</a:t>
            </a:r>
            <a:r>
              <a:rPr lang="en-US" altLang="ko-KR" sz="1200" kern="1200" baseline="0" dirty="0">
                <a:solidFill>
                  <a:schemeClr val="tx1"/>
                </a:solidFill>
                <a:effectLst/>
                <a:latin typeface="+mn-lt"/>
                <a:ea typeface="+mn-ea"/>
                <a:cs typeface="+mn-cs"/>
              </a:rPr>
              <a:t> </a:t>
            </a:r>
            <a:r>
              <a:rPr lang="en-US" altLang="ko-KR" dirty="0"/>
              <a:t>by </a:t>
            </a:r>
            <a:r>
              <a:rPr lang="en-US" altLang="ko-KR" dirty="0" smtClean="0"/>
              <a:t>what criteria</a:t>
            </a:r>
            <a:r>
              <a:rPr lang="en-US" altLang="ko-KR" baseline="0" dirty="0" smtClean="0"/>
              <a:t> </a:t>
            </a:r>
            <a:r>
              <a:rPr lang="en-US" altLang="ko-KR" dirty="0" smtClean="0"/>
              <a:t>can </a:t>
            </a:r>
            <a:r>
              <a:rPr lang="en-US" altLang="ko-KR" dirty="0"/>
              <a:t>we say that this </a:t>
            </a:r>
            <a:r>
              <a:rPr lang="en-US" altLang="ko-KR" sz="1200" kern="1200" dirty="0">
                <a:solidFill>
                  <a:schemeClr val="tx1"/>
                </a:solidFill>
                <a:effectLst/>
                <a:latin typeface="+mn-lt"/>
                <a:ea typeface="+mn-ea"/>
                <a:cs typeface="+mn-cs"/>
              </a:rPr>
              <a:t>text </a:t>
            </a:r>
            <a:r>
              <a:rPr lang="en-US" altLang="ko-KR" dirty="0"/>
              <a:t>is wrong? This </a:t>
            </a:r>
            <a:r>
              <a:rPr lang="en-US" altLang="ko-KR" sz="1200" kern="1200" dirty="0">
                <a:solidFill>
                  <a:schemeClr val="tx1"/>
                </a:solidFill>
                <a:effectLst/>
                <a:latin typeface="+mn-lt"/>
                <a:ea typeface="+mn-ea"/>
                <a:cs typeface="+mn-cs"/>
              </a:rPr>
              <a:t>criteria is </a:t>
            </a:r>
            <a:r>
              <a:rPr lang="en-US" altLang="ko-KR" dirty="0"/>
              <a:t>today’s main topic, </a:t>
            </a:r>
            <a:r>
              <a:rPr lang="en-US" altLang="ko-KR" sz="1200" kern="1200" dirty="0">
                <a:solidFill>
                  <a:schemeClr val="tx1"/>
                </a:solidFill>
                <a:effectLst/>
                <a:latin typeface="+mn-lt"/>
                <a:ea typeface="+mn-ea"/>
                <a:cs typeface="+mn-cs"/>
              </a:rPr>
              <a:t>factual consistency.</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8</a:t>
            </a:fld>
            <a:endParaRPr lang="en-US"/>
          </a:p>
        </p:txBody>
      </p:sp>
    </p:spTree>
    <p:extLst>
      <p:ext uri="{BB962C8B-B14F-4D97-AF65-F5344CB8AC3E}">
        <p14:creationId xmlns:p14="http://schemas.microsoft.com/office/powerpoint/2010/main" val="48850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smtClean="0">
                <a:solidFill>
                  <a:schemeClr val="tx1"/>
                </a:solidFill>
                <a:effectLst/>
                <a:latin typeface="+mn-lt"/>
                <a:ea typeface="+mn-ea"/>
                <a:cs typeface="+mn-cs"/>
              </a:rPr>
              <a:t>Factual </a:t>
            </a:r>
            <a:r>
              <a:rPr lang="en-US" altLang="ko-KR" sz="1200" kern="1200" dirty="0">
                <a:solidFill>
                  <a:schemeClr val="tx1"/>
                </a:solidFill>
                <a:effectLst/>
                <a:latin typeface="+mn-lt"/>
                <a:ea typeface="+mn-ea"/>
                <a:cs typeface="+mn-cs"/>
              </a:rPr>
              <a:t>consistency is the concept of whether the </a:t>
            </a:r>
            <a:r>
              <a:rPr lang="en-US" altLang="ko-KR" sz="1200" i="1" kern="1200" dirty="0">
                <a:solidFill>
                  <a:schemeClr val="tx1"/>
                </a:solidFill>
                <a:effectLst/>
                <a:latin typeface="+mn-lt"/>
                <a:ea typeface="+mn-ea"/>
                <a:cs typeface="+mn-cs"/>
              </a:rPr>
              <a:t>generated content </a:t>
            </a:r>
            <a:r>
              <a:rPr lang="en-US" altLang="ko-KR" sz="1200" kern="1200" dirty="0">
                <a:solidFill>
                  <a:schemeClr val="tx1"/>
                </a:solidFill>
                <a:effectLst/>
                <a:latin typeface="+mn-lt"/>
                <a:ea typeface="+mn-ea"/>
                <a:cs typeface="+mn-cs"/>
              </a:rPr>
              <a:t>is </a:t>
            </a:r>
            <a:r>
              <a:rPr lang="en-US" altLang="ko-KR" sz="1200" i="1" kern="1200" dirty="0">
                <a:solidFill>
                  <a:schemeClr val="tx1"/>
                </a:solidFill>
                <a:effectLst/>
                <a:latin typeface="+mn-lt"/>
                <a:ea typeface="+mn-ea"/>
                <a:cs typeface="+mn-cs"/>
              </a:rPr>
              <a:t>factually consistent</a:t>
            </a:r>
            <a:r>
              <a:rPr lang="en-US" altLang="ko-KR" sz="1200" kern="1200" dirty="0">
                <a:solidFill>
                  <a:schemeClr val="tx1"/>
                </a:solidFill>
                <a:effectLst/>
                <a:latin typeface="+mn-lt"/>
                <a:ea typeface="+mn-ea"/>
                <a:cs typeface="+mn-cs"/>
              </a:rPr>
              <a:t> with the input information like an image in this</a:t>
            </a:r>
            <a:r>
              <a:rPr lang="en-US" altLang="ko-KR" sz="1200" kern="1200" baseline="0" dirty="0">
                <a:solidFill>
                  <a:schemeClr val="tx1"/>
                </a:solidFill>
                <a:effectLst/>
                <a:latin typeface="+mn-lt"/>
                <a:ea typeface="+mn-ea"/>
                <a:cs typeface="+mn-cs"/>
              </a:rPr>
              <a:t> </a:t>
            </a:r>
            <a:r>
              <a:rPr lang="en-US" altLang="ko-KR" sz="1200" kern="1200" baseline="0" dirty="0" smtClean="0">
                <a:solidFill>
                  <a:schemeClr val="tx1"/>
                </a:solidFill>
                <a:effectLst/>
                <a:latin typeface="+mn-lt"/>
                <a:ea typeface="+mn-ea"/>
                <a:cs typeface="+mn-cs"/>
              </a:rPr>
              <a:t>caption task</a:t>
            </a:r>
            <a:r>
              <a:rPr lang="en-US" altLang="ko-KR" sz="1200" kern="1200" dirty="0">
                <a:solidFill>
                  <a:schemeClr val="tx1"/>
                </a:solidFill>
                <a:effectLst/>
                <a:latin typeface="+mn-lt"/>
                <a:ea typeface="+mn-ea"/>
                <a:cs typeface="+mn-cs"/>
              </a:rPr>
              <a:t>. Generally,</a:t>
            </a:r>
            <a:r>
              <a:rPr lang="en-US" altLang="ko-KR" sz="1200" kern="1200" baseline="0" dirty="0">
                <a:solidFill>
                  <a:schemeClr val="tx1"/>
                </a:solidFill>
                <a:effectLst/>
                <a:latin typeface="+mn-lt"/>
                <a:ea typeface="+mn-ea"/>
                <a:cs typeface="+mn-cs"/>
              </a:rPr>
              <a:t> i</a:t>
            </a:r>
            <a:r>
              <a:rPr lang="en-US" altLang="ko-KR" sz="1200" kern="1200" dirty="0">
                <a:solidFill>
                  <a:schemeClr val="tx1"/>
                </a:solidFill>
                <a:effectLst/>
                <a:latin typeface="+mn-lt"/>
                <a:ea typeface="+mn-ea"/>
                <a:cs typeface="+mn-cs"/>
              </a:rPr>
              <a:t>n the text generation task, </a:t>
            </a:r>
            <a:r>
              <a:rPr lang="en-US" altLang="ko-KR" sz="1200" kern="1200" dirty="0" smtClean="0">
                <a:solidFill>
                  <a:schemeClr val="tx1"/>
                </a:solidFill>
                <a:effectLst/>
                <a:latin typeface="+mn-lt"/>
                <a:ea typeface="+mn-ea"/>
                <a:cs typeface="+mn-cs"/>
              </a:rPr>
              <a:t>factual</a:t>
            </a:r>
            <a:r>
              <a:rPr lang="en-US" altLang="ko-KR" sz="1200" kern="1200" baseline="0" dirty="0" smtClean="0">
                <a:solidFill>
                  <a:schemeClr val="tx1"/>
                </a:solidFill>
                <a:effectLst/>
                <a:latin typeface="+mn-lt"/>
                <a:ea typeface="+mn-ea"/>
                <a:cs typeface="+mn-cs"/>
              </a:rPr>
              <a:t> consistency, </a:t>
            </a:r>
            <a:r>
              <a:rPr lang="en-US" altLang="ko-KR" sz="1200" kern="1200" dirty="0" smtClean="0">
                <a:solidFill>
                  <a:schemeClr val="tx1"/>
                </a:solidFill>
                <a:effectLst/>
                <a:latin typeface="+mn-lt"/>
                <a:ea typeface="+mn-ea"/>
                <a:cs typeface="+mn-cs"/>
              </a:rPr>
              <a:t>one </a:t>
            </a:r>
            <a:r>
              <a:rPr lang="en-US" altLang="ko-KR" sz="1200" kern="1200" dirty="0">
                <a:solidFill>
                  <a:schemeClr val="tx1"/>
                </a:solidFill>
                <a:effectLst/>
                <a:latin typeface="+mn-lt"/>
                <a:ea typeface="+mn-ea"/>
                <a:cs typeface="+mn-cs"/>
              </a:rPr>
              <a:t>of the most important criteria for evaluating how well each system </a:t>
            </a:r>
            <a:r>
              <a:rPr lang="en-US" altLang="ko-KR" sz="1200" kern="1200" dirty="0" smtClean="0">
                <a:solidFill>
                  <a:schemeClr val="tx1"/>
                </a:solidFill>
                <a:effectLst/>
                <a:latin typeface="+mn-lt"/>
                <a:ea typeface="+mn-ea"/>
                <a:cs typeface="+mn-cs"/>
              </a:rPr>
              <a:t>performs. </a:t>
            </a:r>
            <a:r>
              <a:rPr lang="en-US" altLang="ko-KR" sz="1200" kern="1200" dirty="0">
                <a:solidFill>
                  <a:schemeClr val="tx1"/>
                </a:solidFill>
                <a:effectLst/>
                <a:latin typeface="+mn-lt"/>
                <a:ea typeface="+mn-ea"/>
                <a:cs typeface="+mn-cs"/>
              </a:rPr>
              <a:t>With respect of factual consistency, this caption is completely wrong. Hence, to develop a better text generation, we must resolve this factual </a:t>
            </a:r>
            <a:r>
              <a:rPr lang="en-US" altLang="ko-KR" sz="1200" kern="1200" dirty="0" smtClean="0">
                <a:solidFill>
                  <a:schemeClr val="tx1"/>
                </a:solidFill>
                <a:effectLst/>
                <a:latin typeface="+mn-lt"/>
                <a:ea typeface="+mn-ea"/>
                <a:cs typeface="+mn-cs"/>
              </a:rPr>
              <a:t>inconsistency.</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9</a:t>
            </a:fld>
            <a:endParaRPr lang="en-US"/>
          </a:p>
        </p:txBody>
      </p:sp>
    </p:spTree>
    <p:extLst>
      <p:ext uri="{BB962C8B-B14F-4D97-AF65-F5344CB8AC3E}">
        <p14:creationId xmlns:p14="http://schemas.microsoft.com/office/powerpoint/2010/main" val="268307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8" y="387990"/>
            <a:ext cx="8272212" cy="482546"/>
          </a:xfrm>
        </p:spPr>
        <p:txBody>
          <a:bodyPr>
            <a:noAutofit/>
          </a:bodyPr>
          <a:lstStyle>
            <a:lvl1pPr>
              <a:defRPr sz="2800" b="1"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stStyle>
          <a:p>
            <a:r>
              <a:rPr lang="en-US" altLang="ko-KR" dirty="0"/>
              <a:t>Click to edit Master title style</a:t>
            </a:r>
            <a:endParaRPr lang="en-US" dirty="0"/>
          </a:p>
        </p:txBody>
      </p:sp>
      <p:sp>
        <p:nvSpPr>
          <p:cNvPr id="3" name="Content Placeholder 2"/>
          <p:cNvSpPr>
            <a:spLocks noGrp="1"/>
          </p:cNvSpPr>
          <p:nvPr>
            <p:ph idx="1" hasCustomPrompt="1"/>
          </p:nvPr>
        </p:nvSpPr>
        <p:spPr>
          <a:xfrm>
            <a:off x="435898" y="1185334"/>
            <a:ext cx="8272211" cy="5043404"/>
          </a:xfrm>
        </p:spPr>
        <p:txBody>
          <a:bodyPr>
            <a:normAutofit/>
          </a:bodyPr>
          <a:lstStyle>
            <a:lvl1pPr marL="222250" indent="-180975" latinLnBrk="0">
              <a:lnSpc>
                <a:spcPct val="120000"/>
              </a:lnSpc>
              <a:buClrTx/>
              <a:buSzPct val="108000"/>
              <a:buFont typeface="Arial" panose="020B0604020202020204" pitchFamily="34" charset="0"/>
              <a:buChar char="•"/>
              <a:tabLst>
                <a:tab pos="41275" algn="l"/>
              </a:tabLst>
              <a:defRPr sz="20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5" name="바닥글 개체 틀 4">
            <a:extLst>
              <a:ext uri="{FF2B5EF4-FFF2-40B4-BE49-F238E27FC236}">
                <a16:creationId xmlns:a16="http://schemas.microsoft.com/office/drawing/2014/main" id="{38273A38-7E49-4336-9BE3-C1D4585BF35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4929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p:nvPr>
        </p:nvSpPr>
        <p:spPr>
          <a:xfrm>
            <a:off x="435898" y="874878"/>
            <a:ext cx="8272212" cy="482546"/>
          </a:xfrm>
        </p:spPr>
        <p:txBody>
          <a:bodyPr>
            <a:noAutofit/>
          </a:bodyPr>
          <a:lstStyle>
            <a:lvl1pPr>
              <a:defRPr sz="2800" b="1"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stStyle>
          <a:p>
            <a:r>
              <a:rPr lang="en-US" altLang="ko-KR" dirty="0"/>
              <a:t>Click to edit Master title style</a:t>
            </a:r>
            <a:endParaRPr lang="en-US" dirty="0"/>
          </a:p>
        </p:txBody>
      </p:sp>
      <p:sp>
        <p:nvSpPr>
          <p:cNvPr id="3" name="Content Placeholder 2"/>
          <p:cNvSpPr>
            <a:spLocks noGrp="1"/>
          </p:cNvSpPr>
          <p:nvPr>
            <p:ph idx="1" hasCustomPrompt="1"/>
          </p:nvPr>
        </p:nvSpPr>
        <p:spPr>
          <a:xfrm>
            <a:off x="435898" y="1935678"/>
            <a:ext cx="8272211" cy="3526971"/>
          </a:xfrm>
        </p:spPr>
        <p:txBody>
          <a:bodyPr>
            <a:normAutofit/>
          </a:bodyPr>
          <a:lstStyle>
            <a:lvl1pPr marL="317500" indent="-276225" latinLnBrk="0">
              <a:lnSpc>
                <a:spcPct val="120000"/>
              </a:lnSpc>
              <a:buClrTx/>
              <a:buSzPct val="108000"/>
              <a:buFont typeface="Arial" panose="020B0604020202020204" pitchFamily="34" charset="0"/>
              <a:buChar char="•"/>
              <a:tabLst/>
              <a:defRPr sz="24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latinLnBrk="0">
              <a:lnSpc>
                <a:spcPct val="120000"/>
              </a:lnSpc>
              <a:buClrTx/>
              <a:buSzPct val="108000"/>
              <a:buFont typeface="Arial" panose="020B0604020202020204" pitchFamily="34" charset="0"/>
              <a:buChar char="•"/>
              <a:tabLst/>
              <a:defRPr sz="20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stStyle>
          <a:p>
            <a:pPr lvl="0"/>
            <a:r>
              <a:rPr lang="en-US" altLang="ko-KR" dirty="0"/>
              <a:t>Edit Master text styles</a:t>
            </a:r>
          </a:p>
          <a:p>
            <a:pPr lvl="1"/>
            <a:r>
              <a:rPr lang="en-US" altLang="ko-KR" dirty="0"/>
              <a:t>2nd level</a:t>
            </a:r>
          </a:p>
        </p:txBody>
      </p:sp>
    </p:spTree>
    <p:extLst>
      <p:ext uri="{BB962C8B-B14F-4D97-AF65-F5344CB8AC3E}">
        <p14:creationId xmlns:p14="http://schemas.microsoft.com/office/powerpoint/2010/main" val="1815278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596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9418" y="2218768"/>
            <a:ext cx="8245162" cy="1264020"/>
          </a:xfrm>
          <a:effectLst/>
        </p:spPr>
        <p:txBody>
          <a:bodyPr anchor="b">
            <a:normAutofit/>
          </a:bodyPr>
          <a:lstStyle>
            <a:lvl1pPr algn="ctr">
              <a:defRPr sz="3200" b="1" cap="none">
                <a:solidFill>
                  <a:schemeClr val="tx1"/>
                </a:solidFill>
                <a:latin typeface="Arial" panose="020B0604020202020204" pitchFamily="34" charset="0"/>
                <a:cs typeface="Arial" panose="020B0604020202020204" pitchFamily="34" charset="0"/>
              </a:defRPr>
            </a:lvl1pPr>
          </a:lstStyle>
          <a:p>
            <a:r>
              <a:rPr lang="en-US" altLang="ko-KR" dirty="0"/>
              <a:t>Click to edit master title style</a:t>
            </a:r>
            <a:endParaRPr lang="en-US" dirty="0"/>
          </a:p>
        </p:txBody>
      </p:sp>
      <p:sp>
        <p:nvSpPr>
          <p:cNvPr id="11" name="Text Placeholder 10">
            <a:extLst>
              <a:ext uri="{FF2B5EF4-FFF2-40B4-BE49-F238E27FC236}">
                <a16:creationId xmlns:a16="http://schemas.microsoft.com/office/drawing/2014/main" id="{F31A9F0C-E8D2-934D-83AC-AE9559E8B8A5}"/>
              </a:ext>
            </a:extLst>
          </p:cNvPr>
          <p:cNvSpPr>
            <a:spLocks noGrp="1"/>
          </p:cNvSpPr>
          <p:nvPr>
            <p:ph type="body" sz="quarter" idx="10" hasCustomPrompt="1"/>
          </p:nvPr>
        </p:nvSpPr>
        <p:spPr>
          <a:xfrm>
            <a:off x="1687490" y="4146534"/>
            <a:ext cx="5769020" cy="1005838"/>
          </a:xfrm>
        </p:spPr>
        <p:txBody>
          <a:bodyPr anchor="t">
            <a:normAutofit/>
          </a:bodyPr>
          <a:lstStyle>
            <a:lvl1pPr marL="0" indent="0" algn="ctr">
              <a:lnSpc>
                <a:spcPct val="114000"/>
              </a:lnSpc>
              <a:spcBef>
                <a:spcPts val="0"/>
              </a:spcBef>
              <a:spcAft>
                <a:spcPts val="0"/>
              </a:spcAft>
              <a:buNone/>
              <a:defRPr sz="1600" b="1">
                <a:latin typeface="Arial" panose="020B0604020202020204" pitchFamily="34" charset="0"/>
                <a:cs typeface="Arial" panose="020B0604020202020204" pitchFamily="34" charset="0"/>
              </a:defRPr>
            </a:lvl1pPr>
          </a:lstStyle>
          <a:p>
            <a:pPr lvl="0"/>
            <a:r>
              <a:rPr lang="en-US" dirty="0"/>
              <a:t>Subtitle</a:t>
            </a:r>
          </a:p>
        </p:txBody>
      </p:sp>
      <p:graphicFrame>
        <p:nvGraphicFramePr>
          <p:cNvPr id="24" name="Table 23">
            <a:extLst>
              <a:ext uri="{FF2B5EF4-FFF2-40B4-BE49-F238E27FC236}">
                <a16:creationId xmlns:a16="http://schemas.microsoft.com/office/drawing/2014/main" id="{555A0568-CDD8-D54A-BDD3-D20D1067CA5B}"/>
              </a:ext>
            </a:extLst>
          </p:cNvPr>
          <p:cNvGraphicFramePr>
            <a:graphicFrameLocks noGrp="1"/>
          </p:cNvGraphicFramePr>
          <p:nvPr userDrawn="1">
            <p:extLst>
              <p:ext uri="{D42A27DB-BD31-4B8C-83A1-F6EECF244321}">
                <p14:modId xmlns:p14="http://schemas.microsoft.com/office/powerpoint/2010/main" val="454632899"/>
              </p:ext>
            </p:extLst>
          </p:nvPr>
        </p:nvGraphicFramePr>
        <p:xfrm>
          <a:off x="6414247" y="6335963"/>
          <a:ext cx="2622177" cy="403200"/>
        </p:xfrm>
        <a:graphic>
          <a:graphicData uri="http://schemas.openxmlformats.org/drawingml/2006/table">
            <a:tbl>
              <a:tblPr firstRow="1" bandRow="1">
                <a:tableStyleId>{2D5ABB26-0587-4C30-8999-92F81FD0307C}</a:tableStyleId>
              </a:tblPr>
              <a:tblGrid>
                <a:gridCol w="1602442">
                  <a:extLst>
                    <a:ext uri="{9D8B030D-6E8A-4147-A177-3AD203B41FA5}">
                      <a16:colId xmlns:a16="http://schemas.microsoft.com/office/drawing/2014/main" val="3592418452"/>
                    </a:ext>
                  </a:extLst>
                </a:gridCol>
                <a:gridCol w="1019735">
                  <a:extLst>
                    <a:ext uri="{9D8B030D-6E8A-4147-A177-3AD203B41FA5}">
                      <a16:colId xmlns:a16="http://schemas.microsoft.com/office/drawing/2014/main" val="718893289"/>
                    </a:ext>
                  </a:extLst>
                </a:gridCol>
              </a:tblGrid>
              <a:tr h="201600">
                <a:tc>
                  <a:txBody>
                    <a:bodyPr/>
                    <a:lstStyle/>
                    <a:p>
                      <a:pPr algn="l"/>
                      <a:endParaRPr lang="en-US" sz="1300" b="0"/>
                    </a:p>
                  </a:txBody>
                  <a:tcPr marL="72000" marR="0" marT="0" marB="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r"/>
                      <a:endParaRPr lang="en-US" sz="1300" b="0"/>
                    </a:p>
                  </a:txBody>
                  <a:tcPr marL="0" marR="72000" marT="0" marB="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467121"/>
                  </a:ext>
                </a:extLst>
              </a:tr>
              <a:tr h="201600">
                <a:tc>
                  <a:txBody>
                    <a:bodyPr/>
                    <a:lstStyle/>
                    <a:p>
                      <a:pPr algn="l"/>
                      <a:endParaRPr lang="en-US" sz="1300" b="0"/>
                    </a:p>
                  </a:txBody>
                  <a:tcPr marL="72000" marR="0" marT="0" marB="0" anchor="ct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300" b="0"/>
                    </a:p>
                  </a:txBody>
                  <a:tcPr marL="0" marR="72000" marT="0" marB="0" anchor="ct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372620"/>
                  </a:ext>
                </a:extLst>
              </a:tr>
            </a:tbl>
          </a:graphicData>
        </a:graphic>
      </p:graphicFrame>
      <p:sp>
        <p:nvSpPr>
          <p:cNvPr id="3" name="Slide Number Placeholder 5">
            <a:extLst>
              <a:ext uri="{FF2B5EF4-FFF2-40B4-BE49-F238E27FC236}">
                <a16:creationId xmlns:a16="http://schemas.microsoft.com/office/drawing/2014/main" id="{E0D891CE-58B3-0652-FA8E-82E5C2F2DE12}"/>
              </a:ext>
            </a:extLst>
          </p:cNvPr>
          <p:cNvSpPr txBox="1">
            <a:spLocks/>
          </p:cNvSpPr>
          <p:nvPr userDrawn="1"/>
        </p:nvSpPr>
        <p:spPr>
          <a:xfrm>
            <a:off x="8096768" y="6562781"/>
            <a:ext cx="955153" cy="192398"/>
          </a:xfrm>
          <a:prstGeom prst="rect">
            <a:avLst/>
          </a:prstGeom>
        </p:spPr>
        <p:txBody>
          <a:bodyPr vert="horz" lIns="91440" tIns="45720" rIns="91440" bIns="45720" rtlCol="0" anchor="ctr"/>
          <a:lstStyle>
            <a:defPPr>
              <a:defRPr lang="ko-KR"/>
            </a:defPPr>
            <a:lvl1pPr marL="0" algn="r" defTabSz="914400" rtl="0" eaLnBrk="1" latinLnBrk="1" hangingPunct="1">
              <a:defRPr sz="1400" kern="1200">
                <a:solidFill>
                  <a:schemeClr val="tx1">
                    <a:lumMod val="95000"/>
                    <a:lumOff val="5000"/>
                  </a:schemeClr>
                </a:solidFill>
                <a:latin typeface="Calibri" panose="020F0502020204030204" pitchFamily="34" charset="0"/>
                <a:ea typeface="맑은 고딕" panose="020B0503020000020004" pitchFamily="50" charset="-127"/>
                <a:cs typeface="Calibri" panose="020F05020202040302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920B834-0F35-42B9-BAE3-B2BC7E0EE874}" type="slidenum">
              <a:rPr lang="en-US" sz="1100" smtClean="0"/>
              <a:pPr/>
              <a:t>‹#›</a:t>
            </a:fld>
            <a:endParaRPr lang="en-US" sz="1100"/>
          </a:p>
        </p:txBody>
      </p:sp>
    </p:spTree>
    <p:extLst>
      <p:ext uri="{BB962C8B-B14F-4D97-AF65-F5344CB8AC3E}">
        <p14:creationId xmlns:p14="http://schemas.microsoft.com/office/powerpoint/2010/main" val="405141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t">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5704467" y="5956144"/>
            <a:ext cx="2133599" cy="365125"/>
          </a:xfrm>
          <a:prstGeom prst="rect">
            <a:avLst/>
          </a:prstGeom>
        </p:spPr>
        <p:txBody>
          <a:bodyPr vert="horz" lIns="91440" tIns="45720" rIns="91440" bIns="45720" rtlCol="0" anchor="ctr"/>
          <a:lstStyle>
            <a:lvl1pPr algn="r">
              <a:defRPr sz="380">
                <a:solidFill>
                  <a:schemeClr val="accent2"/>
                </a:solidFill>
              </a:defRPr>
            </a:lvl1pPr>
          </a:lstStyle>
          <a:p>
            <a:endParaRPr lang="en-US"/>
          </a:p>
        </p:txBody>
      </p:sp>
      <p:sp>
        <p:nvSpPr>
          <p:cNvPr id="5" name="Footer Placeholder 4"/>
          <p:cNvSpPr>
            <a:spLocks noGrp="1"/>
          </p:cNvSpPr>
          <p:nvPr>
            <p:ph type="ftr" sz="quarter" idx="3"/>
          </p:nvPr>
        </p:nvSpPr>
        <p:spPr>
          <a:xfrm>
            <a:off x="435895" y="5951818"/>
            <a:ext cx="5187908" cy="365125"/>
          </a:xfrm>
          <a:prstGeom prst="rect">
            <a:avLst/>
          </a:prstGeom>
        </p:spPr>
        <p:txBody>
          <a:bodyPr vert="horz" lIns="91440" tIns="45720" rIns="91440" bIns="45720" rtlCol="0" anchor="ctr"/>
          <a:lstStyle>
            <a:lvl1pPr algn="l">
              <a:defRPr sz="380" cap="all">
                <a:solidFill>
                  <a:schemeClr val="accent2"/>
                </a:solidFill>
              </a:defRPr>
            </a:lvl1pPr>
          </a:lstStyle>
          <a:p>
            <a:endParaRPr lang="en-US"/>
          </a:p>
        </p:txBody>
      </p:sp>
      <p:sp>
        <p:nvSpPr>
          <p:cNvPr id="6" name="Slide Number Placeholder 5"/>
          <p:cNvSpPr>
            <a:spLocks noGrp="1"/>
          </p:cNvSpPr>
          <p:nvPr>
            <p:ph type="sldNum" sz="quarter" idx="4"/>
          </p:nvPr>
        </p:nvSpPr>
        <p:spPr>
          <a:xfrm>
            <a:off x="7918728" y="5956144"/>
            <a:ext cx="789383" cy="365125"/>
          </a:xfrm>
          <a:prstGeom prst="rect">
            <a:avLst/>
          </a:prstGeom>
        </p:spPr>
        <p:txBody>
          <a:bodyPr vert="horz" lIns="91440" tIns="45720" rIns="91440" bIns="45720" rtlCol="0" anchor="ctr"/>
          <a:lstStyle>
            <a:lvl1pPr algn="r">
              <a:defRPr sz="380">
                <a:solidFill>
                  <a:schemeClr val="accent2"/>
                </a:solidFill>
              </a:defRPr>
            </a:lvl1pPr>
          </a:lstStyle>
          <a:p>
            <a:fld id="{D920B834-0F35-42B9-BAE3-B2BC7E0EE874}" type="slidenum">
              <a:rPr lang="en-US" smtClean="0"/>
              <a:t>‹#›</a:t>
            </a:fld>
            <a:endParaRPr lang="en-US"/>
          </a:p>
        </p:txBody>
      </p:sp>
      <p:sp>
        <p:nvSpPr>
          <p:cNvPr id="15" name="Slide Number Placeholder 5">
            <a:extLst>
              <a:ext uri="{FF2B5EF4-FFF2-40B4-BE49-F238E27FC236}">
                <a16:creationId xmlns:a16="http://schemas.microsoft.com/office/drawing/2014/main" id="{7EA1A00A-1F67-3B4D-9320-FE732995DDC9}"/>
              </a:ext>
            </a:extLst>
          </p:cNvPr>
          <p:cNvSpPr txBox="1">
            <a:spLocks/>
          </p:cNvSpPr>
          <p:nvPr userDrawn="1"/>
        </p:nvSpPr>
        <p:spPr>
          <a:xfrm>
            <a:off x="8096768" y="6562781"/>
            <a:ext cx="955153" cy="192398"/>
          </a:xfrm>
          <a:prstGeom prst="rect">
            <a:avLst/>
          </a:prstGeom>
        </p:spPr>
        <p:txBody>
          <a:bodyPr vert="horz" lIns="91440" tIns="45720" rIns="91440" bIns="45720" rtlCol="0" anchor="ctr"/>
          <a:lstStyle>
            <a:defPPr>
              <a:defRPr lang="ko-KR"/>
            </a:defPPr>
            <a:lvl1pPr marL="0" algn="r" defTabSz="914400" rtl="0" eaLnBrk="1" latinLnBrk="1" hangingPunct="1">
              <a:defRPr sz="1400" kern="1200">
                <a:solidFill>
                  <a:schemeClr val="tx1">
                    <a:lumMod val="95000"/>
                    <a:lumOff val="5000"/>
                  </a:schemeClr>
                </a:solidFill>
                <a:latin typeface="Calibri" panose="020F0502020204030204" pitchFamily="34" charset="0"/>
                <a:ea typeface="맑은 고딕" panose="020B0503020000020004" pitchFamily="50" charset="-127"/>
                <a:cs typeface="Calibri" panose="020F05020202040302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920B834-0F35-42B9-BAE3-B2BC7E0EE874}" type="slidenum">
              <a:rPr lang="en-US" sz="1100" smtClean="0"/>
              <a:pPr/>
              <a:t>‹#›</a:t>
            </a:fld>
            <a:endParaRPr lang="en-US" sz="1100"/>
          </a:p>
        </p:txBody>
      </p:sp>
    </p:spTree>
    <p:extLst>
      <p:ext uri="{BB962C8B-B14F-4D97-AF65-F5344CB8AC3E}">
        <p14:creationId xmlns:p14="http://schemas.microsoft.com/office/powerpoint/2010/main" val="359861418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192881" rtl="0" eaLnBrk="1" latinLnBrk="1" hangingPunct="1">
        <a:spcBef>
          <a:spcPct val="0"/>
        </a:spcBef>
        <a:buNone/>
        <a:defRPr sz="1800" b="0" kern="1200" cap="all">
          <a:solidFill>
            <a:schemeClr val="bg1"/>
          </a:solidFill>
          <a:latin typeface="Calibri" panose="020F0502020204030204" pitchFamily="34" charset="0"/>
          <a:ea typeface="+mj-ea"/>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129094" indent="-129094"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265781" indent="-129094"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2pPr>
      <a:lvl3pPr marL="379688" indent="-113906"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3pPr>
      <a:lvl4pPr marL="523969" indent="-98719"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4pPr>
      <a:lvl5pPr marL="675844" indent="-98719"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p:bodyStyle>
    <p:otherStyle>
      <a:defPPr>
        <a:defRPr lang="en-US"/>
      </a:defPPr>
      <a:lvl1pPr marL="0" algn="l" defTabSz="192881" rtl="0" eaLnBrk="1" latinLnBrk="1" hangingPunct="1">
        <a:defRPr sz="760" kern="1200">
          <a:solidFill>
            <a:schemeClr val="tx1"/>
          </a:solidFill>
          <a:latin typeface="+mn-lt"/>
          <a:ea typeface="+mn-ea"/>
          <a:cs typeface="+mn-cs"/>
        </a:defRPr>
      </a:lvl1pPr>
      <a:lvl2pPr marL="192881" algn="l" defTabSz="192881" rtl="0" eaLnBrk="1" latinLnBrk="1" hangingPunct="1">
        <a:defRPr sz="760" kern="1200">
          <a:solidFill>
            <a:schemeClr val="tx1"/>
          </a:solidFill>
          <a:latin typeface="+mn-lt"/>
          <a:ea typeface="+mn-ea"/>
          <a:cs typeface="+mn-cs"/>
        </a:defRPr>
      </a:lvl2pPr>
      <a:lvl3pPr marL="385763" algn="l" defTabSz="192881" rtl="0" eaLnBrk="1" latinLnBrk="1" hangingPunct="1">
        <a:defRPr sz="760" kern="1200">
          <a:solidFill>
            <a:schemeClr val="tx1"/>
          </a:solidFill>
          <a:latin typeface="+mn-lt"/>
          <a:ea typeface="+mn-ea"/>
          <a:cs typeface="+mn-cs"/>
        </a:defRPr>
      </a:lvl3pPr>
      <a:lvl4pPr marL="578644" algn="l" defTabSz="192881" rtl="0" eaLnBrk="1" latinLnBrk="1" hangingPunct="1">
        <a:defRPr sz="760" kern="1200">
          <a:solidFill>
            <a:schemeClr val="tx1"/>
          </a:solidFill>
          <a:latin typeface="+mn-lt"/>
          <a:ea typeface="+mn-ea"/>
          <a:cs typeface="+mn-cs"/>
        </a:defRPr>
      </a:lvl4pPr>
      <a:lvl5pPr marL="771525" algn="l" defTabSz="192881" rtl="0" eaLnBrk="1" latinLnBrk="1" hangingPunct="1">
        <a:defRPr sz="760" kern="1200">
          <a:solidFill>
            <a:schemeClr val="tx1"/>
          </a:solidFill>
          <a:latin typeface="+mn-lt"/>
          <a:ea typeface="+mn-ea"/>
          <a:cs typeface="+mn-cs"/>
        </a:defRPr>
      </a:lvl5pPr>
      <a:lvl6pPr marL="964406" algn="l" defTabSz="192881" rtl="0" eaLnBrk="1" latinLnBrk="1" hangingPunct="1">
        <a:defRPr sz="760" kern="1200">
          <a:solidFill>
            <a:schemeClr val="tx1"/>
          </a:solidFill>
          <a:latin typeface="+mn-lt"/>
          <a:ea typeface="+mn-ea"/>
          <a:cs typeface="+mn-cs"/>
        </a:defRPr>
      </a:lvl6pPr>
      <a:lvl7pPr marL="1157288" algn="l" defTabSz="192881" rtl="0" eaLnBrk="1" latinLnBrk="1" hangingPunct="1">
        <a:defRPr sz="760" kern="1200">
          <a:solidFill>
            <a:schemeClr val="tx1"/>
          </a:solidFill>
          <a:latin typeface="+mn-lt"/>
          <a:ea typeface="+mn-ea"/>
          <a:cs typeface="+mn-cs"/>
        </a:defRPr>
      </a:lvl7pPr>
      <a:lvl8pPr marL="1350169" algn="l" defTabSz="192881" rtl="0" eaLnBrk="1" latinLnBrk="1" hangingPunct="1">
        <a:defRPr sz="760" kern="1200">
          <a:solidFill>
            <a:schemeClr val="tx1"/>
          </a:solidFill>
          <a:latin typeface="+mn-lt"/>
          <a:ea typeface="+mn-ea"/>
          <a:cs typeface="+mn-cs"/>
        </a:defRPr>
      </a:lvl8pPr>
      <a:lvl9pPr marL="1543050" algn="l" defTabSz="192881" rtl="0" eaLnBrk="1" latinLnBrk="1"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6.png"/><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46.png"/><Relationship Id="rId2" Type="http://schemas.openxmlformats.org/officeDocument/2006/relationships/notesSlide" Target="../notesSlides/notesSlide62.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95D8-63E1-E64E-8926-E6B459ED47B1}"/>
              </a:ext>
            </a:extLst>
          </p:cNvPr>
          <p:cNvSpPr>
            <a:spLocks noGrp="1"/>
          </p:cNvSpPr>
          <p:nvPr>
            <p:ph type="ctrTitle"/>
          </p:nvPr>
        </p:nvSpPr>
        <p:spPr>
          <a:xfrm>
            <a:off x="509229" y="2316569"/>
            <a:ext cx="7404325" cy="1175084"/>
          </a:xfrm>
        </p:spPr>
        <p:txBody>
          <a:bodyPr>
            <a:noAutofit/>
          </a:bodyPr>
          <a:lstStyle/>
          <a:p>
            <a:pPr algn="l"/>
            <a:r>
              <a:rPr lang="en-US" altLang="ko-KR" sz="3600"/>
              <a:t>Factual Consistency </a:t>
            </a:r>
            <a:r>
              <a:rPr lang="en-US" altLang="ko-KR" sz="3600" smtClean="0"/>
              <a:t>of</a:t>
            </a:r>
            <a:r>
              <a:rPr lang="en-US" altLang="ko-KR" sz="3600"/>
              <a:t/>
            </a:r>
            <a:br>
              <a:rPr lang="en-US" altLang="ko-KR" sz="3600"/>
            </a:br>
            <a:r>
              <a:rPr lang="en-US" altLang="ko-KR" sz="3600" smtClean="0"/>
              <a:t>Text </a:t>
            </a:r>
            <a:r>
              <a:rPr lang="en-US" altLang="ko-KR" sz="3600"/>
              <a:t>Generation Systems</a:t>
            </a:r>
            <a:endParaRPr lang="en-US" sz="3600"/>
          </a:p>
        </p:txBody>
      </p:sp>
      <p:sp>
        <p:nvSpPr>
          <p:cNvPr id="6" name="TextBox 5"/>
          <p:cNvSpPr txBox="1"/>
          <p:nvPr/>
        </p:nvSpPr>
        <p:spPr>
          <a:xfrm>
            <a:off x="509229" y="3583004"/>
            <a:ext cx="1884134" cy="1200329"/>
          </a:xfrm>
          <a:prstGeom prst="rect">
            <a:avLst/>
          </a:prstGeom>
          <a:noFill/>
        </p:spPr>
        <p:txBody>
          <a:bodyPr wrap="square" rtlCol="0">
            <a:spAutoFit/>
          </a:bodyPr>
          <a:lstStyle/>
          <a:p>
            <a:r>
              <a:rPr lang="en-US" altLang="ko-KR" sz="2400" err="1"/>
              <a:t>Hwanhee</a:t>
            </a:r>
            <a:r>
              <a:rPr lang="en-US" altLang="ko-KR" sz="2400"/>
              <a:t> </a:t>
            </a:r>
            <a:r>
              <a:rPr lang="en-US" altLang="ko-KR" sz="2400" smtClean="0"/>
              <a:t>Lee</a:t>
            </a:r>
          </a:p>
          <a:p>
            <a:endParaRPr lang="en-US" altLang="ko-KR" sz="2400" smtClean="0"/>
          </a:p>
          <a:p>
            <a:endParaRPr lang="ko-KR" altLang="en-US" sz="2400"/>
          </a:p>
        </p:txBody>
      </p:sp>
      <p:pic>
        <p:nvPicPr>
          <p:cNvPr id="1026" name="Picture 2" descr="https://www.sigmobile.org/mobihoc/2022/snu.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2259" y="5689903"/>
            <a:ext cx="1845101" cy="5490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rotWithShape="1">
          <a:blip r:embed="rId4"/>
          <a:srcRect l="5245" t="14871" r="6550" b="13921"/>
          <a:stretch/>
        </p:blipFill>
        <p:spPr>
          <a:xfrm>
            <a:off x="2715065" y="5683347"/>
            <a:ext cx="1512277" cy="569741"/>
          </a:xfrm>
          <a:prstGeom prst="rect">
            <a:avLst/>
          </a:prstGeom>
        </p:spPr>
      </p:pic>
      <p:sp>
        <p:nvSpPr>
          <p:cNvPr id="9" name="TextBox 8"/>
          <p:cNvSpPr txBox="1"/>
          <p:nvPr/>
        </p:nvSpPr>
        <p:spPr>
          <a:xfrm>
            <a:off x="283273" y="4054136"/>
            <a:ext cx="2336045" cy="369332"/>
          </a:xfrm>
          <a:prstGeom prst="rect">
            <a:avLst/>
          </a:prstGeom>
          <a:noFill/>
        </p:spPr>
        <p:txBody>
          <a:bodyPr wrap="square" rtlCol="0">
            <a:spAutoFit/>
          </a:bodyPr>
          <a:lstStyle/>
          <a:p>
            <a:endParaRPr lang="ko-KR" altLang="en-US"/>
          </a:p>
        </p:txBody>
      </p:sp>
      <p:sp>
        <p:nvSpPr>
          <p:cNvPr id="3" name="직사각형 2"/>
          <p:cNvSpPr/>
          <p:nvPr/>
        </p:nvSpPr>
        <p:spPr>
          <a:xfrm>
            <a:off x="8778240" y="6329680"/>
            <a:ext cx="294640" cy="416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857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0" name="Title 1">
            <a:extLst>
              <a:ext uri="{FF2B5EF4-FFF2-40B4-BE49-F238E27FC236}">
                <a16:creationId xmlns:a16="http://schemas.microsoft.com/office/drawing/2014/main" id="{BC44EBB6-83CA-9745-B713-F93AF9491BDA}"/>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4" name="사각형: 둥근 모서리 2">
            <a:extLst>
              <a:ext uri="{FF2B5EF4-FFF2-40B4-BE49-F238E27FC236}">
                <a16:creationId xmlns:a16="http://schemas.microsoft.com/office/drawing/2014/main" id="{28880853-331E-5C23-672D-8397F6929D3D}"/>
              </a:ext>
            </a:extLst>
          </p:cNvPr>
          <p:cNvSpPr/>
          <p:nvPr/>
        </p:nvSpPr>
        <p:spPr>
          <a:xfrm>
            <a:off x="3917730" y="2458745"/>
            <a:ext cx="1220886" cy="33855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Reference</a:t>
            </a:r>
            <a:endParaRPr lang="ko-KR" altLang="en-US" sz="1600"/>
          </a:p>
        </p:txBody>
      </p:sp>
      <p:pic>
        <p:nvPicPr>
          <p:cNvPr id="21" name="Picture 2">
            <a:extLst>
              <a:ext uri="{FF2B5EF4-FFF2-40B4-BE49-F238E27FC236}">
                <a16:creationId xmlns:a16="http://schemas.microsoft.com/office/drawing/2014/main" id="{C164D774-B520-BCF1-0EA2-AE5220F4F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744680" y="2364874"/>
            <a:ext cx="2978912" cy="19223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703CBAB-753B-0AEB-7D8A-A2862F2BC680}"/>
              </a:ext>
            </a:extLst>
          </p:cNvPr>
          <p:cNvSpPr txBox="1"/>
          <p:nvPr/>
        </p:nvSpPr>
        <p:spPr>
          <a:xfrm>
            <a:off x="435898" y="1382291"/>
            <a:ext cx="7470459" cy="369332"/>
          </a:xfrm>
          <a:prstGeom prst="rect">
            <a:avLst/>
          </a:prstGeom>
          <a:noFill/>
        </p:spPr>
        <p:txBody>
          <a:bodyPr wrap="square">
            <a:spAutoFit/>
          </a:bodyPr>
          <a:lstStyle/>
          <a:p>
            <a:r>
              <a:rPr lang="en-US" altLang="ko-KR" b="0" i="0">
                <a:solidFill>
                  <a:srgbClr val="212529"/>
                </a:solidFill>
                <a:effectLst/>
              </a:rPr>
              <a:t>:</a:t>
            </a:r>
            <a:r>
              <a:rPr lang="ko-KR" altLang="en-US" b="0" i="0">
                <a:solidFill>
                  <a:srgbClr val="212529"/>
                </a:solidFill>
                <a:effectLst/>
              </a:rPr>
              <a:t> </a:t>
            </a:r>
            <a:r>
              <a:rPr lang="en-US" altLang="ko-KR"/>
              <a:t>measuring the overlap with human references</a:t>
            </a:r>
            <a:r>
              <a:rPr lang="ko-KR" altLang="en-US"/>
              <a:t> </a:t>
            </a:r>
            <a:r>
              <a:rPr lang="en-US" altLang="ko-KR">
                <a:solidFill>
                  <a:schemeClr val="bg1">
                    <a:lumMod val="65000"/>
                  </a:schemeClr>
                </a:solidFill>
              </a:rPr>
              <a:t>Easiest and widely used way</a:t>
            </a:r>
          </a:p>
        </p:txBody>
      </p:sp>
      <p:sp>
        <p:nvSpPr>
          <p:cNvPr id="23" name="TextBox 22">
            <a:extLst>
              <a:ext uri="{FF2B5EF4-FFF2-40B4-BE49-F238E27FC236}">
                <a16:creationId xmlns:a16="http://schemas.microsoft.com/office/drawing/2014/main" id="{769CE87F-DC6A-8890-CA67-C748C83BF0CC}"/>
              </a:ext>
            </a:extLst>
          </p:cNvPr>
          <p:cNvSpPr txBox="1"/>
          <p:nvPr/>
        </p:nvSpPr>
        <p:spPr>
          <a:xfrm>
            <a:off x="3917730" y="2798464"/>
            <a:ext cx="4267672" cy="423449"/>
          </a:xfrm>
          <a:prstGeom prst="rect">
            <a:avLst/>
          </a:prstGeom>
          <a:noFill/>
        </p:spPr>
        <p:txBody>
          <a:bodyPr wrap="square">
            <a:spAutoFit/>
          </a:bodyPr>
          <a:lstStyle/>
          <a:p>
            <a:pPr marL="314474" indent="-314474" defTabSz="838596" latinLnBrk="0">
              <a:lnSpc>
                <a:spcPct val="150000"/>
              </a:lnSpc>
              <a:buClr>
                <a:srgbClr val="006666"/>
              </a:buClr>
              <a:buNone/>
              <a:tabLst>
                <a:tab pos="2988955" algn="l"/>
              </a:tabLst>
              <a:defRPr/>
            </a:pPr>
            <a:r>
              <a:rPr lang="en-US" altLang="ko-KR" sz="1600" dirty="0"/>
              <a:t>A </a:t>
            </a:r>
            <a:r>
              <a:rPr lang="en-US" altLang="ko-KR" sz="1600" b="1" dirty="0">
                <a:solidFill>
                  <a:srgbClr val="7030A0"/>
                </a:solidFill>
              </a:rPr>
              <a:t>blue</a:t>
            </a:r>
            <a:r>
              <a:rPr lang="en-US" altLang="ko-KR" sz="1600" dirty="0"/>
              <a:t> </a:t>
            </a:r>
            <a:r>
              <a:rPr lang="en-US" altLang="ko-KR" sz="1600" dirty="0" smtClean="0"/>
              <a:t>train </a:t>
            </a:r>
            <a:r>
              <a:rPr lang="en-US" altLang="ko-KR" sz="1600" dirty="0"/>
              <a:t>pulls into the </a:t>
            </a:r>
            <a:r>
              <a:rPr lang="en-US" altLang="ko-KR" sz="1600" dirty="0" smtClean="0"/>
              <a:t>train station</a:t>
            </a:r>
            <a:r>
              <a:rPr lang="en-US" altLang="ko-KR" sz="1600" dirty="0"/>
              <a:t>.</a:t>
            </a:r>
            <a:endParaRPr lang="en-US" altLang="ko-KR" sz="1600" b="1" dirty="0"/>
          </a:p>
        </p:txBody>
      </p:sp>
      <p:sp>
        <p:nvSpPr>
          <p:cNvPr id="24" name="TextBox 23">
            <a:extLst>
              <a:ext uri="{FF2B5EF4-FFF2-40B4-BE49-F238E27FC236}">
                <a16:creationId xmlns:a16="http://schemas.microsoft.com/office/drawing/2014/main" id="{FD97B059-8D23-73D4-1499-BA7129384F3B}"/>
              </a:ext>
            </a:extLst>
          </p:cNvPr>
          <p:cNvSpPr txBox="1"/>
          <p:nvPr/>
        </p:nvSpPr>
        <p:spPr>
          <a:xfrm>
            <a:off x="3917730" y="3859695"/>
            <a:ext cx="4490979" cy="461665"/>
          </a:xfrm>
          <a:prstGeom prst="rect">
            <a:avLst/>
          </a:prstGeom>
          <a:noFill/>
        </p:spPr>
        <p:txBody>
          <a:bodyPr wrap="square">
            <a:spAutoFit/>
          </a:bodyPr>
          <a:lstStyle/>
          <a:p>
            <a:pPr marL="314474" indent="-314474" defTabSz="838596" latinLnBrk="0">
              <a:lnSpc>
                <a:spcPct val="150000"/>
              </a:lnSpc>
              <a:buClr>
                <a:srgbClr val="006666"/>
              </a:buClr>
              <a:buNone/>
              <a:tabLst>
                <a:tab pos="2988955" algn="l"/>
              </a:tabLst>
              <a:defRPr/>
            </a:pPr>
            <a:r>
              <a:rPr lang="en-US" altLang="ko-KR" sz="1600" dirty="0"/>
              <a:t>A </a:t>
            </a:r>
            <a:r>
              <a:rPr lang="en-US" altLang="ko-KR" sz="1600" b="1" dirty="0">
                <a:solidFill>
                  <a:srgbClr val="7030A0"/>
                </a:solidFill>
              </a:rPr>
              <a:t>red</a:t>
            </a:r>
            <a:r>
              <a:rPr lang="en-US" altLang="ko-KR" sz="1600" dirty="0"/>
              <a:t> </a:t>
            </a:r>
            <a:r>
              <a:rPr lang="en-US" altLang="ko-KR" sz="1600" dirty="0" smtClean="0"/>
              <a:t>train </a:t>
            </a:r>
            <a:r>
              <a:rPr lang="en-US" altLang="ko-KR" sz="1600" dirty="0"/>
              <a:t>pulls into the </a:t>
            </a:r>
            <a:r>
              <a:rPr lang="en-US" altLang="ko-KR" sz="1600" dirty="0" smtClean="0"/>
              <a:t>train station</a:t>
            </a:r>
            <a:r>
              <a:rPr lang="en-US" altLang="ko-KR" sz="1600" dirty="0"/>
              <a:t>.</a:t>
            </a:r>
          </a:p>
        </p:txBody>
      </p:sp>
      <p:sp>
        <p:nvSpPr>
          <p:cNvPr id="25" name="TextBox 24">
            <a:extLst>
              <a:ext uri="{FF2B5EF4-FFF2-40B4-BE49-F238E27FC236}">
                <a16:creationId xmlns:a16="http://schemas.microsoft.com/office/drawing/2014/main" id="{25DCC791-C3B0-50CA-CD5C-D16030FC16A2}"/>
              </a:ext>
            </a:extLst>
          </p:cNvPr>
          <p:cNvSpPr txBox="1"/>
          <p:nvPr/>
        </p:nvSpPr>
        <p:spPr>
          <a:xfrm>
            <a:off x="3917730" y="5043689"/>
            <a:ext cx="3407980" cy="584775"/>
          </a:xfrm>
          <a:prstGeom prst="rect">
            <a:avLst/>
          </a:prstGeom>
          <a:noFill/>
        </p:spPr>
        <p:txBody>
          <a:bodyPr wrap="square">
            <a:spAutoFit/>
          </a:bodyPr>
          <a:lstStyle/>
          <a:p>
            <a:pPr marL="314474" indent="-314474" defTabSz="838596" latinLnBrk="0">
              <a:buClr>
                <a:srgbClr val="006666"/>
              </a:buClr>
              <a:buNone/>
              <a:tabLst>
                <a:tab pos="2988955" algn="l"/>
              </a:tabLst>
              <a:defRPr/>
            </a:pPr>
            <a:r>
              <a:rPr lang="en-US" altLang="ko-KR" sz="1600" b="1" dirty="0"/>
              <a:t>N(</a:t>
            </a:r>
            <a:r>
              <a:rPr lang="en-US" altLang="ko-KR" sz="1600" b="1" dirty="0" err="1"/>
              <a:t>uni</a:t>
            </a:r>
            <a:r>
              <a:rPr lang="en-US" altLang="ko-KR" sz="1600" b="1" dirty="0"/>
              <a:t>)-gram Precision (co-occurrence)</a:t>
            </a:r>
          </a:p>
          <a:p>
            <a:pPr marL="314474" indent="-314474" defTabSz="838596" latinLnBrk="0">
              <a:buClr>
                <a:srgbClr val="006666"/>
              </a:buClr>
              <a:buNone/>
              <a:tabLst>
                <a:tab pos="2988955" algn="l"/>
              </a:tabLst>
              <a:defRPr/>
            </a:pPr>
            <a:r>
              <a:rPr lang="en-US" altLang="ko-KR" sz="1600" dirty="0"/>
              <a:t>7</a:t>
            </a:r>
            <a:r>
              <a:rPr lang="en-US" altLang="ko-KR" sz="1600" dirty="0" smtClean="0"/>
              <a:t> </a:t>
            </a:r>
            <a:r>
              <a:rPr lang="en-US" altLang="ko-KR" sz="1600" dirty="0"/>
              <a:t>/ </a:t>
            </a:r>
            <a:r>
              <a:rPr lang="en-US" altLang="ko-KR" sz="1600" dirty="0" smtClean="0"/>
              <a:t>8 </a:t>
            </a:r>
            <a:r>
              <a:rPr lang="en-US" altLang="ko-KR" sz="1600" dirty="0"/>
              <a:t>~= </a:t>
            </a:r>
            <a:r>
              <a:rPr lang="en-US" altLang="ko-KR" sz="1600" dirty="0" smtClean="0"/>
              <a:t>0.88</a:t>
            </a:r>
            <a:r>
              <a:rPr lang="ko-KR" altLang="en-US" sz="1400" dirty="0" smtClean="0">
                <a:latin typeface="+mn-ea"/>
              </a:rPr>
              <a:t> </a:t>
            </a:r>
            <a:r>
              <a:rPr lang="en-US" altLang="ko-KR" sz="1600" dirty="0">
                <a:solidFill>
                  <a:schemeClr val="bg1">
                    <a:lumMod val="50000"/>
                  </a:schemeClr>
                </a:solidFill>
              </a:rPr>
              <a:t>(BLEU-1 Score)</a:t>
            </a:r>
          </a:p>
        </p:txBody>
      </p:sp>
      <p:sp>
        <p:nvSpPr>
          <p:cNvPr id="26" name="사각형: 둥근 모서리 8">
            <a:extLst>
              <a:ext uri="{FF2B5EF4-FFF2-40B4-BE49-F238E27FC236}">
                <a16:creationId xmlns:a16="http://schemas.microsoft.com/office/drawing/2014/main" id="{12064C5E-9E3C-986B-EBCA-F84B9E4B79C6}"/>
              </a:ext>
            </a:extLst>
          </p:cNvPr>
          <p:cNvSpPr/>
          <p:nvPr/>
        </p:nvSpPr>
        <p:spPr>
          <a:xfrm>
            <a:off x="3917730" y="4633518"/>
            <a:ext cx="1064173" cy="33855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Similarity</a:t>
            </a:r>
            <a:endParaRPr lang="ko-KR" altLang="en-US" sz="1600"/>
          </a:p>
        </p:txBody>
      </p:sp>
      <p:sp>
        <p:nvSpPr>
          <p:cNvPr id="27" name="직사각형 26">
            <a:extLst>
              <a:ext uri="{FF2B5EF4-FFF2-40B4-BE49-F238E27FC236}">
                <a16:creationId xmlns:a16="http://schemas.microsoft.com/office/drawing/2014/main" id="{3DF585EC-F112-F2F6-A3F2-1C07226A30A0}"/>
              </a:ext>
            </a:extLst>
          </p:cNvPr>
          <p:cNvSpPr/>
          <p:nvPr/>
        </p:nvSpPr>
        <p:spPr>
          <a:xfrm>
            <a:off x="435898" y="1042480"/>
            <a:ext cx="3510705" cy="369332"/>
          </a:xfrm>
          <a:prstGeom prst="rect">
            <a:avLst/>
          </a:prstGeom>
        </p:spPr>
        <p:txBody>
          <a:bodyPr wrap="none">
            <a:spAutoFit/>
          </a:bodyPr>
          <a:lstStyle/>
          <a:p>
            <a:r>
              <a:rPr lang="en-US" altLang="ko-KR"/>
              <a:t>Human evaluation is too expensive.</a:t>
            </a:r>
          </a:p>
        </p:txBody>
      </p:sp>
      <p:sp>
        <p:nvSpPr>
          <p:cNvPr id="28" name="사각형: 둥근 모서리 18">
            <a:extLst>
              <a:ext uri="{FF2B5EF4-FFF2-40B4-BE49-F238E27FC236}">
                <a16:creationId xmlns:a16="http://schemas.microsoft.com/office/drawing/2014/main" id="{623474E3-BEB9-D8BF-64AE-CA774DE84F62}"/>
              </a:ext>
            </a:extLst>
          </p:cNvPr>
          <p:cNvSpPr/>
          <p:nvPr/>
        </p:nvSpPr>
        <p:spPr>
          <a:xfrm>
            <a:off x="3917730" y="3547537"/>
            <a:ext cx="2580606" cy="33183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Machine Generated Text</a:t>
            </a:r>
            <a:endParaRPr lang="ko-KR" altLang="en-US" sz="1600"/>
          </a:p>
        </p:txBody>
      </p:sp>
      <p:sp>
        <p:nvSpPr>
          <p:cNvPr id="29" name="TextBox 28">
            <a:extLst>
              <a:ext uri="{FF2B5EF4-FFF2-40B4-BE49-F238E27FC236}">
                <a16:creationId xmlns:a16="http://schemas.microsoft.com/office/drawing/2014/main" id="{8F38C9A1-C5CB-DB9C-C239-38C4AC79BC17}"/>
              </a:ext>
            </a:extLst>
          </p:cNvPr>
          <p:cNvSpPr txBox="1"/>
          <p:nvPr/>
        </p:nvSpPr>
        <p:spPr>
          <a:xfrm>
            <a:off x="3917730" y="5670105"/>
            <a:ext cx="3563669" cy="338554"/>
          </a:xfrm>
          <a:prstGeom prst="rect">
            <a:avLst/>
          </a:prstGeom>
          <a:noFill/>
        </p:spPr>
        <p:txBody>
          <a:bodyPr wrap="square" rtlCol="0">
            <a:spAutoFit/>
          </a:bodyPr>
          <a:lstStyle/>
          <a:p>
            <a:r>
              <a:rPr lang="en-US" altLang="ko-KR" sz="1600">
                <a:solidFill>
                  <a:srgbClr val="FF2500"/>
                </a:solidFill>
              </a:rPr>
              <a:t>Is this score reasonable?</a:t>
            </a:r>
            <a:endParaRPr lang="ko-KR" altLang="en-US" sz="1600">
              <a:solidFill>
                <a:srgbClr val="FF2500"/>
              </a:solidFill>
            </a:endParaRPr>
          </a:p>
        </p:txBody>
      </p:sp>
    </p:spTree>
    <p:extLst>
      <p:ext uri="{BB962C8B-B14F-4D97-AF65-F5344CB8AC3E}">
        <p14:creationId xmlns:p14="http://schemas.microsoft.com/office/powerpoint/2010/main" val="1792128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모서리가 둥근 직사각형 24">
            <a:extLst>
              <a:ext uri="{FF2B5EF4-FFF2-40B4-BE49-F238E27FC236}">
                <a16:creationId xmlns:a16="http://schemas.microsoft.com/office/drawing/2014/main" id="{265FBE37-2ED7-A14C-9DB3-C57D7D9D1694}"/>
              </a:ext>
            </a:extLst>
          </p:cNvPr>
          <p:cNvSpPr/>
          <p:nvPr/>
        </p:nvSpPr>
        <p:spPr>
          <a:xfrm>
            <a:off x="4875804" y="4905726"/>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모서리가 둥근 직사각형 23">
            <a:extLst>
              <a:ext uri="{FF2B5EF4-FFF2-40B4-BE49-F238E27FC236}">
                <a16:creationId xmlns:a16="http://schemas.microsoft.com/office/drawing/2014/main" id="{1230A3F2-45A9-7345-936C-31599301D1E7}"/>
              </a:ext>
            </a:extLst>
          </p:cNvPr>
          <p:cNvSpPr/>
          <p:nvPr/>
        </p:nvSpPr>
        <p:spPr>
          <a:xfrm>
            <a:off x="4875804" y="3343914"/>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모서리가 둥근 직사각형 6">
            <a:extLst>
              <a:ext uri="{FF2B5EF4-FFF2-40B4-BE49-F238E27FC236}">
                <a16:creationId xmlns:a16="http://schemas.microsoft.com/office/drawing/2014/main" id="{0B4D703B-925F-264F-A50D-83CA4C5A13A9}"/>
              </a:ext>
            </a:extLst>
          </p:cNvPr>
          <p:cNvSpPr/>
          <p:nvPr/>
        </p:nvSpPr>
        <p:spPr>
          <a:xfrm>
            <a:off x="4875804" y="1795177"/>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 name="TextBox 16">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5" name="TextBox 14">
            <a:extLst>
              <a:ext uri="{FF2B5EF4-FFF2-40B4-BE49-F238E27FC236}">
                <a16:creationId xmlns:a16="http://schemas.microsoft.com/office/drawing/2014/main" id="{9D318A73-AA6C-48B6-8F57-C323A777091F}"/>
              </a:ext>
            </a:extLst>
          </p:cNvPr>
          <p:cNvSpPr txBox="1"/>
          <p:nvPr/>
        </p:nvSpPr>
        <p:spPr>
          <a:xfrm>
            <a:off x="5048895" y="1906486"/>
            <a:ext cx="3263202" cy="1162178"/>
          </a:xfrm>
          <a:prstGeom prst="rect">
            <a:avLst/>
          </a:prstGeom>
          <a:noFill/>
          <a:ln w="28575">
            <a:noFill/>
          </a:ln>
        </p:spPr>
        <p:txBody>
          <a:bodyPr wrap="square">
            <a:spAutoFit/>
          </a:bodyPr>
          <a:lstStyle/>
          <a:p>
            <a:pPr>
              <a:lnSpc>
                <a:spcPct val="150000"/>
              </a:lnSpc>
            </a:pPr>
            <a:r>
              <a:rPr lang="en-US" altLang="ko-KR" sz="1600" b="1" dirty="0"/>
              <a:t>Reference (human)</a:t>
            </a:r>
          </a:p>
          <a:p>
            <a:pPr>
              <a:lnSpc>
                <a:spcPct val="150000"/>
              </a:lnSpc>
            </a:pPr>
            <a:r>
              <a:rPr lang="en-US" altLang="ko-KR" sz="1600" dirty="0"/>
              <a:t>Scientists in the us have developed a </a:t>
            </a:r>
            <a:r>
              <a:rPr lang="en-US" altLang="ko-KR" sz="1600" dirty="0">
                <a:solidFill>
                  <a:srgbClr val="00B050"/>
                </a:solidFill>
              </a:rPr>
              <a:t>stem cell therapy</a:t>
            </a:r>
            <a:r>
              <a:rPr lang="en-US" altLang="ko-KR" sz="1600" dirty="0"/>
              <a:t> for </a:t>
            </a:r>
            <a:r>
              <a:rPr lang="en-US" altLang="ko-KR" sz="1600" dirty="0">
                <a:solidFill>
                  <a:srgbClr val="00B050"/>
                </a:solidFill>
              </a:rPr>
              <a:t>brain </a:t>
            </a:r>
            <a:r>
              <a:rPr lang="en-US" altLang="ko-KR" sz="1600" dirty="0" err="1">
                <a:solidFill>
                  <a:srgbClr val="00B050"/>
                </a:solidFill>
              </a:rPr>
              <a:t>tumours</a:t>
            </a:r>
            <a:r>
              <a:rPr lang="en-US" altLang="ko-KR" sz="1600" dirty="0"/>
              <a:t>.</a:t>
            </a:r>
            <a:endParaRPr lang="ko-KR" altLang="en-US" sz="1600" dirty="0"/>
          </a:p>
        </p:txBody>
      </p:sp>
      <p:sp>
        <p:nvSpPr>
          <p:cNvPr id="16" name="TextBox 15">
            <a:extLst>
              <a:ext uri="{FF2B5EF4-FFF2-40B4-BE49-F238E27FC236}">
                <a16:creationId xmlns:a16="http://schemas.microsoft.com/office/drawing/2014/main" id="{DDAC4EEC-C6D0-2B8D-D958-04B1B174816C}"/>
              </a:ext>
            </a:extLst>
          </p:cNvPr>
          <p:cNvSpPr txBox="1"/>
          <p:nvPr/>
        </p:nvSpPr>
        <p:spPr>
          <a:xfrm>
            <a:off x="5048895" y="3451253"/>
            <a:ext cx="3473999" cy="1162178"/>
          </a:xfrm>
          <a:prstGeom prst="rect">
            <a:avLst/>
          </a:prstGeom>
          <a:noFill/>
          <a:ln w="28575">
            <a:noFill/>
          </a:ln>
        </p:spPr>
        <p:txBody>
          <a:bodyPr wrap="square">
            <a:spAutoFit/>
          </a:bodyPr>
          <a:lstStyle/>
          <a:p>
            <a:pPr>
              <a:lnSpc>
                <a:spcPct val="150000"/>
              </a:lnSpc>
            </a:pPr>
            <a:r>
              <a:rPr lang="en-US" altLang="ko-KR" sz="1600" b="1" dirty="0"/>
              <a:t>Summary 1 (model A)</a:t>
            </a:r>
          </a:p>
          <a:p>
            <a:pPr>
              <a:lnSpc>
                <a:spcPct val="150000"/>
              </a:lnSpc>
            </a:pPr>
            <a:r>
              <a:rPr lang="en-US" altLang="ko-KR" sz="1600" dirty="0"/>
              <a:t>Scientists in the us have developed a </a:t>
            </a:r>
            <a:r>
              <a:rPr lang="en-US" altLang="ko-KR" sz="1600" dirty="0">
                <a:solidFill>
                  <a:srgbClr val="00B050"/>
                </a:solidFill>
              </a:rPr>
              <a:t>stem cell therapy</a:t>
            </a:r>
            <a:r>
              <a:rPr lang="en-US" altLang="ko-KR" sz="1600" dirty="0"/>
              <a:t> for </a:t>
            </a:r>
            <a:r>
              <a:rPr lang="en-US" altLang="ko-KR" sz="1600" dirty="0">
                <a:solidFill>
                  <a:srgbClr val="FF0000"/>
                </a:solidFill>
              </a:rPr>
              <a:t>killing normal cells.</a:t>
            </a:r>
          </a:p>
        </p:txBody>
      </p:sp>
      <p:sp>
        <p:nvSpPr>
          <p:cNvPr id="18" name="TextBox 17">
            <a:extLst>
              <a:ext uri="{FF2B5EF4-FFF2-40B4-BE49-F238E27FC236}">
                <a16:creationId xmlns:a16="http://schemas.microsoft.com/office/drawing/2014/main" id="{26617571-0D2F-321C-79D8-4677AC757C7A}"/>
              </a:ext>
            </a:extLst>
          </p:cNvPr>
          <p:cNvSpPr txBox="1"/>
          <p:nvPr/>
        </p:nvSpPr>
        <p:spPr>
          <a:xfrm>
            <a:off x="5071069" y="5013065"/>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19" name="TextBox 18">
            <a:extLst>
              <a:ext uri="{FF2B5EF4-FFF2-40B4-BE49-F238E27FC236}">
                <a16:creationId xmlns:a16="http://schemas.microsoft.com/office/drawing/2014/main" id="{AC708D05-45D6-4F60-8C2A-99617ADC5365}"/>
              </a:ext>
            </a:extLst>
          </p:cNvPr>
          <p:cNvSpPr txBox="1"/>
          <p:nvPr/>
        </p:nvSpPr>
        <p:spPr>
          <a:xfrm>
            <a:off x="462885" y="1795177"/>
            <a:ext cx="4123219" cy="1531510"/>
          </a:xfrm>
          <a:prstGeom prst="rect">
            <a:avLst/>
          </a:prstGeom>
          <a:noFill/>
          <a:ln w="28575">
            <a:noFill/>
          </a:ln>
        </p:spPr>
        <p:txBody>
          <a:bodyPr wrap="square">
            <a:spAutoFit/>
          </a:bodyPr>
          <a:lstStyle/>
          <a:p>
            <a:pPr>
              <a:lnSpc>
                <a:spcPct val="150000"/>
              </a:lnSpc>
            </a:pPr>
            <a:r>
              <a:rPr lang="en-US" altLang="ko-KR" sz="1600" b="1" dirty="0"/>
              <a:t>Article</a:t>
            </a:r>
          </a:p>
          <a:p>
            <a:pPr>
              <a:lnSpc>
                <a:spcPct val="150000"/>
              </a:lnSpc>
            </a:pPr>
            <a:r>
              <a:rPr lang="en-US" altLang="ko-KR" sz="1600" dirty="0"/>
              <a:t>Scientists from </a:t>
            </a:r>
            <a:r>
              <a:rPr lang="en-US" altLang="ko-KR" sz="1600" dirty="0" err="1"/>
              <a:t>harvard</a:t>
            </a:r>
            <a:r>
              <a:rPr lang="en-US" altLang="ko-KR" sz="1600" dirty="0"/>
              <a:t> have discovered a way of turning </a:t>
            </a:r>
            <a:r>
              <a:rPr lang="en-US" altLang="ko-KR" sz="1600" dirty="0">
                <a:solidFill>
                  <a:srgbClr val="00B050"/>
                </a:solidFill>
              </a:rPr>
              <a:t>stem cells </a:t>
            </a:r>
            <a:r>
              <a:rPr lang="en-US" altLang="ko-KR" sz="1600" dirty="0"/>
              <a:t>into </a:t>
            </a:r>
            <a:r>
              <a:rPr lang="en-US" altLang="ko-KR" sz="1600" dirty="0">
                <a:solidFill>
                  <a:srgbClr val="00B050"/>
                </a:solidFill>
              </a:rPr>
              <a:t>killing machines to fight brain cancer. </a:t>
            </a:r>
            <a:r>
              <a:rPr lang="en-US" altLang="ko-KR" sz="1600" dirty="0"/>
              <a:t>In experiments on mice, (…)</a:t>
            </a:r>
            <a:endParaRPr lang="ko-KR" altLang="en-US" sz="1600" dirty="0"/>
          </a:p>
        </p:txBody>
      </p:sp>
      <p:sp>
        <p:nvSpPr>
          <p:cNvPr id="26" name="TextBox 25">
            <a:extLst>
              <a:ext uri="{FF2B5EF4-FFF2-40B4-BE49-F238E27FC236}">
                <a16:creationId xmlns:a16="http://schemas.microsoft.com/office/drawing/2014/main" id="{6308BCD7-670F-DE4E-B82D-98D9A601D469}"/>
              </a:ext>
            </a:extLst>
          </p:cNvPr>
          <p:cNvSpPr txBox="1"/>
          <p:nvPr/>
        </p:nvSpPr>
        <p:spPr>
          <a:xfrm>
            <a:off x="435898" y="985733"/>
            <a:ext cx="2990474" cy="646331"/>
          </a:xfrm>
          <a:prstGeom prst="rect">
            <a:avLst/>
          </a:prstGeom>
          <a:noFill/>
        </p:spPr>
        <p:txBody>
          <a:bodyPr wrap="square">
            <a:spAutoFit/>
          </a:bodyPr>
          <a:lstStyle/>
          <a:p>
            <a:r>
              <a:rPr lang="en-US" altLang="ko-KR" dirty="0"/>
              <a:t>: Which summary is better</a:t>
            </a:r>
            <a:r>
              <a:rPr lang="en-US" altLang="ko-KR" dirty="0" smtClean="0"/>
              <a:t>?</a:t>
            </a:r>
          </a:p>
          <a:p>
            <a:r>
              <a:rPr lang="en-US" altLang="ko-KR" i="1" dirty="0" smtClean="0"/>
              <a:t>Summary 1 vs. Summary 2</a:t>
            </a:r>
            <a:endParaRPr lang="ko-KR" altLang="en-US" i="1" dirty="0"/>
          </a:p>
        </p:txBody>
      </p:sp>
      <p:sp>
        <p:nvSpPr>
          <p:cNvPr id="4" name="Title 1">
            <a:extLst>
              <a:ext uri="{FF2B5EF4-FFF2-40B4-BE49-F238E27FC236}">
                <a16:creationId xmlns:a16="http://schemas.microsoft.com/office/drawing/2014/main" id="{CF28BBB3-14BC-EB7E-EA94-C3C2A1F580E1}"/>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224258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4" name="TextBox 3"/>
          <p:cNvSpPr txBox="1"/>
          <p:nvPr/>
        </p:nvSpPr>
        <p:spPr>
          <a:xfrm>
            <a:off x="1231432" y="5406135"/>
            <a:ext cx="255791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12" name="TextBox 11"/>
          <p:cNvSpPr txBox="1"/>
          <p:nvPr/>
        </p:nvSpPr>
        <p:spPr>
          <a:xfrm>
            <a:off x="5468017" y="5406135"/>
            <a:ext cx="2338194" cy="369332"/>
          </a:xfrm>
          <a:prstGeom prst="rect">
            <a:avLst/>
          </a:prstGeom>
          <a:noFill/>
        </p:spPr>
        <p:txBody>
          <a:bodyPr wrap="square" rtlCol="0">
            <a:spAutoFit/>
          </a:bodyPr>
          <a:lstStyle/>
          <a:p>
            <a:pPr algn="ctr"/>
            <a:r>
              <a:rPr lang="en-US" altLang="ko-KR" b="1"/>
              <a:t>Factually: </a:t>
            </a:r>
            <a:r>
              <a:rPr lang="en-US" altLang="ko-KR" b="1">
                <a:solidFill>
                  <a:srgbClr val="02B051"/>
                </a:solidFill>
              </a:rPr>
              <a:t>Consistent</a:t>
            </a:r>
            <a:endParaRPr lang="ko-KR" altLang="en-US" b="1">
              <a:solidFill>
                <a:srgbClr val="02B051"/>
              </a:solidFill>
            </a:endParaRPr>
          </a:p>
        </p:txBody>
      </p:sp>
      <p:sp>
        <p:nvSpPr>
          <p:cNvPr id="15" name="TextBox 14">
            <a:extLst>
              <a:ext uri="{FF2B5EF4-FFF2-40B4-BE49-F238E27FC236}">
                <a16:creationId xmlns:a16="http://schemas.microsoft.com/office/drawing/2014/main" id="{9405ED78-BDAA-2043-B294-6CA4256BCA6A}"/>
              </a:ext>
            </a:extLst>
          </p:cNvPr>
          <p:cNvSpPr txBox="1"/>
          <p:nvPr/>
        </p:nvSpPr>
        <p:spPr>
          <a:xfrm>
            <a:off x="435898" y="985733"/>
            <a:ext cx="4461924" cy="369332"/>
          </a:xfrm>
          <a:prstGeom prst="rect">
            <a:avLst/>
          </a:prstGeom>
          <a:noFill/>
        </p:spPr>
        <p:txBody>
          <a:bodyPr wrap="square">
            <a:spAutoFit/>
          </a:bodyPr>
          <a:lstStyle/>
          <a:p>
            <a:r>
              <a:rPr lang="en-US" altLang="ko-KR"/>
              <a:t>: Summary 2 is better than Summary 1, why?</a:t>
            </a:r>
            <a:endParaRPr lang="ko-KR" altLang="en-US"/>
          </a:p>
        </p:txBody>
      </p:sp>
      <p:sp>
        <p:nvSpPr>
          <p:cNvPr id="16" name="모서리가 둥근 직사각형 15">
            <a:extLst>
              <a:ext uri="{FF2B5EF4-FFF2-40B4-BE49-F238E27FC236}">
                <a16:creationId xmlns:a16="http://schemas.microsoft.com/office/drawing/2014/main" id="{723CC0A6-CFDD-6548-91D5-E11510548BCD}"/>
              </a:ext>
            </a:extLst>
          </p:cNvPr>
          <p:cNvSpPr/>
          <p:nvPr/>
        </p:nvSpPr>
        <p:spPr>
          <a:xfrm>
            <a:off x="4704850" y="387990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모서리가 둥근 직사각형 17">
            <a:extLst>
              <a:ext uri="{FF2B5EF4-FFF2-40B4-BE49-F238E27FC236}">
                <a16:creationId xmlns:a16="http://schemas.microsoft.com/office/drawing/2014/main" id="{5CBDA0D5-A134-6A47-9384-47C5A4C1BFC6}"/>
              </a:ext>
            </a:extLst>
          </p:cNvPr>
          <p:cNvSpPr/>
          <p:nvPr/>
        </p:nvSpPr>
        <p:spPr>
          <a:xfrm>
            <a:off x="607734" y="387990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TextBox 25">
            <a:extLst>
              <a:ext uri="{FF2B5EF4-FFF2-40B4-BE49-F238E27FC236}">
                <a16:creationId xmlns:a16="http://schemas.microsoft.com/office/drawing/2014/main" id="{B0E7573E-7492-2F44-8A2B-E36CF97DFDB9}"/>
              </a:ext>
            </a:extLst>
          </p:cNvPr>
          <p:cNvSpPr txBox="1"/>
          <p:nvPr/>
        </p:nvSpPr>
        <p:spPr>
          <a:xfrm>
            <a:off x="780825" y="3987239"/>
            <a:ext cx="3473999" cy="1162178"/>
          </a:xfrm>
          <a:prstGeom prst="rect">
            <a:avLst/>
          </a:prstGeom>
          <a:noFill/>
          <a:ln w="28575">
            <a:noFill/>
          </a:ln>
        </p:spPr>
        <p:txBody>
          <a:bodyPr wrap="square">
            <a:spAutoFit/>
          </a:bodyPr>
          <a:lstStyle/>
          <a:p>
            <a:pPr>
              <a:lnSpc>
                <a:spcPct val="150000"/>
              </a:lnSpc>
            </a:pPr>
            <a:r>
              <a:rPr lang="en-US" altLang="ko-KR" sz="1600" b="1"/>
              <a:t>Summary 1 (model A)</a:t>
            </a:r>
          </a:p>
          <a:p>
            <a:pPr>
              <a:lnSpc>
                <a:spcPct val="150000"/>
              </a:lnSpc>
            </a:pPr>
            <a:r>
              <a:rPr lang="en-US" altLang="ko-KR" sz="1600"/>
              <a:t>Scientists in the us have developed a </a:t>
            </a:r>
            <a:r>
              <a:rPr lang="en-US" altLang="ko-KR" sz="1600">
                <a:solidFill>
                  <a:srgbClr val="00B050"/>
                </a:solidFill>
              </a:rPr>
              <a:t>stem cell therapy</a:t>
            </a:r>
            <a:r>
              <a:rPr lang="en-US" altLang="ko-KR" sz="1600"/>
              <a:t> for </a:t>
            </a:r>
            <a:r>
              <a:rPr lang="en-US" altLang="ko-KR" sz="1600">
                <a:solidFill>
                  <a:srgbClr val="FF0000"/>
                </a:solidFill>
              </a:rPr>
              <a:t>killing normal cells.</a:t>
            </a:r>
          </a:p>
        </p:txBody>
      </p:sp>
      <p:sp>
        <p:nvSpPr>
          <p:cNvPr id="27" name="TextBox 26">
            <a:extLst>
              <a:ext uri="{FF2B5EF4-FFF2-40B4-BE49-F238E27FC236}">
                <a16:creationId xmlns:a16="http://schemas.microsoft.com/office/drawing/2014/main" id="{6555C83D-1A2C-6849-8ED3-7AA8CBA12467}"/>
              </a:ext>
            </a:extLst>
          </p:cNvPr>
          <p:cNvSpPr txBox="1"/>
          <p:nvPr/>
        </p:nvSpPr>
        <p:spPr>
          <a:xfrm>
            <a:off x="4900115" y="3987239"/>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29" name="TextBox 28">
            <a:extLst>
              <a:ext uri="{FF2B5EF4-FFF2-40B4-BE49-F238E27FC236}">
                <a16:creationId xmlns:a16="http://schemas.microsoft.com/office/drawing/2014/main" id="{5BBBDCF6-08AE-5644-BAC7-5341F70BEF62}"/>
              </a:ext>
            </a:extLst>
          </p:cNvPr>
          <p:cNvSpPr txBox="1"/>
          <p:nvPr/>
        </p:nvSpPr>
        <p:spPr>
          <a:xfrm>
            <a:off x="2141558" y="1551337"/>
            <a:ext cx="4860884" cy="1531510"/>
          </a:xfrm>
          <a:prstGeom prst="rect">
            <a:avLst/>
          </a:prstGeom>
          <a:noFill/>
          <a:ln w="28575">
            <a:noFill/>
          </a:ln>
        </p:spPr>
        <p:txBody>
          <a:bodyPr wrap="square">
            <a:spAutoFit/>
          </a:bodyPr>
          <a:lstStyle/>
          <a:p>
            <a:pPr>
              <a:lnSpc>
                <a:spcPct val="150000"/>
              </a:lnSpc>
            </a:pPr>
            <a:r>
              <a:rPr lang="en-US" altLang="ko-KR" sz="1600" b="1"/>
              <a:t>Article</a:t>
            </a:r>
          </a:p>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00B050"/>
                </a:solidFill>
              </a:rPr>
              <a:t>stem cells </a:t>
            </a:r>
            <a:r>
              <a:rPr lang="en-US" altLang="ko-KR" sz="1600"/>
              <a:t>into </a:t>
            </a:r>
            <a:r>
              <a:rPr lang="en-US" altLang="ko-KR" sz="1600">
                <a:solidFill>
                  <a:srgbClr val="00B050"/>
                </a:solidFill>
              </a:rPr>
              <a:t>killing machines to fight brain cancer.</a:t>
            </a:r>
          </a:p>
          <a:p>
            <a:pPr>
              <a:lnSpc>
                <a:spcPct val="150000"/>
              </a:lnSpc>
            </a:pPr>
            <a:r>
              <a:rPr lang="en-US" altLang="ko-KR" sz="1600"/>
              <a:t>In experiments on mice, (…)</a:t>
            </a:r>
            <a:endParaRPr lang="ko-KR" altLang="en-US" sz="1600"/>
          </a:p>
        </p:txBody>
      </p:sp>
      <p:cxnSp>
        <p:nvCxnSpPr>
          <p:cNvPr id="34" name="직선 화살표 연결선 33">
            <a:extLst>
              <a:ext uri="{FF2B5EF4-FFF2-40B4-BE49-F238E27FC236}">
                <a16:creationId xmlns:a16="http://schemas.microsoft.com/office/drawing/2014/main" id="{9D93CBBD-859F-C849-AFAE-04A2A6A52B82}"/>
              </a:ext>
            </a:extLst>
          </p:cNvPr>
          <p:cNvCxnSpPr/>
          <p:nvPr/>
        </p:nvCxnSpPr>
        <p:spPr>
          <a:xfrm flipH="1">
            <a:off x="4101195" y="3224072"/>
            <a:ext cx="470805" cy="470805"/>
          </a:xfrm>
          <a:prstGeom prst="straightConnector1">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A6A12F6-A593-7B47-9A57-A835F87410D1}"/>
              </a:ext>
            </a:extLst>
          </p:cNvPr>
          <p:cNvCxnSpPr>
            <a:cxnSpLocks/>
          </p:cNvCxnSpPr>
          <p:nvPr/>
        </p:nvCxnSpPr>
        <p:spPr>
          <a:xfrm>
            <a:off x="4571999" y="3224072"/>
            <a:ext cx="471600" cy="470805"/>
          </a:xfrm>
          <a:prstGeom prst="straightConnector1">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483376-E250-FB61-E679-5B2C4592FF27}"/>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4111056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23" name="TextBox 22">
            <a:extLst>
              <a:ext uri="{FF2B5EF4-FFF2-40B4-BE49-F238E27FC236}">
                <a16:creationId xmlns:a16="http://schemas.microsoft.com/office/drawing/2014/main" id="{1BF8CB93-6C2C-D840-A8BB-BDFAEEE7AD2D}"/>
              </a:ext>
            </a:extLst>
          </p:cNvPr>
          <p:cNvSpPr txBox="1"/>
          <p:nvPr/>
        </p:nvSpPr>
        <p:spPr>
          <a:xfrm>
            <a:off x="435898" y="985733"/>
            <a:ext cx="4461924" cy="369332"/>
          </a:xfrm>
          <a:prstGeom prst="rect">
            <a:avLst/>
          </a:prstGeom>
          <a:noFill/>
        </p:spPr>
        <p:txBody>
          <a:bodyPr wrap="square">
            <a:spAutoFit/>
          </a:bodyPr>
          <a:lstStyle/>
          <a:p>
            <a:r>
              <a:rPr lang="en-US" altLang="ko-KR"/>
              <a:t>:  Better evaluation metric is first necessary!</a:t>
            </a:r>
            <a:endParaRPr lang="ko-KR" altLang="en-US"/>
          </a:p>
        </p:txBody>
      </p:sp>
      <p:sp>
        <p:nvSpPr>
          <p:cNvPr id="24" name="모서리가 둥근 직사각형 23">
            <a:extLst>
              <a:ext uri="{FF2B5EF4-FFF2-40B4-BE49-F238E27FC236}">
                <a16:creationId xmlns:a16="http://schemas.microsoft.com/office/drawing/2014/main" id="{F1031600-4FC6-BD4A-941D-30658C27058D}"/>
              </a:ext>
            </a:extLst>
          </p:cNvPr>
          <p:cNvSpPr/>
          <p:nvPr/>
        </p:nvSpPr>
        <p:spPr>
          <a:xfrm>
            <a:off x="2669344" y="162919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25" name="TextBox 24">
            <a:extLst>
              <a:ext uri="{FF2B5EF4-FFF2-40B4-BE49-F238E27FC236}">
                <a16:creationId xmlns:a16="http://schemas.microsoft.com/office/drawing/2014/main" id="{E20CD18A-2694-414C-ACF7-56BAD89D46B2}"/>
              </a:ext>
            </a:extLst>
          </p:cNvPr>
          <p:cNvSpPr txBox="1"/>
          <p:nvPr/>
        </p:nvSpPr>
        <p:spPr>
          <a:xfrm>
            <a:off x="2842434" y="1740499"/>
            <a:ext cx="3496173" cy="1162178"/>
          </a:xfrm>
          <a:prstGeom prst="rect">
            <a:avLst/>
          </a:prstGeom>
          <a:noFill/>
          <a:ln w="28575">
            <a:noFill/>
          </a:ln>
        </p:spPr>
        <p:txBody>
          <a:bodyPr wrap="square">
            <a:spAutoFit/>
          </a:bodyPr>
          <a:lstStyle/>
          <a:p>
            <a:pPr>
              <a:lnSpc>
                <a:spcPct val="150000"/>
              </a:lnSpc>
            </a:pPr>
            <a:r>
              <a:rPr lang="en-US" altLang="ko-KR" sz="1600" b="1"/>
              <a:t>Reference (human)</a:t>
            </a:r>
          </a:p>
          <a:p>
            <a:pPr>
              <a:lnSpc>
                <a:spcPct val="150000"/>
              </a:lnSpc>
            </a:pPr>
            <a:r>
              <a:rPr lang="en-US" altLang="ko-KR" sz="1600"/>
              <a:t>Scientists in the us have developed a </a:t>
            </a:r>
            <a:r>
              <a:rPr lang="en-US" altLang="ko-KR" sz="1600">
                <a:solidFill>
                  <a:srgbClr val="00B050"/>
                </a:solidFill>
              </a:rPr>
              <a:t>stem cell therapy </a:t>
            </a:r>
            <a:r>
              <a:rPr lang="en-US" altLang="ko-KR" sz="1600"/>
              <a:t>for </a:t>
            </a:r>
            <a:r>
              <a:rPr lang="en-US" altLang="ko-KR" sz="1600">
                <a:solidFill>
                  <a:srgbClr val="00B050"/>
                </a:solidFill>
              </a:rPr>
              <a:t>brain </a:t>
            </a:r>
            <a:r>
              <a:rPr lang="en-US" altLang="ko-KR" sz="1600" err="1">
                <a:solidFill>
                  <a:srgbClr val="00B050"/>
                </a:solidFill>
              </a:rPr>
              <a:t>tumours</a:t>
            </a:r>
            <a:r>
              <a:rPr lang="en-US" altLang="ko-KR" sz="1600"/>
              <a:t>.</a:t>
            </a:r>
            <a:endParaRPr lang="ko-KR" altLang="en-US" sz="1600"/>
          </a:p>
        </p:txBody>
      </p:sp>
      <p:sp>
        <p:nvSpPr>
          <p:cNvPr id="26" name="모서리가 둥근 직사각형 25">
            <a:extLst>
              <a:ext uri="{FF2B5EF4-FFF2-40B4-BE49-F238E27FC236}">
                <a16:creationId xmlns:a16="http://schemas.microsoft.com/office/drawing/2014/main" id="{8FAD57E8-CC09-6A4C-A113-FBDD45101217}"/>
              </a:ext>
            </a:extLst>
          </p:cNvPr>
          <p:cNvSpPr/>
          <p:nvPr/>
        </p:nvSpPr>
        <p:spPr>
          <a:xfrm>
            <a:off x="4704850" y="386466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모서리가 둥근 직사각형 26">
            <a:extLst>
              <a:ext uri="{FF2B5EF4-FFF2-40B4-BE49-F238E27FC236}">
                <a16:creationId xmlns:a16="http://schemas.microsoft.com/office/drawing/2014/main" id="{27AE4D9F-E8FC-C940-B523-6391CB72D157}"/>
              </a:ext>
            </a:extLst>
          </p:cNvPr>
          <p:cNvSpPr/>
          <p:nvPr/>
        </p:nvSpPr>
        <p:spPr>
          <a:xfrm>
            <a:off x="607734" y="386466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TextBox 27">
            <a:extLst>
              <a:ext uri="{FF2B5EF4-FFF2-40B4-BE49-F238E27FC236}">
                <a16:creationId xmlns:a16="http://schemas.microsoft.com/office/drawing/2014/main" id="{04EA4E02-4BA1-D644-A6B6-093AA0BB3895}"/>
              </a:ext>
            </a:extLst>
          </p:cNvPr>
          <p:cNvSpPr txBox="1"/>
          <p:nvPr/>
        </p:nvSpPr>
        <p:spPr>
          <a:xfrm>
            <a:off x="780825" y="3971999"/>
            <a:ext cx="3473999" cy="1162178"/>
          </a:xfrm>
          <a:prstGeom prst="rect">
            <a:avLst/>
          </a:prstGeom>
          <a:noFill/>
          <a:ln w="28575">
            <a:noFill/>
          </a:ln>
        </p:spPr>
        <p:txBody>
          <a:bodyPr wrap="square">
            <a:spAutoFit/>
          </a:bodyPr>
          <a:lstStyle/>
          <a:p>
            <a:pPr>
              <a:lnSpc>
                <a:spcPct val="150000"/>
              </a:lnSpc>
            </a:pPr>
            <a:r>
              <a:rPr lang="en-US" altLang="ko-KR" sz="1600" b="1"/>
              <a:t>Summary 1 (model A)</a:t>
            </a:r>
          </a:p>
          <a:p>
            <a:pPr>
              <a:lnSpc>
                <a:spcPct val="150000"/>
              </a:lnSpc>
            </a:pPr>
            <a:r>
              <a:rPr lang="en-US" altLang="ko-KR" sz="1600"/>
              <a:t>Scientists in the us have developed a </a:t>
            </a:r>
            <a:r>
              <a:rPr lang="en-US" altLang="ko-KR" sz="1600">
                <a:solidFill>
                  <a:srgbClr val="00B050"/>
                </a:solidFill>
              </a:rPr>
              <a:t>stem cell therapy</a:t>
            </a:r>
            <a:r>
              <a:rPr lang="en-US" altLang="ko-KR" sz="1600"/>
              <a:t> for </a:t>
            </a:r>
            <a:r>
              <a:rPr lang="en-US" altLang="ko-KR" sz="1600">
                <a:solidFill>
                  <a:srgbClr val="FF0000"/>
                </a:solidFill>
              </a:rPr>
              <a:t>killing normal cells.</a:t>
            </a:r>
          </a:p>
        </p:txBody>
      </p:sp>
      <p:sp>
        <p:nvSpPr>
          <p:cNvPr id="31" name="TextBox 30">
            <a:extLst>
              <a:ext uri="{FF2B5EF4-FFF2-40B4-BE49-F238E27FC236}">
                <a16:creationId xmlns:a16="http://schemas.microsoft.com/office/drawing/2014/main" id="{F5BDB285-CF1C-074B-90F2-8BC06E330BE2}"/>
              </a:ext>
            </a:extLst>
          </p:cNvPr>
          <p:cNvSpPr txBox="1"/>
          <p:nvPr/>
        </p:nvSpPr>
        <p:spPr>
          <a:xfrm>
            <a:off x="4900115" y="3971999"/>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32" name="TextBox 31">
            <a:extLst>
              <a:ext uri="{FF2B5EF4-FFF2-40B4-BE49-F238E27FC236}">
                <a16:creationId xmlns:a16="http://schemas.microsoft.com/office/drawing/2014/main" id="{BBABE49C-54B7-C641-8E50-D245D7EC7060}"/>
              </a:ext>
            </a:extLst>
          </p:cNvPr>
          <p:cNvSpPr txBox="1"/>
          <p:nvPr/>
        </p:nvSpPr>
        <p:spPr>
          <a:xfrm>
            <a:off x="1231432" y="5390895"/>
            <a:ext cx="255791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33" name="TextBox 32">
            <a:extLst>
              <a:ext uri="{FF2B5EF4-FFF2-40B4-BE49-F238E27FC236}">
                <a16:creationId xmlns:a16="http://schemas.microsoft.com/office/drawing/2014/main" id="{2D458C7E-F733-FA49-A324-1FAEE196AA4D}"/>
              </a:ext>
            </a:extLst>
          </p:cNvPr>
          <p:cNvSpPr txBox="1"/>
          <p:nvPr/>
        </p:nvSpPr>
        <p:spPr>
          <a:xfrm>
            <a:off x="5468017" y="5390895"/>
            <a:ext cx="2338194" cy="369332"/>
          </a:xfrm>
          <a:prstGeom prst="rect">
            <a:avLst/>
          </a:prstGeom>
          <a:noFill/>
        </p:spPr>
        <p:txBody>
          <a:bodyPr wrap="square" rtlCol="0">
            <a:spAutoFit/>
          </a:bodyPr>
          <a:lstStyle/>
          <a:p>
            <a:pPr algn="ctr"/>
            <a:r>
              <a:rPr lang="en-US" altLang="ko-KR" b="1"/>
              <a:t>Factually: </a:t>
            </a:r>
            <a:r>
              <a:rPr lang="en-US" altLang="ko-KR" b="1">
                <a:solidFill>
                  <a:srgbClr val="02B051"/>
                </a:solidFill>
              </a:rPr>
              <a:t>Consistent</a:t>
            </a:r>
            <a:endParaRPr lang="ko-KR" altLang="en-US" b="1">
              <a:solidFill>
                <a:srgbClr val="02B051"/>
              </a:solidFill>
            </a:endParaRPr>
          </a:p>
        </p:txBody>
      </p:sp>
      <p:sp>
        <p:nvSpPr>
          <p:cNvPr id="34" name="TextBox 33">
            <a:extLst>
              <a:ext uri="{FF2B5EF4-FFF2-40B4-BE49-F238E27FC236}">
                <a16:creationId xmlns:a16="http://schemas.microsoft.com/office/drawing/2014/main" id="{3A8AA2DA-5D97-E84D-8657-0765E7869B8A}"/>
              </a:ext>
            </a:extLst>
          </p:cNvPr>
          <p:cNvSpPr txBox="1"/>
          <p:nvPr/>
        </p:nvSpPr>
        <p:spPr>
          <a:xfrm>
            <a:off x="919582" y="5729923"/>
            <a:ext cx="3181613" cy="369332"/>
          </a:xfrm>
          <a:prstGeom prst="rect">
            <a:avLst/>
          </a:prstGeom>
          <a:noFill/>
        </p:spPr>
        <p:txBody>
          <a:bodyPr wrap="square" rtlCol="0">
            <a:spAutoFit/>
          </a:bodyPr>
          <a:lstStyle/>
          <a:p>
            <a:pPr algn="ctr"/>
            <a:r>
              <a:rPr lang="en-US" altLang="ko-KR" b="1" i="1"/>
              <a:t>BLEU-4</a:t>
            </a:r>
            <a:r>
              <a:rPr lang="en-US" altLang="ko-KR"/>
              <a:t>: 0.758   </a:t>
            </a:r>
            <a:r>
              <a:rPr lang="en-US" altLang="ko-KR" b="1" i="1"/>
              <a:t>ROUGE-L</a:t>
            </a:r>
            <a:r>
              <a:rPr lang="en-US" altLang="ko-KR"/>
              <a:t>: 0.820</a:t>
            </a:r>
          </a:p>
        </p:txBody>
      </p:sp>
      <p:sp>
        <p:nvSpPr>
          <p:cNvPr id="35" name="TextBox 34">
            <a:extLst>
              <a:ext uri="{FF2B5EF4-FFF2-40B4-BE49-F238E27FC236}">
                <a16:creationId xmlns:a16="http://schemas.microsoft.com/office/drawing/2014/main" id="{55B50983-311C-B74A-A85E-473C497C10DF}"/>
              </a:ext>
            </a:extLst>
          </p:cNvPr>
          <p:cNvSpPr txBox="1"/>
          <p:nvPr/>
        </p:nvSpPr>
        <p:spPr>
          <a:xfrm>
            <a:off x="5016698" y="5729923"/>
            <a:ext cx="3181613" cy="369332"/>
          </a:xfrm>
          <a:prstGeom prst="rect">
            <a:avLst/>
          </a:prstGeom>
          <a:noFill/>
        </p:spPr>
        <p:txBody>
          <a:bodyPr wrap="square" rtlCol="0">
            <a:spAutoFit/>
          </a:bodyPr>
          <a:lstStyle/>
          <a:p>
            <a:r>
              <a:rPr lang="en-US" altLang="ko-KR" b="1" i="1"/>
              <a:t>BLEU-4</a:t>
            </a:r>
            <a:r>
              <a:rPr lang="en-US" altLang="ko-KR"/>
              <a:t>: 0.000   </a:t>
            </a:r>
            <a:r>
              <a:rPr lang="en-US" altLang="ko-KR" b="1" i="1"/>
              <a:t>ROUGE-L</a:t>
            </a:r>
            <a:r>
              <a:rPr lang="en-US" altLang="ko-KR"/>
              <a:t>: 0.462</a:t>
            </a:r>
          </a:p>
        </p:txBody>
      </p:sp>
      <p:cxnSp>
        <p:nvCxnSpPr>
          <p:cNvPr id="40" name="직선 화살표 연결선 39">
            <a:extLst>
              <a:ext uri="{FF2B5EF4-FFF2-40B4-BE49-F238E27FC236}">
                <a16:creationId xmlns:a16="http://schemas.microsoft.com/office/drawing/2014/main" id="{F07A5D2E-7DA3-E748-B973-442DC2CA2A86}"/>
              </a:ext>
            </a:extLst>
          </p:cNvPr>
          <p:cNvCxnSpPr/>
          <p:nvPr/>
        </p:nvCxnSpPr>
        <p:spPr>
          <a:xfrm flipH="1">
            <a:off x="4101195" y="3208832"/>
            <a:ext cx="470805" cy="470805"/>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105EEC33-97C6-E842-9513-20680B04F817}"/>
              </a:ext>
            </a:extLst>
          </p:cNvPr>
          <p:cNvCxnSpPr>
            <a:cxnSpLocks/>
          </p:cNvCxnSpPr>
          <p:nvPr/>
        </p:nvCxnSpPr>
        <p:spPr>
          <a:xfrm>
            <a:off x="4571999" y="3208832"/>
            <a:ext cx="471600" cy="470805"/>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681023" y="6290603"/>
            <a:ext cx="3818994" cy="338554"/>
          </a:xfrm>
          <a:prstGeom prst="rect">
            <a:avLst/>
          </a:prstGeom>
        </p:spPr>
        <p:txBody>
          <a:bodyPr wrap="none">
            <a:spAutoFit/>
          </a:bodyPr>
          <a:lstStyle/>
          <a:p>
            <a:r>
              <a:rPr lang="en-US" altLang="ko-KR" sz="1600" i="1"/>
              <a:t>vulnerable to evaluating factual consistency</a:t>
            </a:r>
            <a:endParaRPr lang="ko-KR" altLang="en-US" sz="1600" i="1"/>
          </a:p>
        </p:txBody>
      </p:sp>
      <p:sp>
        <p:nvSpPr>
          <p:cNvPr id="48" name="왼쪽 중괄호 47"/>
          <p:cNvSpPr/>
          <p:nvPr/>
        </p:nvSpPr>
        <p:spPr>
          <a:xfrm rot="16200000">
            <a:off x="2563375" y="5019634"/>
            <a:ext cx="162711" cy="2289231"/>
          </a:xfrm>
          <a:prstGeom prst="leftBrace">
            <a:avLst>
              <a:gd name="adj1" fmla="val 64531"/>
              <a:gd name="adj2" fmla="val 9109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왼쪽 중괄호 48"/>
          <p:cNvSpPr/>
          <p:nvPr/>
        </p:nvSpPr>
        <p:spPr>
          <a:xfrm rot="16200000">
            <a:off x="6481796" y="5019634"/>
            <a:ext cx="162711" cy="2289231"/>
          </a:xfrm>
          <a:prstGeom prst="leftBrace">
            <a:avLst>
              <a:gd name="adj1" fmla="val 64531"/>
              <a:gd name="adj2" fmla="val 1063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15FD701-D7DA-F7FE-8535-7CB660B54F3E}"/>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126391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모서리가 둥근 직사각형 25">
            <a:extLst>
              <a:ext uri="{FF2B5EF4-FFF2-40B4-BE49-F238E27FC236}">
                <a16:creationId xmlns:a16="http://schemas.microsoft.com/office/drawing/2014/main" id="{6882682C-114E-FF49-A720-D636AD0DDFAF}"/>
              </a:ext>
            </a:extLst>
          </p:cNvPr>
          <p:cNvSpPr/>
          <p:nvPr/>
        </p:nvSpPr>
        <p:spPr>
          <a:xfrm>
            <a:off x="709771" y="1798943"/>
            <a:ext cx="770270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모서리가 둥근 직사각형 19">
            <a:extLst>
              <a:ext uri="{FF2B5EF4-FFF2-40B4-BE49-F238E27FC236}">
                <a16:creationId xmlns:a16="http://schemas.microsoft.com/office/drawing/2014/main" id="{1FC8CB0F-88EF-0D46-BF9F-5D77E348BB0F}"/>
              </a:ext>
            </a:extLst>
          </p:cNvPr>
          <p:cNvSpPr/>
          <p:nvPr/>
        </p:nvSpPr>
        <p:spPr>
          <a:xfrm>
            <a:off x="435898" y="4719109"/>
            <a:ext cx="3299523" cy="1112048"/>
          </a:xfrm>
          <a:prstGeom prst="roundRect">
            <a:avLst>
              <a:gd name="adj" fmla="val 9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사각형: 둥근 모서리 3">
            <a:extLst>
              <a:ext uri="{FF2B5EF4-FFF2-40B4-BE49-F238E27FC236}">
                <a16:creationId xmlns:a16="http://schemas.microsoft.com/office/drawing/2014/main" id="{AB4F4618-80FC-F275-7367-CA37A3471562}"/>
              </a:ext>
            </a:extLst>
          </p:cNvPr>
          <p:cNvSpPr/>
          <p:nvPr/>
        </p:nvSpPr>
        <p:spPr>
          <a:xfrm>
            <a:off x="575337" y="5207155"/>
            <a:ext cx="3015030" cy="482546"/>
          </a:xfrm>
          <a:prstGeom prst="roundRect">
            <a:avLst>
              <a:gd name="adj" fmla="val 62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Improving Factual Consistency</a:t>
            </a:r>
            <a:endParaRPr lang="ko-KR" altLang="en-US"/>
          </a:p>
        </p:txBody>
      </p:sp>
      <p:sp>
        <p:nvSpPr>
          <p:cNvPr id="8" name="TextBox 7">
            <a:extLst>
              <a:ext uri="{FF2B5EF4-FFF2-40B4-BE49-F238E27FC236}">
                <a16:creationId xmlns:a16="http://schemas.microsoft.com/office/drawing/2014/main" id="{6E431036-760A-EAAE-7F59-D1BEA508C51C}"/>
              </a:ext>
            </a:extLst>
          </p:cNvPr>
          <p:cNvSpPr txBox="1"/>
          <p:nvPr/>
        </p:nvSpPr>
        <p:spPr>
          <a:xfrm>
            <a:off x="654447" y="4778413"/>
            <a:ext cx="2856810" cy="369332"/>
          </a:xfrm>
          <a:prstGeom prst="rect">
            <a:avLst/>
          </a:prstGeom>
          <a:noFill/>
        </p:spPr>
        <p:txBody>
          <a:bodyPr wrap="square" rtlCol="0">
            <a:spAutoFit/>
          </a:bodyPr>
          <a:lstStyle/>
          <a:p>
            <a:pPr algn="ctr"/>
            <a:r>
              <a:rPr lang="en-US" altLang="ko-KR" b="1" smtClean="0"/>
              <a:t>Part 2</a:t>
            </a:r>
            <a:endParaRPr lang="ko-KR" altLang="en-US" b="1"/>
          </a:p>
        </p:txBody>
      </p:sp>
      <p:sp>
        <p:nvSpPr>
          <p:cNvPr id="9" name="화살표: 오른쪽 8">
            <a:extLst>
              <a:ext uri="{FF2B5EF4-FFF2-40B4-BE49-F238E27FC236}">
                <a16:creationId xmlns:a16="http://schemas.microsoft.com/office/drawing/2014/main" id="{D011DE46-87D8-8BE8-E374-B8A2BCE7FAA5}"/>
              </a:ext>
            </a:extLst>
          </p:cNvPr>
          <p:cNvSpPr/>
          <p:nvPr/>
        </p:nvSpPr>
        <p:spPr>
          <a:xfrm rot="5400000">
            <a:off x="1837137" y="4008337"/>
            <a:ext cx="491430" cy="329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3" name="Title 1">
            <a:extLst>
              <a:ext uri="{FF2B5EF4-FFF2-40B4-BE49-F238E27FC236}">
                <a16:creationId xmlns:a16="http://schemas.microsoft.com/office/drawing/2014/main" id="{665C3088-C43D-B44E-AED9-FA106E4DFE97}"/>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Statement</a:t>
            </a:r>
          </a:p>
        </p:txBody>
      </p:sp>
      <p:sp>
        <p:nvSpPr>
          <p:cNvPr id="14" name="TextBox 13">
            <a:extLst>
              <a:ext uri="{FF2B5EF4-FFF2-40B4-BE49-F238E27FC236}">
                <a16:creationId xmlns:a16="http://schemas.microsoft.com/office/drawing/2014/main" id="{754B59F4-A917-8B47-A397-A8302122F75A}"/>
              </a:ext>
            </a:extLst>
          </p:cNvPr>
          <p:cNvSpPr txBox="1"/>
          <p:nvPr/>
        </p:nvSpPr>
        <p:spPr>
          <a:xfrm>
            <a:off x="810645" y="1798943"/>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16" name="TextBox 15">
            <a:extLst>
              <a:ext uri="{FF2B5EF4-FFF2-40B4-BE49-F238E27FC236}">
                <a16:creationId xmlns:a16="http://schemas.microsoft.com/office/drawing/2014/main" id="{B0302159-F55D-664E-82BD-3BE69E0A7C8F}"/>
              </a:ext>
            </a:extLst>
          </p:cNvPr>
          <p:cNvSpPr txBox="1"/>
          <p:nvPr/>
        </p:nvSpPr>
        <p:spPr>
          <a:xfrm>
            <a:off x="3864241" y="2429235"/>
            <a:ext cx="4712151" cy="1200329"/>
          </a:xfrm>
          <a:prstGeom prst="rect">
            <a:avLst/>
          </a:prstGeom>
          <a:noFill/>
        </p:spPr>
        <p:txBody>
          <a:bodyPr wrap="square">
            <a:spAutoFit/>
          </a:bodyPr>
          <a:lstStyle/>
          <a:p>
            <a:pPr>
              <a:lnSpc>
                <a:spcPct val="150000"/>
              </a:lnSpc>
            </a:pPr>
            <a:r>
              <a:rPr lang="en-US" altLang="ko-KR" sz="1600" b="1" dirty="0"/>
              <a:t>Credible factual consistency metric is first </a:t>
            </a:r>
            <a:r>
              <a:rPr lang="en-US" altLang="ko-KR" sz="1600" b="1" dirty="0" smtClean="0"/>
              <a:t>necessary.</a:t>
            </a:r>
            <a:endParaRPr lang="en-US" altLang="ko-KR" sz="1600" b="1" dirty="0"/>
          </a:p>
          <a:p>
            <a:pPr>
              <a:lnSpc>
                <a:spcPct val="150000"/>
              </a:lnSpc>
            </a:pPr>
            <a:r>
              <a:rPr lang="en-US" altLang="ko-KR" sz="1600" dirty="0"/>
              <a:t>Developed factual consistency metrics for various text generation </a:t>
            </a:r>
            <a:r>
              <a:rPr lang="en-US" altLang="ko-KR" sz="1600" dirty="0" smtClean="0"/>
              <a:t>tasks.</a:t>
            </a:r>
            <a:endParaRPr lang="en-US" altLang="ko-KR" dirty="0"/>
          </a:p>
        </p:txBody>
      </p:sp>
      <p:sp>
        <p:nvSpPr>
          <p:cNvPr id="18" name="TextBox 17">
            <a:extLst>
              <a:ext uri="{FF2B5EF4-FFF2-40B4-BE49-F238E27FC236}">
                <a16:creationId xmlns:a16="http://schemas.microsoft.com/office/drawing/2014/main" id="{2DE26AA3-1D9C-9D48-9336-87ACE048498E}"/>
              </a:ext>
            </a:extLst>
          </p:cNvPr>
          <p:cNvSpPr txBox="1"/>
          <p:nvPr/>
        </p:nvSpPr>
        <p:spPr>
          <a:xfrm>
            <a:off x="3864241" y="4791656"/>
            <a:ext cx="5127670" cy="830997"/>
          </a:xfrm>
          <a:prstGeom prst="rect">
            <a:avLst/>
          </a:prstGeom>
          <a:noFill/>
        </p:spPr>
        <p:txBody>
          <a:bodyPr wrap="square">
            <a:spAutoFit/>
          </a:bodyPr>
          <a:lstStyle/>
          <a:p>
            <a:pPr>
              <a:lnSpc>
                <a:spcPct val="150000"/>
              </a:lnSpc>
            </a:pPr>
            <a:r>
              <a:rPr lang="en-US" altLang="ko-KR" sz="1600" b="1" dirty="0"/>
              <a:t>Improve </a:t>
            </a:r>
            <a:r>
              <a:rPr lang="en-US" altLang="ko-KR" sz="1600" b="1" dirty="0" smtClean="0"/>
              <a:t>factual </a:t>
            </a:r>
            <a:r>
              <a:rPr lang="en-US" altLang="ko-KR" sz="1600" b="1" dirty="0"/>
              <a:t>consistency </a:t>
            </a:r>
            <a:r>
              <a:rPr lang="en-US" altLang="ko-KR" sz="1600" b="1" dirty="0" smtClean="0"/>
              <a:t>of text generation </a:t>
            </a:r>
            <a:r>
              <a:rPr lang="en-US" altLang="ko-KR" sz="1600" b="1" dirty="0" smtClean="0"/>
              <a:t>systems.</a:t>
            </a:r>
            <a:endParaRPr lang="en-US" altLang="ko-KR" sz="1600" dirty="0"/>
          </a:p>
          <a:p>
            <a:pPr>
              <a:lnSpc>
                <a:spcPct val="150000"/>
              </a:lnSpc>
            </a:pPr>
            <a:r>
              <a:rPr lang="en-US" altLang="ko-KR" sz="1600" dirty="0"/>
              <a:t>Develop a better text generation system using new </a:t>
            </a:r>
            <a:r>
              <a:rPr lang="en-US" altLang="ko-KR" sz="1600" dirty="0" smtClean="0"/>
              <a:t>metrics.</a:t>
            </a:r>
            <a:endParaRPr lang="en-US" altLang="ko-KR" dirty="0"/>
          </a:p>
        </p:txBody>
      </p:sp>
      <p:sp>
        <p:nvSpPr>
          <p:cNvPr id="21" name="모서리가 둥근 직사각형 20">
            <a:extLst>
              <a:ext uri="{FF2B5EF4-FFF2-40B4-BE49-F238E27FC236}">
                <a16:creationId xmlns:a16="http://schemas.microsoft.com/office/drawing/2014/main" id="{E78CA4E7-F446-6A46-9631-65DD5FBC80C9}"/>
              </a:ext>
            </a:extLst>
          </p:cNvPr>
          <p:cNvSpPr/>
          <p:nvPr/>
        </p:nvSpPr>
        <p:spPr>
          <a:xfrm>
            <a:off x="435898" y="2514855"/>
            <a:ext cx="3299523" cy="1112048"/>
          </a:xfrm>
          <a:prstGeom prst="roundRect">
            <a:avLst>
              <a:gd name="adj" fmla="val 9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사각형: 둥근 모서리 3">
            <a:extLst>
              <a:ext uri="{FF2B5EF4-FFF2-40B4-BE49-F238E27FC236}">
                <a16:creationId xmlns:a16="http://schemas.microsoft.com/office/drawing/2014/main" id="{B6B1B971-E96B-2343-9EB0-B8020781248B}"/>
              </a:ext>
            </a:extLst>
          </p:cNvPr>
          <p:cNvSpPr/>
          <p:nvPr/>
        </p:nvSpPr>
        <p:spPr>
          <a:xfrm>
            <a:off x="575337" y="3002901"/>
            <a:ext cx="3015030" cy="482546"/>
          </a:xfrm>
          <a:prstGeom prst="roundRect">
            <a:avLst>
              <a:gd name="adj" fmla="val 62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Factual Consistency Metric</a:t>
            </a:r>
            <a:endParaRPr lang="ko-KR" altLang="en-US"/>
          </a:p>
        </p:txBody>
      </p:sp>
      <p:sp>
        <p:nvSpPr>
          <p:cNvPr id="23" name="TextBox 22">
            <a:extLst>
              <a:ext uri="{FF2B5EF4-FFF2-40B4-BE49-F238E27FC236}">
                <a16:creationId xmlns:a16="http://schemas.microsoft.com/office/drawing/2014/main" id="{13E2B645-A421-894E-B97D-B880103B5A3B}"/>
              </a:ext>
            </a:extLst>
          </p:cNvPr>
          <p:cNvSpPr txBox="1"/>
          <p:nvPr/>
        </p:nvSpPr>
        <p:spPr>
          <a:xfrm>
            <a:off x="709771" y="2581894"/>
            <a:ext cx="2856810" cy="369332"/>
          </a:xfrm>
          <a:prstGeom prst="rect">
            <a:avLst/>
          </a:prstGeom>
          <a:noFill/>
        </p:spPr>
        <p:txBody>
          <a:bodyPr wrap="square" rtlCol="0">
            <a:spAutoFit/>
          </a:bodyPr>
          <a:lstStyle/>
          <a:p>
            <a:pPr algn="ctr"/>
            <a:r>
              <a:rPr lang="en-US" altLang="ko-KR" b="1" smtClean="0"/>
              <a:t>Part 1</a:t>
            </a:r>
            <a:endParaRPr lang="ko-KR" altLang="en-US" b="1"/>
          </a:p>
        </p:txBody>
      </p:sp>
      <p:sp>
        <p:nvSpPr>
          <p:cNvPr id="25" name="TextBox 24">
            <a:extLst>
              <a:ext uri="{FF2B5EF4-FFF2-40B4-BE49-F238E27FC236}">
                <a16:creationId xmlns:a16="http://schemas.microsoft.com/office/drawing/2014/main" id="{4FD0D7C5-D34C-8A41-9C03-941E6AEEAC4B}"/>
              </a:ext>
            </a:extLst>
          </p:cNvPr>
          <p:cNvSpPr txBox="1"/>
          <p:nvPr/>
        </p:nvSpPr>
        <p:spPr>
          <a:xfrm>
            <a:off x="1552113" y="1798943"/>
            <a:ext cx="7024279" cy="369332"/>
          </a:xfrm>
          <a:prstGeom prst="rect">
            <a:avLst/>
          </a:prstGeom>
          <a:noFill/>
        </p:spPr>
        <p:txBody>
          <a:bodyPr wrap="square">
            <a:spAutoFit/>
          </a:bodyPr>
          <a:lstStyle/>
          <a:p>
            <a:r>
              <a:rPr lang="en-US" altLang="ko-KR" dirty="0">
                <a:solidFill>
                  <a:schemeClr val="bg1"/>
                </a:solidFill>
              </a:rPr>
              <a:t>Develop a </a:t>
            </a:r>
            <a:r>
              <a:rPr lang="en-US" altLang="ko-KR" dirty="0" smtClean="0">
                <a:solidFill>
                  <a:schemeClr val="bg1"/>
                </a:solidFill>
              </a:rPr>
              <a:t>factually consistent </a:t>
            </a:r>
            <a:r>
              <a:rPr lang="en-US" altLang="ko-KR" dirty="0">
                <a:solidFill>
                  <a:schemeClr val="bg1"/>
                </a:solidFill>
              </a:rPr>
              <a:t>text generation system for a given </a:t>
            </a:r>
            <a:r>
              <a:rPr lang="en-US" altLang="ko-KR" dirty="0" smtClean="0">
                <a:solidFill>
                  <a:schemeClr val="bg1"/>
                </a:solidFill>
              </a:rPr>
              <a:t>source </a:t>
            </a:r>
            <a:endParaRPr lang="ko-Kore-KR" altLang="en-US" dirty="0">
              <a:solidFill>
                <a:schemeClr val="bg1"/>
              </a:solidFill>
            </a:endParaRPr>
          </a:p>
        </p:txBody>
      </p:sp>
    </p:spTree>
    <p:extLst>
      <p:ext uri="{BB962C8B-B14F-4D97-AF65-F5344CB8AC3E}">
        <p14:creationId xmlns:p14="http://schemas.microsoft.com/office/powerpoint/2010/main" val="3442345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CBDA1-8000-5A43-BCD8-170F5E70BCA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smtClean="0"/>
              <a:t>Outline</a:t>
            </a:r>
            <a:endParaRPr lang="en-US" altLang="ko-Kore-KR" sz="2400"/>
          </a:p>
        </p:txBody>
      </p:sp>
      <p:sp>
        <p:nvSpPr>
          <p:cNvPr id="27" name="Content Placeholder 2">
            <a:extLst>
              <a:ext uri="{FF2B5EF4-FFF2-40B4-BE49-F238E27FC236}">
                <a16:creationId xmlns:a16="http://schemas.microsoft.com/office/drawing/2014/main" id="{21F31047-7C16-5143-84D4-1190DE820FC1}"/>
              </a:ext>
            </a:extLst>
          </p:cNvPr>
          <p:cNvSpPr txBox="1">
            <a:spLocks/>
          </p:cNvSpPr>
          <p:nvPr/>
        </p:nvSpPr>
        <p:spPr>
          <a:xfrm>
            <a:off x="435898" y="4447965"/>
            <a:ext cx="986965" cy="50627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lnSpc>
                <a:spcPct val="150000"/>
              </a:lnSpc>
              <a:buFont typeface="Arial" panose="020B0604020202020204" pitchFamily="34" charset="0"/>
              <a:buNone/>
            </a:pPr>
            <a:r>
              <a:rPr lang="en-US" b="1" smtClean="0">
                <a:solidFill>
                  <a:schemeClr val="tx1">
                    <a:lumMod val="95000"/>
                    <a:lumOff val="5000"/>
                    <a:alpha val="30000"/>
                  </a:schemeClr>
                </a:solidFill>
              </a:rPr>
              <a:t>Part 2</a:t>
            </a:r>
            <a:endParaRPr lang="en" altLang="ko-KR" sz="1400" b="1" i="1">
              <a:solidFill>
                <a:schemeClr val="tx1">
                  <a:lumMod val="95000"/>
                  <a:lumOff val="5000"/>
                  <a:alpha val="30000"/>
                </a:schemeClr>
              </a:solidFill>
            </a:endParaRPr>
          </a:p>
        </p:txBody>
      </p:sp>
      <p:sp>
        <p:nvSpPr>
          <p:cNvPr id="28" name="TextBox 27">
            <a:extLst>
              <a:ext uri="{FF2B5EF4-FFF2-40B4-BE49-F238E27FC236}">
                <a16:creationId xmlns:a16="http://schemas.microsoft.com/office/drawing/2014/main" id="{F667D335-5CFC-474A-BC7B-2E491948540F}"/>
              </a:ext>
            </a:extLst>
          </p:cNvPr>
          <p:cNvSpPr txBox="1"/>
          <p:nvPr/>
        </p:nvSpPr>
        <p:spPr>
          <a:xfrm>
            <a:off x="4202774" y="1516960"/>
            <a:ext cx="1876423" cy="792846"/>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29867"/>
                  </a:schemeClr>
                </a:solidFill>
              </a:rPr>
              <a:t>Short Bio</a:t>
            </a:r>
          </a:p>
          <a:p>
            <a:pPr marL="701675" lvl="1" indent="-285750">
              <a:lnSpc>
                <a:spcPct val="150000"/>
              </a:lnSpc>
              <a:buFont typeface="Arial" panose="020B0604020202020204" pitchFamily="34" charset="0"/>
              <a:buChar char="•"/>
            </a:pPr>
            <a:r>
              <a:rPr lang="en-US" altLang="ko-Kore-KR" sz="1600">
                <a:solidFill>
                  <a:schemeClr val="tx1">
                    <a:alpha val="29867"/>
                  </a:schemeClr>
                </a:solidFill>
              </a:rPr>
              <a:t>Background</a:t>
            </a:r>
          </a:p>
        </p:txBody>
      </p:sp>
      <p:sp>
        <p:nvSpPr>
          <p:cNvPr id="29" name="TextBox 28">
            <a:extLst>
              <a:ext uri="{FF2B5EF4-FFF2-40B4-BE49-F238E27FC236}">
                <a16:creationId xmlns:a16="http://schemas.microsoft.com/office/drawing/2014/main" id="{1A501845-F763-A940-8FA7-0885F5F0B800}"/>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solidFill>
                  <a:schemeClr val="tx1">
                    <a:alpha val="29867"/>
                  </a:schemeClr>
                </a:solidFill>
              </a:rPr>
              <a:t>Introduction</a:t>
            </a:r>
            <a:endParaRPr lang="en-US" altLang="ko-Kore-KR" sz="2400" b="1">
              <a:solidFill>
                <a:schemeClr val="tx1">
                  <a:alpha val="29867"/>
                </a:schemeClr>
              </a:solidFill>
            </a:endParaRPr>
          </a:p>
        </p:txBody>
      </p:sp>
      <p:sp>
        <p:nvSpPr>
          <p:cNvPr id="30" name="TextBox 29">
            <a:extLst>
              <a:ext uri="{FF2B5EF4-FFF2-40B4-BE49-F238E27FC236}">
                <a16:creationId xmlns:a16="http://schemas.microsoft.com/office/drawing/2014/main" id="{A4E58904-B414-6F41-9BE6-B669771FCD32}"/>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smtClean="0"/>
              <a:t>Part 1</a:t>
            </a:r>
            <a:endParaRPr lang="en-US" altLang="ko-Kore-KR" sz="2000" b="1">
              <a:solidFill>
                <a:srgbClr val="0114A2"/>
              </a:solidFill>
            </a:endParaRPr>
          </a:p>
        </p:txBody>
      </p:sp>
      <p:sp>
        <p:nvSpPr>
          <p:cNvPr id="31" name="TextBox 30">
            <a:extLst>
              <a:ext uri="{FF2B5EF4-FFF2-40B4-BE49-F238E27FC236}">
                <a16:creationId xmlns:a16="http://schemas.microsoft.com/office/drawing/2014/main" id="{C3F4945F-DFD7-CF4A-8990-0FF491CFDB0D}"/>
              </a:ext>
            </a:extLst>
          </p:cNvPr>
          <p:cNvSpPr txBox="1"/>
          <p:nvPr/>
        </p:nvSpPr>
        <p:spPr>
          <a:xfrm>
            <a:off x="4202774" y="2856961"/>
            <a:ext cx="5169826" cy="1569660"/>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Using Auxiliary Tasks </a:t>
            </a:r>
            <a:r>
              <a:rPr lang="en-US" altLang="ko-Kore-KR" sz="1600" smtClean="0"/>
              <a:t>for </a:t>
            </a:r>
          </a:p>
          <a:p>
            <a:pPr marL="415925" lvl="1">
              <a:lnSpc>
                <a:spcPct val="150000"/>
              </a:lnSpc>
            </a:pPr>
            <a:r>
              <a:rPr lang="en-US" altLang="ko-Kore-KR" sz="1600" smtClean="0"/>
              <a:t>       Keyword-aware </a:t>
            </a:r>
            <a:r>
              <a:rPr lang="en-US" altLang="ko-Kore-KR" sz="1600"/>
              <a:t>Evaluation</a:t>
            </a:r>
          </a:p>
          <a:p>
            <a:pPr marL="701675" lvl="1" indent="-285750">
              <a:lnSpc>
                <a:spcPct val="150000"/>
              </a:lnSpc>
              <a:buFont typeface="Arial" panose="020B0604020202020204" pitchFamily="34" charset="0"/>
              <a:buChar char="•"/>
            </a:pPr>
            <a:r>
              <a:rPr lang="en-US" altLang="ko-Kore-KR" sz="1600"/>
              <a:t>Data Augmentation for </a:t>
            </a:r>
            <a:endParaRPr lang="en-US" altLang="ko-Kore-KR" sz="1600" smtClean="0"/>
          </a:p>
          <a:p>
            <a:pPr marL="415925" lvl="1">
              <a:lnSpc>
                <a:spcPct val="150000"/>
              </a:lnSpc>
            </a:pPr>
            <a:r>
              <a:rPr lang="en-US" altLang="ko-Kore-KR" sz="1600"/>
              <a:t> </a:t>
            </a:r>
            <a:r>
              <a:rPr lang="en-US" altLang="ko-Kore-KR" sz="1600" smtClean="0"/>
              <a:t>     Training </a:t>
            </a:r>
            <a:r>
              <a:rPr lang="en-US" altLang="ko-Kore-KR" sz="1600"/>
              <a:t>Evaluation Metric</a:t>
            </a:r>
          </a:p>
        </p:txBody>
      </p:sp>
      <p:sp>
        <p:nvSpPr>
          <p:cNvPr id="32" name="TextBox 31">
            <a:extLst>
              <a:ext uri="{FF2B5EF4-FFF2-40B4-BE49-F238E27FC236}">
                <a16:creationId xmlns:a16="http://schemas.microsoft.com/office/drawing/2014/main" id="{F6509AFF-5E51-F44B-B584-DF2E21E3837E}"/>
              </a:ext>
            </a:extLst>
          </p:cNvPr>
          <p:cNvSpPr txBox="1"/>
          <p:nvPr/>
        </p:nvSpPr>
        <p:spPr>
          <a:xfrm>
            <a:off x="4202774" y="4524165"/>
            <a:ext cx="4789137" cy="1938992"/>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Metric-aware Decoding</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Metric as a Reward</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Factual Error Correction</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Factual Consistency in Large LM</a:t>
            </a:r>
          </a:p>
          <a:p>
            <a:pPr marL="701675" lvl="1" indent="-285750">
              <a:lnSpc>
                <a:spcPct val="150000"/>
              </a:lnSpc>
              <a:buFont typeface="Arial" panose="020B0604020202020204" pitchFamily="34" charset="0"/>
              <a:buChar char="•"/>
            </a:pPr>
            <a:r>
              <a:rPr lang="en-US" altLang="ko-Kore-KR" sz="1600" dirty="0" smtClean="0">
                <a:solidFill>
                  <a:schemeClr val="tx1">
                    <a:alpha val="30000"/>
                  </a:schemeClr>
                </a:solidFill>
              </a:rPr>
              <a:t>Extending </a:t>
            </a:r>
            <a:r>
              <a:rPr lang="en-US" altLang="ko-Kore-KR" sz="1600" dirty="0">
                <a:solidFill>
                  <a:schemeClr val="tx1">
                    <a:alpha val="30000"/>
                  </a:schemeClr>
                </a:solidFill>
              </a:rPr>
              <a:t>to Related Tasks</a:t>
            </a:r>
          </a:p>
        </p:txBody>
      </p:sp>
      <p:sp>
        <p:nvSpPr>
          <p:cNvPr id="33" name="TextBox 32">
            <a:extLst>
              <a:ext uri="{FF2B5EF4-FFF2-40B4-BE49-F238E27FC236}">
                <a16:creationId xmlns:a16="http://schemas.microsoft.com/office/drawing/2014/main" id="{73C3B167-4EAB-9A44-AC7C-C0F6A597A4BA}"/>
              </a:ext>
            </a:extLst>
          </p:cNvPr>
          <p:cNvSpPr txBox="1"/>
          <p:nvPr/>
        </p:nvSpPr>
        <p:spPr>
          <a:xfrm>
            <a:off x="613239" y="3300270"/>
            <a:ext cx="2781300" cy="338554"/>
          </a:xfrm>
          <a:prstGeom prst="rect">
            <a:avLst/>
          </a:prstGeom>
          <a:noFill/>
        </p:spPr>
        <p:txBody>
          <a:bodyPr wrap="square">
            <a:spAutoFit/>
          </a:bodyPr>
          <a:lstStyle/>
          <a:p>
            <a:r>
              <a:rPr lang="en-US" altLang="ko-Kore-KR" sz="1600" b="1" smtClean="0"/>
              <a:t>Factual </a:t>
            </a:r>
            <a:r>
              <a:rPr lang="en-US" altLang="ko-Kore-KR" sz="1600" b="1"/>
              <a:t>Consistency Evaluation</a:t>
            </a:r>
            <a:endParaRPr lang="ko-Kore-KR" altLang="en-US" sz="1600"/>
          </a:p>
        </p:txBody>
      </p:sp>
      <p:sp>
        <p:nvSpPr>
          <p:cNvPr id="34" name="TextBox 33">
            <a:extLst>
              <a:ext uri="{FF2B5EF4-FFF2-40B4-BE49-F238E27FC236}">
                <a16:creationId xmlns:a16="http://schemas.microsoft.com/office/drawing/2014/main" id="{C79FB702-7A89-A84E-A78F-022D2925451A}"/>
              </a:ext>
            </a:extLst>
          </p:cNvPr>
          <p:cNvSpPr txBox="1"/>
          <p:nvPr/>
        </p:nvSpPr>
        <p:spPr>
          <a:xfrm>
            <a:off x="613238" y="4954235"/>
            <a:ext cx="2781301" cy="584775"/>
          </a:xfrm>
          <a:prstGeom prst="rect">
            <a:avLst/>
          </a:prstGeom>
          <a:noFill/>
        </p:spPr>
        <p:txBody>
          <a:bodyPr wrap="square">
            <a:spAutoFit/>
          </a:bodyPr>
          <a:lstStyle/>
          <a:p>
            <a:r>
              <a:rPr lang="en-US" altLang="ko-Kore-KR" sz="1600" b="1" smtClean="0">
                <a:solidFill>
                  <a:schemeClr val="tx1">
                    <a:alpha val="30000"/>
                  </a:schemeClr>
                </a:solidFill>
              </a:rPr>
              <a:t>Improving </a:t>
            </a:r>
            <a:r>
              <a:rPr lang="en-US" altLang="ko-Kore-KR" sz="1600" b="1">
                <a:solidFill>
                  <a:schemeClr val="tx1">
                    <a:alpha val="30000"/>
                  </a:schemeClr>
                </a:solidFill>
              </a:rPr>
              <a:t>Factual </a:t>
            </a:r>
            <a:r>
              <a:rPr lang="en-US" altLang="ko-Kore-KR" sz="1600" b="1" smtClean="0">
                <a:solidFill>
                  <a:schemeClr val="tx1">
                    <a:alpha val="30000"/>
                  </a:schemeClr>
                </a:solidFill>
              </a:rPr>
              <a:t>Consistency in Text Generation</a:t>
            </a:r>
            <a:endParaRPr lang="ko-Kore-KR" altLang="en-US" sz="1600">
              <a:solidFill>
                <a:schemeClr val="tx1">
                  <a:alpha val="30000"/>
                </a:schemeClr>
              </a:solidFill>
            </a:endParaRPr>
          </a:p>
        </p:txBody>
      </p:sp>
      <p:cxnSp>
        <p:nvCxnSpPr>
          <p:cNvPr id="35" name="직선 연결선[R] 34">
            <a:extLst>
              <a:ext uri="{FF2B5EF4-FFF2-40B4-BE49-F238E27FC236}">
                <a16:creationId xmlns:a16="http://schemas.microsoft.com/office/drawing/2014/main" id="{32768A46-46A0-0E47-93A9-76F73F253C4C}"/>
              </a:ext>
            </a:extLst>
          </p:cNvPr>
          <p:cNvCxnSpPr>
            <a:cxnSpLocks/>
          </p:cNvCxnSpPr>
          <p:nvPr/>
        </p:nvCxnSpPr>
        <p:spPr>
          <a:xfrm>
            <a:off x="4572000" y="2856961"/>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F226A673-9FD1-D543-B50F-A966915A526C}"/>
              </a:ext>
            </a:extLst>
          </p:cNvPr>
          <p:cNvCxnSpPr>
            <a:cxnSpLocks/>
          </p:cNvCxnSpPr>
          <p:nvPr/>
        </p:nvCxnSpPr>
        <p:spPr>
          <a:xfrm>
            <a:off x="4572000" y="4504905"/>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0D0E6351-E7EF-834D-8591-831E73346BD9}"/>
              </a:ext>
            </a:extLst>
          </p:cNvPr>
          <p:cNvCxnSpPr>
            <a:cxnSpLocks/>
          </p:cNvCxnSpPr>
          <p:nvPr/>
        </p:nvCxnSpPr>
        <p:spPr>
          <a:xfrm>
            <a:off x="4572000" y="1513936"/>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0B46BD5-1B66-1440-8140-B584D261D7F3}"/>
              </a:ext>
            </a:extLst>
          </p:cNvPr>
          <p:cNvCxnSpPr>
            <a:cxnSpLocks/>
          </p:cNvCxnSpPr>
          <p:nvPr/>
        </p:nvCxnSpPr>
        <p:spPr>
          <a:xfrm>
            <a:off x="708488" y="2856961"/>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41EBEE4C-B885-084F-860C-DE41192F59D0}"/>
              </a:ext>
            </a:extLst>
          </p:cNvPr>
          <p:cNvCxnSpPr>
            <a:cxnSpLocks/>
          </p:cNvCxnSpPr>
          <p:nvPr/>
        </p:nvCxnSpPr>
        <p:spPr>
          <a:xfrm>
            <a:off x="708488" y="4504905"/>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A4CF4943-C517-6E44-B39B-70E2B4A703D3}"/>
              </a:ext>
            </a:extLst>
          </p:cNvPr>
          <p:cNvCxnSpPr>
            <a:cxnSpLocks/>
          </p:cNvCxnSpPr>
          <p:nvPr/>
        </p:nvCxnSpPr>
        <p:spPr>
          <a:xfrm>
            <a:off x="708488" y="1513936"/>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A81AD42-6300-77FA-D6A2-3009AE50EEBF}"/>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Tree>
    <p:extLst>
      <p:ext uri="{BB962C8B-B14F-4D97-AF65-F5344CB8AC3E}">
        <p14:creationId xmlns:p14="http://schemas.microsoft.com/office/powerpoint/2010/main" val="355698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585216" y="3951998"/>
            <a:ext cx="2060412" cy="482546"/>
          </a:xfrm>
          <a:prstGeom prst="roundRect">
            <a:avLst>
              <a:gd name="adj" fmla="val 4349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Source</a:t>
            </a:r>
            <a:endParaRPr lang="ko-KR" altLang="en-US">
              <a:solidFill>
                <a:schemeClr val="bg1"/>
              </a:solidFill>
            </a:endParaRPr>
          </a:p>
        </p:txBody>
      </p:sp>
      <p:sp>
        <p:nvSpPr>
          <p:cNvPr id="14" name="모서리가 둥근 직사각형 13"/>
          <p:cNvSpPr/>
          <p:nvPr/>
        </p:nvSpPr>
        <p:spPr>
          <a:xfrm>
            <a:off x="576955" y="4662500"/>
            <a:ext cx="2068673" cy="482546"/>
          </a:xfrm>
          <a:prstGeom prst="roundRect">
            <a:avLst>
              <a:gd name="adj" fmla="val 4287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Generated Text</a:t>
            </a:r>
            <a:endParaRPr lang="ko-KR" altLang="en-US">
              <a:solidFill>
                <a:schemeClr val="bg1"/>
              </a:solidFill>
            </a:endParaRPr>
          </a:p>
        </p:txBody>
      </p:sp>
      <p:sp>
        <p:nvSpPr>
          <p:cNvPr id="15" name="모서리가 둥근 직사각형 14"/>
          <p:cNvSpPr/>
          <p:nvPr/>
        </p:nvSpPr>
        <p:spPr>
          <a:xfrm>
            <a:off x="3231605" y="3951998"/>
            <a:ext cx="1705906" cy="119619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Factual Consistency Checking</a:t>
            </a:r>
            <a:endParaRPr lang="ko-KR" altLang="en-US">
              <a:solidFill>
                <a:schemeClr val="bg1"/>
              </a:solidFill>
            </a:endParaRPr>
          </a:p>
        </p:txBody>
      </p:sp>
      <p:sp>
        <p:nvSpPr>
          <p:cNvPr id="20" name="모서리가 둥근 직사각형 19"/>
          <p:cNvSpPr/>
          <p:nvPr/>
        </p:nvSpPr>
        <p:spPr>
          <a:xfrm>
            <a:off x="5523488" y="3970128"/>
            <a:ext cx="2944985" cy="115992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t>Consistent/Inconsistent</a:t>
            </a:r>
          </a:p>
          <a:p>
            <a:pPr algn="ctr"/>
            <a:r>
              <a:rPr lang="en-US" altLang="ko-KR"/>
              <a:t>or</a:t>
            </a:r>
          </a:p>
          <a:p>
            <a:pPr algn="ctr"/>
            <a:r>
              <a:rPr lang="en-US" altLang="ko-KR" smtClean="0"/>
              <a:t>Factuality Score</a:t>
            </a:r>
            <a:endParaRPr lang="en-US" altLang="ko-KR"/>
          </a:p>
        </p:txBody>
      </p:sp>
      <p:sp>
        <p:nvSpPr>
          <p:cNvPr id="19" name="TextBox 18">
            <a:extLst>
              <a:ext uri="{FF2B5EF4-FFF2-40B4-BE49-F238E27FC236}">
                <a16:creationId xmlns:a16="http://schemas.microsoft.com/office/drawing/2014/main" id="{3C1AF998-E2F4-50DD-A7AD-219247E8865B}"/>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3" name="Title 1">
            <a:extLst>
              <a:ext uri="{FF2B5EF4-FFF2-40B4-BE49-F238E27FC236}">
                <a16:creationId xmlns:a16="http://schemas.microsoft.com/office/drawing/2014/main" id="{079AE32E-13A0-9D46-928E-6004C896C4F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smtClean="0"/>
              <a:t>Part 1</a:t>
            </a:r>
            <a:r>
              <a:rPr lang="en-US" altLang="ko-Kore-KR" sz="2400"/>
              <a:t>: Developing Factual Consistency Evaluation</a:t>
            </a:r>
          </a:p>
        </p:txBody>
      </p:sp>
      <p:sp>
        <p:nvSpPr>
          <p:cNvPr id="22" name="모서리가 둥근 직사각형 21">
            <a:extLst>
              <a:ext uri="{FF2B5EF4-FFF2-40B4-BE49-F238E27FC236}">
                <a16:creationId xmlns:a16="http://schemas.microsoft.com/office/drawing/2014/main" id="{B1D0757C-EDD2-3945-BB90-59B027FEA9E1}"/>
              </a:ext>
            </a:extLst>
          </p:cNvPr>
          <p:cNvSpPr/>
          <p:nvPr/>
        </p:nvSpPr>
        <p:spPr>
          <a:xfrm>
            <a:off x="1058626" y="2528673"/>
            <a:ext cx="7019085"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50C0F9DC-48A4-D640-A103-FEC45E7342F4}"/>
              </a:ext>
            </a:extLst>
          </p:cNvPr>
          <p:cNvSpPr txBox="1"/>
          <p:nvPr/>
        </p:nvSpPr>
        <p:spPr>
          <a:xfrm>
            <a:off x="1159499" y="2528672"/>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cxnSp>
        <p:nvCxnSpPr>
          <p:cNvPr id="9" name="꺾인 연결선[E] 8">
            <a:extLst>
              <a:ext uri="{FF2B5EF4-FFF2-40B4-BE49-F238E27FC236}">
                <a16:creationId xmlns:a16="http://schemas.microsoft.com/office/drawing/2014/main" id="{925471E5-A6E7-B54D-8225-88B7B04B3B3B}"/>
              </a:ext>
            </a:extLst>
          </p:cNvPr>
          <p:cNvCxnSpPr>
            <a:stCxn id="4" idx="3"/>
            <a:endCxn id="15" idx="1"/>
          </p:cNvCxnSpPr>
          <p:nvPr/>
        </p:nvCxnSpPr>
        <p:spPr>
          <a:xfrm>
            <a:off x="2645628" y="4193271"/>
            <a:ext cx="585977" cy="356822"/>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2463E3-5F16-A34C-B587-F85D6711A937}"/>
              </a:ext>
            </a:extLst>
          </p:cNvPr>
          <p:cNvCxnSpPr>
            <a:stCxn id="14" idx="3"/>
            <a:endCxn id="15" idx="1"/>
          </p:cNvCxnSpPr>
          <p:nvPr/>
        </p:nvCxnSpPr>
        <p:spPr>
          <a:xfrm flipV="1">
            <a:off x="2645628" y="4550093"/>
            <a:ext cx="585977" cy="353680"/>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ACD36EE-021D-7643-A79E-38AFDED5A80E}"/>
              </a:ext>
            </a:extLst>
          </p:cNvPr>
          <p:cNvCxnSpPr>
            <a:cxnSpLocks/>
            <a:stCxn id="15" idx="3"/>
            <a:endCxn id="20" idx="1"/>
          </p:cNvCxnSpPr>
          <p:nvPr/>
        </p:nvCxnSpPr>
        <p:spPr>
          <a:xfrm>
            <a:off x="4937511" y="4550093"/>
            <a:ext cx="58597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4ED635-322D-FC4A-B12D-EFDAF935891A}"/>
              </a:ext>
            </a:extLst>
          </p:cNvPr>
          <p:cNvSpPr txBox="1"/>
          <p:nvPr/>
        </p:nvSpPr>
        <p:spPr>
          <a:xfrm>
            <a:off x="1900968" y="2425209"/>
            <a:ext cx="5905244" cy="923330"/>
          </a:xfrm>
          <a:prstGeom prst="rect">
            <a:avLst/>
          </a:prstGeom>
          <a:noFill/>
        </p:spPr>
        <p:txBody>
          <a:bodyPr wrap="square">
            <a:spAutoFit/>
          </a:bodyPr>
          <a:lstStyle/>
          <a:p>
            <a:pPr>
              <a:lnSpc>
                <a:spcPct val="150000"/>
              </a:lnSpc>
            </a:pPr>
            <a:r>
              <a:rPr lang="en-US" altLang="ko-KR" dirty="0">
                <a:solidFill>
                  <a:schemeClr val="bg1"/>
                </a:solidFill>
              </a:rPr>
              <a:t>Developing an evaluation metric for </a:t>
            </a:r>
            <a:r>
              <a:rPr lang="en-US" altLang="ko-KR" dirty="0" smtClean="0">
                <a:solidFill>
                  <a:schemeClr val="bg1"/>
                </a:solidFill>
              </a:rPr>
              <a:t>text </a:t>
            </a:r>
            <a:r>
              <a:rPr lang="en-US" altLang="ko-KR" dirty="0">
                <a:solidFill>
                  <a:schemeClr val="bg1"/>
                </a:solidFill>
              </a:rPr>
              <a:t>generation systems that focuses on </a:t>
            </a:r>
            <a:r>
              <a:rPr lang="en-US" altLang="ko-KR" b="1" dirty="0">
                <a:solidFill>
                  <a:schemeClr val="bg1"/>
                </a:solidFill>
              </a:rPr>
              <a:t>“factual consistency”</a:t>
            </a:r>
            <a:r>
              <a:rPr lang="en-US" altLang="ko-KR" dirty="0">
                <a:solidFill>
                  <a:schemeClr val="bg1"/>
                </a:solidFill>
              </a:rPr>
              <a:t> with the source  </a:t>
            </a:r>
            <a:endParaRPr lang="ko-Kore-KR" altLang="en-US" dirty="0">
              <a:solidFill>
                <a:schemeClr val="bg1"/>
              </a:solidFill>
            </a:endParaRPr>
          </a:p>
        </p:txBody>
      </p:sp>
    </p:spTree>
    <p:extLst>
      <p:ext uri="{BB962C8B-B14F-4D97-AF65-F5344CB8AC3E}">
        <p14:creationId xmlns:p14="http://schemas.microsoft.com/office/powerpoint/2010/main" val="1512560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C1AF998-E2F4-50DD-A7AD-219247E8865B}"/>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 name="TextBox 2"/>
          <p:cNvSpPr txBox="1"/>
          <p:nvPr/>
        </p:nvSpPr>
        <p:spPr>
          <a:xfrm>
            <a:off x="1885928" y="2852987"/>
            <a:ext cx="5364480" cy="369332"/>
          </a:xfrm>
          <a:prstGeom prst="rect">
            <a:avLst/>
          </a:prstGeom>
          <a:noFill/>
        </p:spPr>
        <p:txBody>
          <a:bodyPr wrap="square" rtlCol="0">
            <a:spAutoFit/>
          </a:bodyPr>
          <a:lstStyle/>
          <a:p>
            <a:pPr algn="ctr"/>
            <a:r>
              <a:rPr lang="en-US" altLang="ko-KR">
                <a:solidFill>
                  <a:srgbClr val="FF2500"/>
                </a:solidFill>
              </a:rPr>
              <a:t>-&gt; Higher correlation with human judgments</a:t>
            </a:r>
            <a:endParaRPr lang="ko-KR" altLang="en-US">
              <a:solidFill>
                <a:srgbClr val="FF2500"/>
              </a:solidFill>
            </a:endParaRPr>
          </a:p>
        </p:txBody>
      </p:sp>
      <p:sp>
        <p:nvSpPr>
          <p:cNvPr id="16" name="Title 1">
            <a:extLst>
              <a:ext uri="{FF2B5EF4-FFF2-40B4-BE49-F238E27FC236}">
                <a16:creationId xmlns:a16="http://schemas.microsoft.com/office/drawing/2014/main" id="{DC0F92A9-B18E-7C45-9089-31558DB48D1B}"/>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smtClean="0"/>
              <a:t>Part 1</a:t>
            </a:r>
            <a:r>
              <a:rPr lang="en-US" altLang="ko-Kore-KR" sz="2400"/>
              <a:t>: Developing Factual Consistency Evaluation</a:t>
            </a:r>
          </a:p>
        </p:txBody>
      </p:sp>
      <p:sp>
        <p:nvSpPr>
          <p:cNvPr id="17" name="모서리가 둥근 직사각형 16">
            <a:extLst>
              <a:ext uri="{FF2B5EF4-FFF2-40B4-BE49-F238E27FC236}">
                <a16:creationId xmlns:a16="http://schemas.microsoft.com/office/drawing/2014/main" id="{A69DE62E-463D-224A-B2CF-20D8B190D756}"/>
              </a:ext>
            </a:extLst>
          </p:cNvPr>
          <p:cNvSpPr/>
          <p:nvPr/>
        </p:nvSpPr>
        <p:spPr>
          <a:xfrm>
            <a:off x="1058626" y="1963996"/>
            <a:ext cx="7019085"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6D4ECDE8-A537-9C4C-9B08-22DAD24E3ADB}"/>
              </a:ext>
            </a:extLst>
          </p:cNvPr>
          <p:cNvSpPr txBox="1"/>
          <p:nvPr/>
        </p:nvSpPr>
        <p:spPr>
          <a:xfrm>
            <a:off x="1159499" y="1963995"/>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20" name="TextBox 19">
            <a:extLst>
              <a:ext uri="{FF2B5EF4-FFF2-40B4-BE49-F238E27FC236}">
                <a16:creationId xmlns:a16="http://schemas.microsoft.com/office/drawing/2014/main" id="{4B4ED635-322D-FC4A-B12D-EFDAF935891A}"/>
              </a:ext>
            </a:extLst>
          </p:cNvPr>
          <p:cNvSpPr txBox="1"/>
          <p:nvPr/>
        </p:nvSpPr>
        <p:spPr>
          <a:xfrm>
            <a:off x="1900968" y="1878425"/>
            <a:ext cx="5905244" cy="923330"/>
          </a:xfrm>
          <a:prstGeom prst="rect">
            <a:avLst/>
          </a:prstGeom>
          <a:noFill/>
        </p:spPr>
        <p:txBody>
          <a:bodyPr wrap="square">
            <a:spAutoFit/>
          </a:bodyPr>
          <a:lstStyle/>
          <a:p>
            <a:pPr>
              <a:lnSpc>
                <a:spcPct val="150000"/>
              </a:lnSpc>
            </a:pPr>
            <a:r>
              <a:rPr lang="en-US" altLang="ko-KR">
                <a:solidFill>
                  <a:schemeClr val="bg1"/>
                </a:solidFill>
              </a:rPr>
              <a:t>Developing an evaluation metric for </a:t>
            </a:r>
            <a:r>
              <a:rPr lang="en-US" altLang="ko-KR" smtClean="0">
                <a:solidFill>
                  <a:schemeClr val="bg1"/>
                </a:solidFill>
              </a:rPr>
              <a:t>text </a:t>
            </a:r>
            <a:r>
              <a:rPr lang="en-US" altLang="ko-KR">
                <a:solidFill>
                  <a:schemeClr val="bg1"/>
                </a:solidFill>
              </a:rPr>
              <a:t>generation systems that focuses on </a:t>
            </a:r>
            <a:r>
              <a:rPr lang="en-US" altLang="ko-KR" b="1">
                <a:solidFill>
                  <a:schemeClr val="bg1"/>
                </a:solidFill>
              </a:rPr>
              <a:t>“factual consistency”</a:t>
            </a:r>
            <a:r>
              <a:rPr lang="en-US" altLang="ko-KR">
                <a:solidFill>
                  <a:schemeClr val="bg1"/>
                </a:solidFill>
              </a:rPr>
              <a:t> with the source  </a:t>
            </a:r>
            <a:endParaRPr lang="ko-Kore-KR" altLang="en-US">
              <a:solidFill>
                <a:schemeClr val="bg1"/>
              </a:solidFill>
            </a:endParaRPr>
          </a:p>
        </p:txBody>
      </p:sp>
      <p:sp>
        <p:nvSpPr>
          <p:cNvPr id="25" name="모서리가 둥근 직사각형 24">
            <a:extLst>
              <a:ext uri="{FF2B5EF4-FFF2-40B4-BE49-F238E27FC236}">
                <a16:creationId xmlns:a16="http://schemas.microsoft.com/office/drawing/2014/main" id="{6A78DA24-146A-D34F-B8E6-7682E90047AF}"/>
              </a:ext>
            </a:extLst>
          </p:cNvPr>
          <p:cNvSpPr/>
          <p:nvPr/>
        </p:nvSpPr>
        <p:spPr>
          <a:xfrm>
            <a:off x="4704850" y="3561347"/>
            <a:ext cx="3805311" cy="18281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3B8CD780-5705-8C48-B3E1-4476C0509581}"/>
              </a:ext>
            </a:extLst>
          </p:cNvPr>
          <p:cNvSpPr/>
          <p:nvPr/>
        </p:nvSpPr>
        <p:spPr>
          <a:xfrm>
            <a:off x="607734" y="3561347"/>
            <a:ext cx="3805311" cy="18281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TextBox 26">
            <a:extLst>
              <a:ext uri="{FF2B5EF4-FFF2-40B4-BE49-F238E27FC236}">
                <a16:creationId xmlns:a16="http://schemas.microsoft.com/office/drawing/2014/main" id="{3AB1CB29-21CE-9E4E-B92A-08E133A3AC12}"/>
              </a:ext>
            </a:extLst>
          </p:cNvPr>
          <p:cNvSpPr txBox="1"/>
          <p:nvPr/>
        </p:nvSpPr>
        <p:spPr>
          <a:xfrm>
            <a:off x="780825" y="3668687"/>
            <a:ext cx="3473999" cy="1531510"/>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28" name="TextBox 27">
            <a:extLst>
              <a:ext uri="{FF2B5EF4-FFF2-40B4-BE49-F238E27FC236}">
                <a16:creationId xmlns:a16="http://schemas.microsoft.com/office/drawing/2014/main" id="{46A2AAF9-5A81-F84B-B315-AE712CB0A194}"/>
              </a:ext>
            </a:extLst>
          </p:cNvPr>
          <p:cNvSpPr txBox="1"/>
          <p:nvPr/>
        </p:nvSpPr>
        <p:spPr>
          <a:xfrm>
            <a:off x="4900115" y="3668687"/>
            <a:ext cx="3473999" cy="1162113"/>
          </a:xfrm>
          <a:prstGeom prst="rect">
            <a:avLst/>
          </a:prstGeom>
          <a:noFill/>
          <a:ln w="28575">
            <a:noFill/>
          </a:ln>
        </p:spPr>
        <p:txBody>
          <a:bodyPr wrap="square">
            <a:spAutoFit/>
          </a:bodyPr>
          <a:lstStyle/>
          <a:p>
            <a:pPr>
              <a:lnSpc>
                <a:spcPct val="150000"/>
              </a:lnSpc>
            </a:pPr>
            <a:r>
              <a:rPr lang="en-US" altLang="ko-KR" sz="1600" b="1"/>
              <a:t>Summary</a:t>
            </a:r>
          </a:p>
          <a:p>
            <a:pPr>
              <a:lnSpc>
                <a:spcPct val="150000"/>
              </a:lnSpc>
            </a:pPr>
            <a:r>
              <a:rPr lang="en-US" altLang="ko-KR" sz="1600" i="1"/>
              <a:t>Scientists in the us have developed a </a:t>
            </a:r>
            <a:r>
              <a:rPr lang="en-US" altLang="ko-KR" sz="1600" i="1">
                <a:solidFill>
                  <a:srgbClr val="FF0000"/>
                </a:solidFill>
              </a:rPr>
              <a:t>stem cell </a:t>
            </a:r>
            <a:r>
              <a:rPr lang="en-US" altLang="ko-KR" sz="1600" i="1"/>
              <a:t>therapy for </a:t>
            </a:r>
            <a:r>
              <a:rPr lang="en-US" altLang="ko-KR" sz="1600" i="1">
                <a:solidFill>
                  <a:srgbClr val="FF0000"/>
                </a:solidFill>
              </a:rPr>
              <a:t>killing normal cells. </a:t>
            </a:r>
            <a:r>
              <a:rPr lang="en-US" altLang="ko-KR" sz="1600" b="1" i="1">
                <a:solidFill>
                  <a:srgbClr val="7030A0"/>
                </a:solidFill>
              </a:rPr>
              <a:t> </a:t>
            </a:r>
          </a:p>
        </p:txBody>
      </p:sp>
      <p:sp>
        <p:nvSpPr>
          <p:cNvPr id="30" name="TextBox 29">
            <a:extLst>
              <a:ext uri="{FF2B5EF4-FFF2-40B4-BE49-F238E27FC236}">
                <a16:creationId xmlns:a16="http://schemas.microsoft.com/office/drawing/2014/main" id="{8AF65207-60F3-0B40-80CE-60735739DE17}"/>
              </a:ext>
            </a:extLst>
          </p:cNvPr>
          <p:cNvSpPr txBox="1"/>
          <p:nvPr/>
        </p:nvSpPr>
        <p:spPr>
          <a:xfrm>
            <a:off x="5468017" y="5496831"/>
            <a:ext cx="233819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32" name="TextBox 31">
            <a:extLst>
              <a:ext uri="{FF2B5EF4-FFF2-40B4-BE49-F238E27FC236}">
                <a16:creationId xmlns:a16="http://schemas.microsoft.com/office/drawing/2014/main" id="{01E99992-9144-8049-AEDA-793386BC6C80}"/>
              </a:ext>
            </a:extLst>
          </p:cNvPr>
          <p:cNvSpPr txBox="1"/>
          <p:nvPr/>
        </p:nvSpPr>
        <p:spPr>
          <a:xfrm>
            <a:off x="5016698" y="5835859"/>
            <a:ext cx="3181613" cy="369332"/>
          </a:xfrm>
          <a:prstGeom prst="rect">
            <a:avLst/>
          </a:prstGeom>
          <a:noFill/>
        </p:spPr>
        <p:txBody>
          <a:bodyPr wrap="square" rtlCol="0">
            <a:spAutoFit/>
          </a:bodyPr>
          <a:lstStyle/>
          <a:p>
            <a:pPr algn="ctr"/>
            <a:r>
              <a:rPr lang="en-US" altLang="ko-KR" b="1"/>
              <a:t>Factuality Score: </a:t>
            </a:r>
            <a:r>
              <a:rPr lang="en-US" altLang="ko-KR"/>
              <a:t>0.1</a:t>
            </a:r>
          </a:p>
        </p:txBody>
      </p:sp>
      <p:cxnSp>
        <p:nvCxnSpPr>
          <p:cNvPr id="34" name="직선 화살표 연결선 33">
            <a:extLst>
              <a:ext uri="{FF2B5EF4-FFF2-40B4-BE49-F238E27FC236}">
                <a16:creationId xmlns:a16="http://schemas.microsoft.com/office/drawing/2014/main" id="{73555BEF-4A20-BF4E-8FC7-ABFC77477915}"/>
              </a:ext>
            </a:extLst>
          </p:cNvPr>
          <p:cNvCxnSpPr>
            <a:cxnSpLocks/>
            <a:stCxn id="26" idx="3"/>
            <a:endCxn id="25" idx="1"/>
          </p:cNvCxnSpPr>
          <p:nvPr/>
        </p:nvCxnSpPr>
        <p:spPr>
          <a:xfrm>
            <a:off x="4413045" y="4475420"/>
            <a:ext cx="291805"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013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20"/>
          <p:cNvSpPr/>
          <p:nvPr/>
        </p:nvSpPr>
        <p:spPr>
          <a:xfrm>
            <a:off x="6327222" y="2737091"/>
            <a:ext cx="1309816" cy="20632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i="1" dirty="0" smtClean="0">
                <a:solidFill>
                  <a:srgbClr val="FF0000"/>
                </a:solidFill>
              </a:rPr>
              <a:t>red</a:t>
            </a:r>
            <a:endParaRPr lang="en-US" altLang="ko-KR" i="1" dirty="0">
              <a:solidFill>
                <a:sysClr val="windowText" lastClr="000000"/>
              </a:solidFill>
            </a:endParaRPr>
          </a:p>
          <a:p>
            <a:pPr algn="ctr">
              <a:lnSpc>
                <a:spcPct val="150000"/>
              </a:lnSpc>
            </a:pPr>
            <a:r>
              <a:rPr lang="en-US" altLang="ko-KR" i="1" dirty="0">
                <a:solidFill>
                  <a:sysClr val="windowText" lastClr="000000"/>
                </a:solidFill>
              </a:rPr>
              <a:t>train</a:t>
            </a:r>
          </a:p>
          <a:p>
            <a:pPr algn="ctr">
              <a:lnSpc>
                <a:spcPct val="150000"/>
              </a:lnSpc>
            </a:pPr>
            <a:r>
              <a:rPr lang="en-US" altLang="ko-KR" i="1" dirty="0">
                <a:solidFill>
                  <a:sysClr val="windowText" lastClr="000000"/>
                </a:solidFill>
              </a:rPr>
              <a:t>station</a:t>
            </a:r>
          </a:p>
        </p:txBody>
      </p:sp>
      <p:sp>
        <p:nvSpPr>
          <p:cNvPr id="24" name="모서리가 둥근 직사각형 23"/>
          <p:cNvSpPr/>
          <p:nvPr/>
        </p:nvSpPr>
        <p:spPr>
          <a:xfrm>
            <a:off x="958183" y="2140913"/>
            <a:ext cx="2333386" cy="328651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pic>
        <p:nvPicPr>
          <p:cNvPr id="13"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1235780" y="2431492"/>
            <a:ext cx="1643669" cy="1060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B176E2-1C3C-4C6F-8A7E-243E64126D17}"/>
              </a:ext>
            </a:extLst>
          </p:cNvPr>
          <p:cNvSpPr txBox="1"/>
          <p:nvPr/>
        </p:nvSpPr>
        <p:spPr>
          <a:xfrm>
            <a:off x="1177604" y="4130063"/>
            <a:ext cx="1975904" cy="73866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ko-KR" sz="1400" b="1" dirty="0"/>
              <a:t>Caption</a:t>
            </a:r>
          </a:p>
          <a:p>
            <a:r>
              <a:rPr lang="en-US" altLang="ko-KR" sz="1400" dirty="0"/>
              <a:t>A </a:t>
            </a:r>
            <a:r>
              <a:rPr lang="en-US" altLang="ko-KR" sz="1400" b="1" dirty="0">
                <a:solidFill>
                  <a:srgbClr val="FF0000"/>
                </a:solidFill>
              </a:rPr>
              <a:t>red</a:t>
            </a:r>
            <a:r>
              <a:rPr lang="en-US" altLang="ko-KR" sz="1400" dirty="0"/>
              <a:t> </a:t>
            </a:r>
            <a:r>
              <a:rPr lang="en-US" altLang="ko-KR" sz="1400" dirty="0" smtClean="0"/>
              <a:t>train </a:t>
            </a:r>
            <a:r>
              <a:rPr lang="en-US" altLang="ko-KR" sz="1400" dirty="0"/>
              <a:t>pulls into the </a:t>
            </a:r>
            <a:r>
              <a:rPr lang="en-US" altLang="ko-KR" sz="1400" dirty="0" smtClean="0"/>
              <a:t>train </a:t>
            </a:r>
            <a:r>
              <a:rPr lang="en-US" altLang="ko-KR" sz="1400" dirty="0"/>
              <a:t>station.</a:t>
            </a:r>
          </a:p>
        </p:txBody>
      </p:sp>
      <p:sp>
        <p:nvSpPr>
          <p:cNvPr id="7" name="모서리가 둥근 직사각형 6"/>
          <p:cNvSpPr/>
          <p:nvPr/>
        </p:nvSpPr>
        <p:spPr>
          <a:xfrm>
            <a:off x="1619634" y="3496461"/>
            <a:ext cx="1013254" cy="282902"/>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b="1">
                <a:solidFill>
                  <a:schemeClr val="tx1"/>
                </a:solidFill>
              </a:rPr>
              <a:t>Source</a:t>
            </a:r>
            <a:endParaRPr lang="ko-KR" altLang="en-US" sz="1600" b="1">
              <a:solidFill>
                <a:schemeClr val="tx1"/>
              </a:solidFill>
            </a:endParaRPr>
          </a:p>
        </p:txBody>
      </p:sp>
      <p:sp>
        <p:nvSpPr>
          <p:cNvPr id="15" name="모서리가 둥근 직사각형 14"/>
          <p:cNvSpPr/>
          <p:nvPr/>
        </p:nvSpPr>
        <p:spPr>
          <a:xfrm>
            <a:off x="1292180" y="4918600"/>
            <a:ext cx="1668162" cy="282902"/>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b="1">
                <a:solidFill>
                  <a:schemeClr val="tx1"/>
                </a:solidFill>
              </a:rPr>
              <a:t>Generated Text</a:t>
            </a:r>
            <a:endParaRPr lang="ko-KR" altLang="en-US" sz="1600" b="1">
              <a:solidFill>
                <a:schemeClr val="tx1"/>
              </a:solidFill>
            </a:endParaRPr>
          </a:p>
        </p:txBody>
      </p:sp>
      <p:sp>
        <p:nvSpPr>
          <p:cNvPr id="16" name="오른쪽 화살표 15"/>
          <p:cNvSpPr/>
          <p:nvPr/>
        </p:nvSpPr>
        <p:spPr>
          <a:xfrm>
            <a:off x="3294339" y="3671060"/>
            <a:ext cx="2681190" cy="21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3821098" y="3617806"/>
            <a:ext cx="1627671" cy="323112"/>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solidFill>
                  <a:schemeClr val="tx1"/>
                </a:solidFill>
              </a:rPr>
              <a:t>Auxiliary Task</a:t>
            </a:r>
            <a:endParaRPr lang="ko-KR" altLang="en-US">
              <a:solidFill>
                <a:schemeClr val="tx1"/>
              </a:solidFill>
            </a:endParaRPr>
          </a:p>
        </p:txBody>
      </p:sp>
      <p:sp>
        <p:nvSpPr>
          <p:cNvPr id="23" name="TextBox 22"/>
          <p:cNvSpPr txBox="1"/>
          <p:nvPr/>
        </p:nvSpPr>
        <p:spPr>
          <a:xfrm>
            <a:off x="5873229" y="4886613"/>
            <a:ext cx="2447515" cy="584775"/>
          </a:xfrm>
          <a:prstGeom prst="rect">
            <a:avLst/>
          </a:prstGeom>
          <a:noFill/>
        </p:spPr>
        <p:txBody>
          <a:bodyPr wrap="square" rtlCol="0">
            <a:spAutoFit/>
          </a:bodyPr>
          <a:lstStyle/>
          <a:p>
            <a:r>
              <a:rPr lang="en-US" altLang="ko-KR" sz="1600"/>
              <a:t>Keyword-aware Evaluation</a:t>
            </a:r>
          </a:p>
          <a:p>
            <a:r>
              <a:rPr lang="en-US" altLang="ko-KR" sz="1600"/>
              <a:t>Using Auxiliary Tasks</a:t>
            </a:r>
            <a:endParaRPr lang="ko-KR" altLang="en-US" sz="1600"/>
          </a:p>
        </p:txBody>
      </p:sp>
      <p:sp>
        <p:nvSpPr>
          <p:cNvPr id="26" name="TextBox 25"/>
          <p:cNvSpPr txBox="1"/>
          <p:nvPr/>
        </p:nvSpPr>
        <p:spPr>
          <a:xfrm>
            <a:off x="6422771" y="2367759"/>
            <a:ext cx="1118717" cy="369332"/>
          </a:xfrm>
          <a:prstGeom prst="rect">
            <a:avLst/>
          </a:prstGeom>
          <a:noFill/>
        </p:spPr>
        <p:txBody>
          <a:bodyPr wrap="square" rtlCol="0">
            <a:spAutoFit/>
          </a:bodyPr>
          <a:lstStyle/>
          <a:p>
            <a:pPr algn="ctr"/>
            <a:r>
              <a:rPr lang="en-US" altLang="ko-KR" b="1"/>
              <a:t>Keywords</a:t>
            </a:r>
            <a:endParaRPr lang="ko-KR" altLang="en-US" b="1"/>
          </a:p>
        </p:txBody>
      </p:sp>
      <p:sp>
        <p:nvSpPr>
          <p:cNvPr id="17" name="직사각형 16">
            <a:extLst>
              <a:ext uri="{FF2B5EF4-FFF2-40B4-BE49-F238E27FC236}">
                <a16:creationId xmlns:a16="http://schemas.microsoft.com/office/drawing/2014/main" id="{1D9DE7E5-5C32-55B5-947F-F06A1C4C39FC}"/>
              </a:ext>
            </a:extLst>
          </p:cNvPr>
          <p:cNvSpPr/>
          <p:nvPr/>
        </p:nvSpPr>
        <p:spPr>
          <a:xfrm>
            <a:off x="505324" y="1674018"/>
            <a:ext cx="8133352" cy="369332"/>
          </a:xfrm>
          <a:prstGeom prst="rect">
            <a:avLst/>
          </a:prstGeom>
        </p:spPr>
        <p:txBody>
          <a:bodyPr wrap="square">
            <a:spAutoFit/>
          </a:bodyPr>
          <a:lstStyle/>
          <a:p>
            <a:pPr algn="ctr"/>
            <a:r>
              <a:rPr lang="en-US" altLang="ko-KR">
                <a:solidFill>
                  <a:srgbClr val="FF2500"/>
                </a:solidFill>
              </a:rPr>
              <a:t>Focusing on keyword is important for factual consistency evaluation</a:t>
            </a:r>
          </a:p>
        </p:txBody>
      </p:sp>
      <p:sp>
        <p:nvSpPr>
          <p:cNvPr id="20" name="Title 1">
            <a:extLst>
              <a:ext uri="{FF2B5EF4-FFF2-40B4-BE49-F238E27FC236}">
                <a16:creationId xmlns:a16="http://schemas.microsoft.com/office/drawing/2014/main" id="{98DC95F0-01B0-C544-B0E7-38AEE46649EA}"/>
              </a:ext>
            </a:extLst>
          </p:cNvPr>
          <p:cNvSpPr txBox="1">
            <a:spLocks/>
          </p:cNvSpPr>
          <p:nvPr/>
        </p:nvSpPr>
        <p:spPr>
          <a:xfrm>
            <a:off x="435897" y="495540"/>
            <a:ext cx="8202779" cy="54057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1-1 : Using Auxiliary Tasks for Keyword-aware Evaluation</a:t>
            </a:r>
            <a:endParaRPr lang="en-US" altLang="ko-Kore-KR" sz="2400"/>
          </a:p>
        </p:txBody>
      </p:sp>
      <p:sp>
        <p:nvSpPr>
          <p:cNvPr id="22" name="모서리가 둥근 직사각형 21">
            <a:extLst>
              <a:ext uri="{FF2B5EF4-FFF2-40B4-BE49-F238E27FC236}">
                <a16:creationId xmlns:a16="http://schemas.microsoft.com/office/drawing/2014/main" id="{A0A1886A-B486-3F44-B38D-C3DA28EAFB9B}"/>
              </a:ext>
            </a:extLst>
          </p:cNvPr>
          <p:cNvSpPr/>
          <p:nvPr/>
        </p:nvSpPr>
        <p:spPr>
          <a:xfrm>
            <a:off x="574758" y="5950874"/>
            <a:ext cx="806601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TextBox 26">
            <a:extLst>
              <a:ext uri="{FF2B5EF4-FFF2-40B4-BE49-F238E27FC236}">
                <a16:creationId xmlns:a16="http://schemas.microsoft.com/office/drawing/2014/main" id="{019CE5FC-4F48-354A-BB2D-7D9C2856BE99}"/>
              </a:ext>
            </a:extLst>
          </p:cNvPr>
          <p:cNvSpPr txBox="1"/>
          <p:nvPr/>
        </p:nvSpPr>
        <p:spPr>
          <a:xfrm>
            <a:off x="675631" y="5950874"/>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8" name="TextBox 27">
            <a:extLst>
              <a:ext uri="{FF2B5EF4-FFF2-40B4-BE49-F238E27FC236}">
                <a16:creationId xmlns:a16="http://schemas.microsoft.com/office/drawing/2014/main" id="{2076C8D5-410B-2547-B90D-65F770B3CCB5}"/>
              </a:ext>
            </a:extLst>
          </p:cNvPr>
          <p:cNvSpPr txBox="1"/>
          <p:nvPr/>
        </p:nvSpPr>
        <p:spPr>
          <a:xfrm>
            <a:off x="2704439" y="5950874"/>
            <a:ext cx="5868657" cy="369332"/>
          </a:xfrm>
          <a:prstGeom prst="rect">
            <a:avLst/>
          </a:prstGeom>
          <a:noFill/>
        </p:spPr>
        <p:txBody>
          <a:bodyPr wrap="square">
            <a:spAutoFit/>
          </a:bodyPr>
          <a:lstStyle/>
          <a:p>
            <a:r>
              <a:rPr lang="en-US" altLang="ko-KR">
                <a:solidFill>
                  <a:schemeClr val="bg1"/>
                </a:solidFill>
              </a:rPr>
              <a:t>How can we use keywords to factual consistency evaluation?</a:t>
            </a:r>
            <a:endParaRPr lang="ko-Kore-KR" altLang="en-US">
              <a:solidFill>
                <a:schemeClr val="bg1"/>
              </a:solidFill>
            </a:endParaRPr>
          </a:p>
        </p:txBody>
      </p:sp>
    </p:spTree>
    <p:extLst>
      <p:ext uri="{BB962C8B-B14F-4D97-AF65-F5344CB8AC3E}">
        <p14:creationId xmlns:p14="http://schemas.microsoft.com/office/powerpoint/2010/main" val="726545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20" name="Title 1">
            <a:extLst>
              <a:ext uri="{FF2B5EF4-FFF2-40B4-BE49-F238E27FC236}">
                <a16:creationId xmlns:a16="http://schemas.microsoft.com/office/drawing/2014/main" id="{98DC95F0-01B0-C544-B0E7-38AEE46649EA}"/>
              </a:ext>
            </a:extLst>
          </p:cNvPr>
          <p:cNvSpPr txBox="1">
            <a:spLocks/>
          </p:cNvSpPr>
          <p:nvPr/>
        </p:nvSpPr>
        <p:spPr>
          <a:xfrm>
            <a:off x="435897" y="495540"/>
            <a:ext cx="8202779" cy="54057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1-1 : Using Auxiliary Tasks for Keyword-aware Evaluation</a:t>
            </a:r>
            <a:endParaRPr lang="en-US" altLang="ko-Kore-KR" sz="2400"/>
          </a:p>
        </p:txBody>
      </p:sp>
      <p:pic>
        <p:nvPicPr>
          <p:cNvPr id="11" name="그림 10"/>
          <p:cNvPicPr>
            <a:picLocks noChangeAspect="1"/>
          </p:cNvPicPr>
          <p:nvPr/>
        </p:nvPicPr>
        <p:blipFill rotWithShape="1">
          <a:blip r:embed="rId3"/>
          <a:srcRect l="2517" t="13706" r="3166" b="9911"/>
          <a:stretch/>
        </p:blipFill>
        <p:spPr>
          <a:xfrm>
            <a:off x="916302" y="2757326"/>
            <a:ext cx="589643" cy="477531"/>
          </a:xfrm>
          <a:prstGeom prst="rect">
            <a:avLst/>
          </a:prstGeom>
        </p:spPr>
      </p:pic>
      <p:pic>
        <p:nvPicPr>
          <p:cNvPr id="13" name="그림 12"/>
          <p:cNvPicPr>
            <a:picLocks noChangeAspect="1"/>
          </p:cNvPicPr>
          <p:nvPr/>
        </p:nvPicPr>
        <p:blipFill rotWithShape="1">
          <a:blip r:embed="rId4"/>
          <a:srcRect l="2090" t="7145" r="37960" b="40312"/>
          <a:stretch/>
        </p:blipFill>
        <p:spPr>
          <a:xfrm>
            <a:off x="930764" y="4790845"/>
            <a:ext cx="616785" cy="540579"/>
          </a:xfrm>
          <a:prstGeom prst="rect">
            <a:avLst/>
          </a:prstGeom>
        </p:spPr>
      </p:pic>
      <p:sp>
        <p:nvSpPr>
          <p:cNvPr id="14" name="직사각형 13"/>
          <p:cNvSpPr/>
          <p:nvPr/>
        </p:nvSpPr>
        <p:spPr>
          <a:xfrm>
            <a:off x="839935" y="1799589"/>
            <a:ext cx="8394361" cy="877163"/>
          </a:xfrm>
          <a:prstGeom prst="rect">
            <a:avLst/>
          </a:prstGeom>
        </p:spPr>
        <p:txBody>
          <a:bodyPr wrap="square">
            <a:spAutoFit/>
          </a:bodyPr>
          <a:lstStyle/>
          <a:p>
            <a:pPr>
              <a:lnSpc>
                <a:spcPct val="150000"/>
              </a:lnSpc>
            </a:pPr>
            <a:r>
              <a:rPr lang="en-US" altLang="ko-KR" b="1" dirty="0"/>
              <a:t>1) </a:t>
            </a:r>
            <a:r>
              <a:rPr lang="en-US" altLang="ko-KR" b="1" dirty="0" smtClean="0"/>
              <a:t>Integrating </a:t>
            </a:r>
            <a:r>
              <a:rPr lang="en-US" altLang="ko-KR" b="1" dirty="0" err="1"/>
              <a:t>Keyphrase</a:t>
            </a:r>
            <a:r>
              <a:rPr lang="en-US" altLang="ko-KR" b="1" dirty="0"/>
              <a:t> Weights into Evaluation Metric</a:t>
            </a:r>
            <a:endParaRPr lang="en-US" altLang="ko-KR" dirty="0"/>
          </a:p>
          <a:p>
            <a:pPr>
              <a:lnSpc>
                <a:spcPct val="150000"/>
              </a:lnSpc>
            </a:pPr>
            <a:r>
              <a:rPr lang="en-US" altLang="ko-KR" sz="1600" dirty="0"/>
              <a:t>Lee et al., KPQA: A Metric for Generative Question Answering Using </a:t>
            </a:r>
            <a:r>
              <a:rPr lang="en-US" altLang="ko-KR" sz="1600" dirty="0" err="1"/>
              <a:t>Keyphrase</a:t>
            </a:r>
            <a:r>
              <a:rPr lang="en-US" altLang="ko-KR" sz="1600" dirty="0"/>
              <a:t> Weights</a:t>
            </a:r>
          </a:p>
        </p:txBody>
      </p:sp>
      <p:sp>
        <p:nvSpPr>
          <p:cNvPr id="15" name="직사각형 14"/>
          <p:cNvSpPr/>
          <p:nvPr/>
        </p:nvSpPr>
        <p:spPr>
          <a:xfrm>
            <a:off x="839936" y="3833108"/>
            <a:ext cx="7879472" cy="838948"/>
          </a:xfrm>
          <a:prstGeom prst="rect">
            <a:avLst/>
          </a:prstGeom>
        </p:spPr>
        <p:txBody>
          <a:bodyPr wrap="square">
            <a:spAutoFit/>
          </a:bodyPr>
          <a:lstStyle/>
          <a:p>
            <a:pPr>
              <a:lnSpc>
                <a:spcPct val="150000"/>
              </a:lnSpc>
            </a:pPr>
            <a:r>
              <a:rPr lang="en-US" altLang="ko-KR" b="1"/>
              <a:t>2) Asking Questions to Evaluate Generated Text</a:t>
            </a:r>
            <a:endParaRPr lang="en-US" altLang="ko-KR"/>
          </a:p>
          <a:p>
            <a:pPr>
              <a:lnSpc>
                <a:spcPct val="150000"/>
              </a:lnSpc>
            </a:pPr>
            <a:r>
              <a:rPr lang="en-US" altLang="ko-KR" sz="1600"/>
              <a:t>Lee et al., QACE: Asking Questions to Evaluate an Image Caption</a:t>
            </a:r>
          </a:p>
        </p:txBody>
      </p:sp>
      <p:sp>
        <p:nvSpPr>
          <p:cNvPr id="16" name="TextBox 15"/>
          <p:cNvSpPr txBox="1"/>
          <p:nvPr/>
        </p:nvSpPr>
        <p:spPr>
          <a:xfrm>
            <a:off x="1622867" y="2826814"/>
            <a:ext cx="3313652" cy="338554"/>
          </a:xfrm>
          <a:prstGeom prst="rect">
            <a:avLst/>
          </a:prstGeom>
          <a:noFill/>
        </p:spPr>
        <p:txBody>
          <a:bodyPr wrap="square" rtlCol="0">
            <a:spAutoFit/>
          </a:bodyPr>
          <a:lstStyle/>
          <a:p>
            <a:r>
              <a:rPr lang="en-US" altLang="ko-KR" sz="1600">
                <a:solidFill>
                  <a:schemeClr val="bg1">
                    <a:lumMod val="50000"/>
                  </a:schemeClr>
                </a:solidFill>
              </a:rPr>
              <a:t>In NAACL 2021</a:t>
            </a:r>
            <a:endParaRPr lang="ko-KR" altLang="en-US" sz="1600">
              <a:solidFill>
                <a:schemeClr val="bg1">
                  <a:lumMod val="50000"/>
                </a:schemeClr>
              </a:solidFill>
            </a:endParaRPr>
          </a:p>
        </p:txBody>
      </p:sp>
      <p:sp>
        <p:nvSpPr>
          <p:cNvPr id="17" name="TextBox 16"/>
          <p:cNvSpPr txBox="1"/>
          <p:nvPr/>
        </p:nvSpPr>
        <p:spPr>
          <a:xfrm>
            <a:off x="1643095" y="4891857"/>
            <a:ext cx="1707332" cy="338554"/>
          </a:xfrm>
          <a:prstGeom prst="rect">
            <a:avLst/>
          </a:prstGeom>
          <a:noFill/>
        </p:spPr>
        <p:txBody>
          <a:bodyPr wrap="square" rtlCol="0">
            <a:spAutoFit/>
          </a:bodyPr>
          <a:lstStyle/>
          <a:p>
            <a:r>
              <a:rPr lang="en-US" altLang="ko-KR" sz="1600">
                <a:solidFill>
                  <a:schemeClr val="bg1">
                    <a:lumMod val="50000"/>
                  </a:schemeClr>
                </a:solidFill>
              </a:rPr>
              <a:t>In EMNLP 2021</a:t>
            </a:r>
            <a:endParaRPr lang="ko-KR" altLang="en-US" sz="1600">
              <a:solidFill>
                <a:schemeClr val="bg1">
                  <a:lumMod val="50000"/>
                </a:schemeClr>
              </a:solidFill>
            </a:endParaRPr>
          </a:p>
        </p:txBody>
      </p:sp>
    </p:spTree>
    <p:extLst>
      <p:ext uri="{BB962C8B-B14F-4D97-AF65-F5344CB8AC3E}">
        <p14:creationId xmlns:p14="http://schemas.microsoft.com/office/powerpoint/2010/main" val="2495304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435898" y="495541"/>
            <a:ext cx="1650077" cy="482546"/>
          </a:xfrm>
        </p:spPr>
        <p:txBody>
          <a:bodyPr anchor="t"/>
          <a:lstStyle/>
          <a:p>
            <a:r>
              <a:rPr lang="en-US" sz="2400"/>
              <a:t>Outline</a:t>
            </a:r>
          </a:p>
        </p:txBody>
      </p:sp>
      <p:sp>
        <p:nvSpPr>
          <p:cNvPr id="12" name="Content Placeholder 2">
            <a:extLst>
              <a:ext uri="{FF2B5EF4-FFF2-40B4-BE49-F238E27FC236}">
                <a16:creationId xmlns:a16="http://schemas.microsoft.com/office/drawing/2014/main" id="{1B870371-7BCA-F94C-A357-854F68BC52A0}"/>
              </a:ext>
            </a:extLst>
          </p:cNvPr>
          <p:cNvSpPr>
            <a:spLocks noGrp="1"/>
          </p:cNvSpPr>
          <p:nvPr>
            <p:ph idx="1"/>
          </p:nvPr>
        </p:nvSpPr>
        <p:spPr>
          <a:xfrm>
            <a:off x="435898" y="4447965"/>
            <a:ext cx="986965" cy="506270"/>
          </a:xfrm>
        </p:spPr>
        <p:txBody>
          <a:bodyPr>
            <a:noAutofit/>
          </a:bodyPr>
          <a:lstStyle/>
          <a:p>
            <a:pPr marL="184150" indent="0">
              <a:lnSpc>
                <a:spcPct val="150000"/>
              </a:lnSpc>
              <a:buNone/>
            </a:pPr>
            <a:r>
              <a:rPr lang="en-US" b="1"/>
              <a:t>Part 2</a:t>
            </a:r>
            <a:endParaRPr lang="en" altLang="ko-KR" sz="1400" b="1" i="1">
              <a:solidFill>
                <a:srgbClr val="0114A2"/>
              </a:solidFill>
            </a:endParaRPr>
          </a:p>
        </p:txBody>
      </p:sp>
      <p:sp>
        <p:nvSpPr>
          <p:cNvPr id="10" name="TextBox 9">
            <a:extLst>
              <a:ext uri="{FF2B5EF4-FFF2-40B4-BE49-F238E27FC236}">
                <a16:creationId xmlns:a16="http://schemas.microsoft.com/office/drawing/2014/main" id="{A1F66130-E3F2-7445-A0D8-4282A2AD48C6}"/>
              </a:ext>
            </a:extLst>
          </p:cNvPr>
          <p:cNvSpPr txBox="1"/>
          <p:nvPr/>
        </p:nvSpPr>
        <p:spPr>
          <a:xfrm>
            <a:off x="4202774" y="1516960"/>
            <a:ext cx="3450051" cy="830997"/>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Short Bio</a:t>
            </a:r>
          </a:p>
          <a:p>
            <a:pPr marL="701675" lvl="1" indent="-285750">
              <a:lnSpc>
                <a:spcPct val="150000"/>
              </a:lnSpc>
              <a:buFont typeface="Arial" panose="020B0604020202020204" pitchFamily="34" charset="0"/>
              <a:buChar char="•"/>
            </a:pPr>
            <a:r>
              <a:rPr lang="en-US" altLang="ko-Kore-KR" sz="1600"/>
              <a:t>What is Factual Consistency?</a:t>
            </a:r>
          </a:p>
        </p:txBody>
      </p:sp>
      <p:sp>
        <p:nvSpPr>
          <p:cNvPr id="13" name="TextBox 12">
            <a:extLst>
              <a:ext uri="{FF2B5EF4-FFF2-40B4-BE49-F238E27FC236}">
                <a16:creationId xmlns:a16="http://schemas.microsoft.com/office/drawing/2014/main" id="{EEDE9D88-C38B-5C43-A4CD-538B1F10FF4B}"/>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t>Introduction</a:t>
            </a:r>
            <a:endParaRPr lang="en-US" altLang="ko-Kore-KR" sz="2400" b="1"/>
          </a:p>
        </p:txBody>
      </p:sp>
      <p:sp>
        <p:nvSpPr>
          <p:cNvPr id="14" name="TextBox 13">
            <a:extLst>
              <a:ext uri="{FF2B5EF4-FFF2-40B4-BE49-F238E27FC236}">
                <a16:creationId xmlns:a16="http://schemas.microsoft.com/office/drawing/2014/main" id="{0C908DEB-C3E1-7144-B21C-033C644592EA}"/>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smtClean="0"/>
              <a:t>Part 1</a:t>
            </a:r>
            <a:endParaRPr lang="en-US" altLang="ko-Kore-KR" sz="2000" b="1">
              <a:solidFill>
                <a:srgbClr val="0114A2"/>
              </a:solidFill>
            </a:endParaRPr>
          </a:p>
        </p:txBody>
      </p:sp>
      <p:sp>
        <p:nvSpPr>
          <p:cNvPr id="15" name="TextBox 14">
            <a:extLst>
              <a:ext uri="{FF2B5EF4-FFF2-40B4-BE49-F238E27FC236}">
                <a16:creationId xmlns:a16="http://schemas.microsoft.com/office/drawing/2014/main" id="{EDCE4EBC-CE3A-574A-A4A9-44705DDF28B2}"/>
              </a:ext>
            </a:extLst>
          </p:cNvPr>
          <p:cNvSpPr txBox="1"/>
          <p:nvPr/>
        </p:nvSpPr>
        <p:spPr>
          <a:xfrm>
            <a:off x="4202774" y="2856961"/>
            <a:ext cx="4505328" cy="461665"/>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How can we evaluate Factual Consistency?</a:t>
            </a:r>
          </a:p>
        </p:txBody>
      </p:sp>
      <p:sp>
        <p:nvSpPr>
          <p:cNvPr id="16" name="TextBox 15">
            <a:extLst>
              <a:ext uri="{FF2B5EF4-FFF2-40B4-BE49-F238E27FC236}">
                <a16:creationId xmlns:a16="http://schemas.microsoft.com/office/drawing/2014/main" id="{F68FC1AD-E74F-2B42-A2D5-762B0D941A1E}"/>
              </a:ext>
            </a:extLst>
          </p:cNvPr>
          <p:cNvSpPr txBox="1"/>
          <p:nvPr/>
        </p:nvSpPr>
        <p:spPr>
          <a:xfrm>
            <a:off x="4202774" y="4524165"/>
            <a:ext cx="4327987" cy="830997"/>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How</a:t>
            </a:r>
            <a:r>
              <a:rPr lang="ko-KR" altLang="en-US" sz="1600"/>
              <a:t> </a:t>
            </a:r>
            <a:r>
              <a:rPr lang="en-US" altLang="ko-KR" sz="1600"/>
              <a:t>can</a:t>
            </a:r>
            <a:r>
              <a:rPr lang="ko-KR" altLang="en-US" sz="1600"/>
              <a:t> </a:t>
            </a:r>
            <a:r>
              <a:rPr lang="en-US" altLang="ko-KR" sz="1600"/>
              <a:t>we</a:t>
            </a:r>
            <a:r>
              <a:rPr lang="ko-KR" altLang="en-US" sz="1600"/>
              <a:t> </a:t>
            </a:r>
            <a:r>
              <a:rPr lang="en-US" altLang="ko-KR" sz="1600"/>
              <a:t>improve</a:t>
            </a:r>
            <a:r>
              <a:rPr lang="ko-KR" altLang="en-US" sz="1600"/>
              <a:t> </a:t>
            </a:r>
            <a:r>
              <a:rPr lang="en-US" altLang="ko-Kore-KR" sz="1600"/>
              <a:t>Factual Consistency of </a:t>
            </a:r>
            <a:r>
              <a:rPr lang="en-US" altLang="ko-KR" sz="1600"/>
              <a:t>text generation system?</a:t>
            </a:r>
            <a:endParaRPr lang="en-US" altLang="ko-Kore-KR" sz="1600"/>
          </a:p>
        </p:txBody>
      </p:sp>
      <p:sp>
        <p:nvSpPr>
          <p:cNvPr id="20" name="TextBox 19">
            <a:extLst>
              <a:ext uri="{FF2B5EF4-FFF2-40B4-BE49-F238E27FC236}">
                <a16:creationId xmlns:a16="http://schemas.microsoft.com/office/drawing/2014/main" id="{1C7A18BF-8193-F449-AC59-1451810A916C}"/>
              </a:ext>
            </a:extLst>
          </p:cNvPr>
          <p:cNvSpPr txBox="1"/>
          <p:nvPr/>
        </p:nvSpPr>
        <p:spPr>
          <a:xfrm>
            <a:off x="613239" y="3300270"/>
            <a:ext cx="2781300" cy="338554"/>
          </a:xfrm>
          <a:prstGeom prst="rect">
            <a:avLst/>
          </a:prstGeom>
          <a:noFill/>
        </p:spPr>
        <p:txBody>
          <a:bodyPr wrap="square">
            <a:spAutoFit/>
          </a:bodyPr>
          <a:lstStyle/>
          <a:p>
            <a:r>
              <a:rPr lang="en-US" altLang="ko-Kore-KR" sz="1600" b="1" smtClean="0"/>
              <a:t>Factual </a:t>
            </a:r>
            <a:r>
              <a:rPr lang="en-US" altLang="ko-Kore-KR" sz="1600" b="1"/>
              <a:t>Consistency </a:t>
            </a:r>
            <a:r>
              <a:rPr lang="en-US" altLang="ko-Kore-KR" sz="1600" b="1" i="1"/>
              <a:t>Evaluation</a:t>
            </a:r>
            <a:endParaRPr lang="ko-Kore-KR" altLang="en-US" sz="1600" i="1"/>
          </a:p>
        </p:txBody>
      </p:sp>
      <p:sp>
        <p:nvSpPr>
          <p:cNvPr id="22" name="TextBox 21">
            <a:extLst>
              <a:ext uri="{FF2B5EF4-FFF2-40B4-BE49-F238E27FC236}">
                <a16:creationId xmlns:a16="http://schemas.microsoft.com/office/drawing/2014/main" id="{06AFF8BB-C01F-3A45-992B-65792F91E1A3}"/>
              </a:ext>
            </a:extLst>
          </p:cNvPr>
          <p:cNvSpPr txBox="1"/>
          <p:nvPr/>
        </p:nvSpPr>
        <p:spPr>
          <a:xfrm>
            <a:off x="613239" y="4954235"/>
            <a:ext cx="2781300" cy="584775"/>
          </a:xfrm>
          <a:prstGeom prst="rect">
            <a:avLst/>
          </a:prstGeom>
          <a:noFill/>
        </p:spPr>
        <p:txBody>
          <a:bodyPr wrap="square">
            <a:spAutoFit/>
          </a:bodyPr>
          <a:lstStyle/>
          <a:p>
            <a:r>
              <a:rPr lang="en-US" altLang="ko-Kore-KR" sz="1600" b="1" i="1" smtClean="0"/>
              <a:t>Improving</a:t>
            </a:r>
            <a:r>
              <a:rPr lang="en-US" altLang="ko-Kore-KR" sz="1600" b="1" smtClean="0"/>
              <a:t> </a:t>
            </a:r>
            <a:r>
              <a:rPr lang="en-US" altLang="ko-Kore-KR" sz="1600" b="1"/>
              <a:t>Factual </a:t>
            </a:r>
            <a:r>
              <a:rPr lang="en-US" altLang="ko-Kore-KR" sz="1600" b="1" smtClean="0"/>
              <a:t>Consistency in </a:t>
            </a:r>
            <a:r>
              <a:rPr lang="en-US" altLang="ko-Kore-KR" sz="1600" b="1"/>
              <a:t>Text Generation </a:t>
            </a:r>
            <a:endParaRPr lang="ko-Kore-KR" altLang="en-US" sz="1600"/>
          </a:p>
        </p:txBody>
      </p:sp>
      <p:cxnSp>
        <p:nvCxnSpPr>
          <p:cNvPr id="24" name="직선 연결선[R] 23">
            <a:extLst>
              <a:ext uri="{FF2B5EF4-FFF2-40B4-BE49-F238E27FC236}">
                <a16:creationId xmlns:a16="http://schemas.microsoft.com/office/drawing/2014/main" id="{33A8D827-1CDE-0645-B599-DAD92ADE1188}"/>
              </a:ext>
            </a:extLst>
          </p:cNvPr>
          <p:cNvCxnSpPr>
            <a:cxnSpLocks/>
          </p:cNvCxnSpPr>
          <p:nvPr/>
        </p:nvCxnSpPr>
        <p:spPr>
          <a:xfrm>
            <a:off x="4572000" y="2856961"/>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448D80FF-319C-4945-8DB0-C6A6DA7B638D}"/>
              </a:ext>
            </a:extLst>
          </p:cNvPr>
          <p:cNvCxnSpPr>
            <a:cxnSpLocks/>
          </p:cNvCxnSpPr>
          <p:nvPr/>
        </p:nvCxnSpPr>
        <p:spPr>
          <a:xfrm>
            <a:off x="4572000" y="4504905"/>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BC1A5AA2-CF69-364E-B2D4-C87AD5AAB681}"/>
              </a:ext>
            </a:extLst>
          </p:cNvPr>
          <p:cNvCxnSpPr>
            <a:cxnSpLocks/>
          </p:cNvCxnSpPr>
          <p:nvPr/>
        </p:nvCxnSpPr>
        <p:spPr>
          <a:xfrm>
            <a:off x="4572000" y="1513936"/>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6AEA9D68-BF54-D641-88DB-7D9B47AF39D6}"/>
              </a:ext>
            </a:extLst>
          </p:cNvPr>
          <p:cNvCxnSpPr>
            <a:cxnSpLocks/>
          </p:cNvCxnSpPr>
          <p:nvPr/>
        </p:nvCxnSpPr>
        <p:spPr>
          <a:xfrm>
            <a:off x="708488" y="2856961"/>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363A5354-F187-ED4D-BB04-07BB6132AE9E}"/>
              </a:ext>
            </a:extLst>
          </p:cNvPr>
          <p:cNvCxnSpPr>
            <a:cxnSpLocks/>
          </p:cNvCxnSpPr>
          <p:nvPr/>
        </p:nvCxnSpPr>
        <p:spPr>
          <a:xfrm>
            <a:off x="708488" y="4504905"/>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F7C2B3A2-2755-2C45-8D1D-80F88727EBEE}"/>
              </a:ext>
            </a:extLst>
          </p:cNvPr>
          <p:cNvCxnSpPr>
            <a:cxnSpLocks/>
          </p:cNvCxnSpPr>
          <p:nvPr/>
        </p:nvCxnSpPr>
        <p:spPr>
          <a:xfrm>
            <a:off x="708488" y="1513936"/>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38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33" name="TextBox 32">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34" name="TextBox 3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41" name="Title 1">
            <a:extLst>
              <a:ext uri="{FF2B5EF4-FFF2-40B4-BE49-F238E27FC236}">
                <a16:creationId xmlns:a16="http://schemas.microsoft.com/office/drawing/2014/main" id="{12E96A2B-E380-7D43-A69B-4EDD382FDBC4}"/>
              </a:ext>
            </a:extLst>
          </p:cNvPr>
          <p:cNvSpPr txBox="1">
            <a:spLocks/>
          </p:cNvSpPr>
          <p:nvPr/>
        </p:nvSpPr>
        <p:spPr>
          <a:xfrm>
            <a:off x="435897" y="495540"/>
            <a:ext cx="7993400"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a:t>
            </a:r>
            <a:r>
              <a:rPr lang="en-US" altLang="ko-KR" sz="2400" smtClean="0"/>
              <a:t>Integrating </a:t>
            </a:r>
            <a:r>
              <a:rPr lang="en-US" altLang="ko-KR" sz="2400"/>
              <a:t>Keyphrase Weights into Evaluation Metric</a:t>
            </a:r>
            <a:endParaRPr lang="en-US" altLang="ko-Kore-KR" sz="2400"/>
          </a:p>
        </p:txBody>
      </p:sp>
      <p:sp>
        <p:nvSpPr>
          <p:cNvPr id="17" name="모서리가 둥근 직사각형 16">
            <a:extLst>
              <a:ext uri="{FF2B5EF4-FFF2-40B4-BE49-F238E27FC236}">
                <a16:creationId xmlns:a16="http://schemas.microsoft.com/office/drawing/2014/main" id="{A321184D-245D-7644-9B40-629EDB4F10FF}"/>
              </a:ext>
            </a:extLst>
          </p:cNvPr>
          <p:cNvSpPr/>
          <p:nvPr/>
        </p:nvSpPr>
        <p:spPr>
          <a:xfrm>
            <a:off x="5812720" y="2610821"/>
            <a:ext cx="3082685"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18" name="TextBox 17">
            <a:extLst>
              <a:ext uri="{FF2B5EF4-FFF2-40B4-BE49-F238E27FC236}">
                <a16:creationId xmlns:a16="http://schemas.microsoft.com/office/drawing/2014/main" id="{2ED927B0-B38B-42E8-B0BB-3A2B394DD396}"/>
              </a:ext>
            </a:extLst>
          </p:cNvPr>
          <p:cNvSpPr txBox="1"/>
          <p:nvPr/>
        </p:nvSpPr>
        <p:spPr>
          <a:xfrm>
            <a:off x="4571999" y="2537440"/>
            <a:ext cx="1411633" cy="523220"/>
          </a:xfrm>
          <a:prstGeom prst="rect">
            <a:avLst/>
          </a:prstGeom>
          <a:noFill/>
        </p:spPr>
        <p:txBody>
          <a:bodyPr wrap="square" rtlCol="0">
            <a:spAutoFit/>
          </a:bodyPr>
          <a:lstStyle/>
          <a:p>
            <a:pPr algn="ctr"/>
            <a:r>
              <a:rPr lang="en-US" altLang="ko-KR" sz="1400"/>
              <a:t>Answer</a:t>
            </a:r>
          </a:p>
          <a:p>
            <a:pPr algn="ctr"/>
            <a:r>
              <a:rPr lang="en-US" altLang="ko-KR" sz="1400"/>
              <a:t>Generation</a:t>
            </a:r>
          </a:p>
        </p:txBody>
      </p:sp>
      <p:sp>
        <p:nvSpPr>
          <p:cNvPr id="19" name="화살표: 오른쪽 22">
            <a:extLst>
              <a:ext uri="{FF2B5EF4-FFF2-40B4-BE49-F238E27FC236}">
                <a16:creationId xmlns:a16="http://schemas.microsoft.com/office/drawing/2014/main" id="{740A5AF1-5A55-493A-B500-A1DB67B5B711}"/>
              </a:ext>
            </a:extLst>
          </p:cNvPr>
          <p:cNvSpPr/>
          <p:nvPr/>
        </p:nvSpPr>
        <p:spPr>
          <a:xfrm>
            <a:off x="4945538" y="3133040"/>
            <a:ext cx="667657"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9D318A73-AA6C-48B6-8F57-C323A777091F}"/>
              </a:ext>
            </a:extLst>
          </p:cNvPr>
          <p:cNvSpPr txBox="1"/>
          <p:nvPr/>
        </p:nvSpPr>
        <p:spPr>
          <a:xfrm>
            <a:off x="5939859" y="2641276"/>
            <a:ext cx="2955546" cy="1295868"/>
          </a:xfrm>
          <a:prstGeom prst="rect">
            <a:avLst/>
          </a:prstGeom>
          <a:noFill/>
          <a:ln w="28575">
            <a:noFill/>
          </a:ln>
        </p:spPr>
        <p:txBody>
          <a:bodyPr wrap="square">
            <a:spAutoFit/>
          </a:bodyPr>
          <a:lstStyle/>
          <a:p>
            <a:pPr>
              <a:lnSpc>
                <a:spcPct val="150000"/>
              </a:lnSpc>
            </a:pPr>
            <a:r>
              <a:rPr lang="en-US" altLang="ko-KR" b="1"/>
              <a:t>Answer</a:t>
            </a:r>
          </a:p>
          <a:p>
            <a:pPr>
              <a:lnSpc>
                <a:spcPct val="150000"/>
              </a:lnSpc>
            </a:pPr>
            <a:r>
              <a:rPr lang="en-US" altLang="ko-KR"/>
              <a:t>: Four steps are involved in a hypothesis test.</a:t>
            </a:r>
            <a:endParaRPr lang="ko-KR" altLang="en-US">
              <a:solidFill>
                <a:srgbClr val="FF0000"/>
              </a:solidFill>
            </a:endParaRPr>
          </a:p>
        </p:txBody>
      </p:sp>
      <p:pic>
        <p:nvPicPr>
          <p:cNvPr id="21" name="그림 20">
            <a:extLst>
              <a:ext uri="{FF2B5EF4-FFF2-40B4-BE49-F238E27FC236}">
                <a16:creationId xmlns:a16="http://schemas.microsoft.com/office/drawing/2014/main" id="{F7F0B39B-86FF-D414-2894-75736B9953B5}"/>
              </a:ext>
            </a:extLst>
          </p:cNvPr>
          <p:cNvPicPr>
            <a:picLocks noChangeAspect="1"/>
          </p:cNvPicPr>
          <p:nvPr/>
        </p:nvPicPr>
        <p:blipFill rotWithShape="1">
          <a:blip r:embed="rId3"/>
          <a:srcRect l="4130" t="3272" r="5400" b="62688"/>
          <a:stretch/>
        </p:blipFill>
        <p:spPr>
          <a:xfrm>
            <a:off x="435894" y="2742215"/>
            <a:ext cx="4182981" cy="1126554"/>
          </a:xfrm>
          <a:prstGeom prst="rect">
            <a:avLst/>
          </a:prstGeom>
        </p:spPr>
      </p:pic>
      <p:sp>
        <p:nvSpPr>
          <p:cNvPr id="22" name="내용 개체 틀 3">
            <a:extLst>
              <a:ext uri="{FF2B5EF4-FFF2-40B4-BE49-F238E27FC236}">
                <a16:creationId xmlns:a16="http://schemas.microsoft.com/office/drawing/2014/main" id="{EED1F0B7-3A36-45E9-892D-ED8456B9F13F}"/>
              </a:ext>
            </a:extLst>
          </p:cNvPr>
          <p:cNvSpPr txBox="1">
            <a:spLocks/>
          </p:cNvSpPr>
          <p:nvPr/>
        </p:nvSpPr>
        <p:spPr>
          <a:xfrm>
            <a:off x="432078" y="1153880"/>
            <a:ext cx="7461856" cy="89940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Generative Question Answering (Generative QA)</a:t>
            </a:r>
            <a:endParaRPr lang="en-US" altLang="ko-KR" sz="1800">
              <a:solidFill>
                <a:schemeClr val="bg1">
                  <a:lumMod val="50000"/>
                </a:schemeClr>
              </a:solidFill>
            </a:endParaRPr>
          </a:p>
        </p:txBody>
      </p:sp>
      <p:sp>
        <p:nvSpPr>
          <p:cNvPr id="23" name="TextBox 22">
            <a:extLst>
              <a:ext uri="{FF2B5EF4-FFF2-40B4-BE49-F238E27FC236}">
                <a16:creationId xmlns:a16="http://schemas.microsoft.com/office/drawing/2014/main" id="{C21EE9BA-59CD-4C4A-8A66-59E598656473}"/>
              </a:ext>
            </a:extLst>
          </p:cNvPr>
          <p:cNvSpPr txBox="1"/>
          <p:nvPr/>
        </p:nvSpPr>
        <p:spPr>
          <a:xfrm>
            <a:off x="222295" y="5185019"/>
            <a:ext cx="8699411" cy="369332"/>
          </a:xfrm>
          <a:prstGeom prst="rect">
            <a:avLst/>
          </a:prstGeom>
          <a:noFill/>
        </p:spPr>
        <p:txBody>
          <a:bodyPr wrap="square">
            <a:spAutoFit/>
          </a:bodyPr>
          <a:lstStyle/>
          <a:p>
            <a:pPr algn="ctr"/>
            <a:r>
              <a:rPr lang="en-US" altLang="ko-KR"/>
              <a:t>How can we evaluate quality of the generated answer?</a:t>
            </a:r>
            <a:endParaRPr lang="ko-KR" altLang="en-US"/>
          </a:p>
        </p:txBody>
      </p:sp>
    </p:spTree>
    <p:extLst>
      <p:ext uri="{BB962C8B-B14F-4D97-AF65-F5344CB8AC3E}">
        <p14:creationId xmlns:p14="http://schemas.microsoft.com/office/powerpoint/2010/main" val="2152692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14">
            <a:extLst>
              <a:ext uri="{FF2B5EF4-FFF2-40B4-BE49-F238E27FC236}">
                <a16:creationId xmlns:a16="http://schemas.microsoft.com/office/drawing/2014/main" id="{35AFA382-C18B-0246-A725-8D5F1E8C932F}"/>
              </a:ext>
            </a:extLst>
          </p:cNvPr>
          <p:cNvSpPr/>
          <p:nvPr/>
        </p:nvSpPr>
        <p:spPr>
          <a:xfrm>
            <a:off x="5812720" y="2610821"/>
            <a:ext cx="3082685"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26" name="TextBox 25">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27" name="TextBox 26">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28" name="TextBox 2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29" name="TextBox 28">
            <a:extLst>
              <a:ext uri="{FF2B5EF4-FFF2-40B4-BE49-F238E27FC236}">
                <a16:creationId xmlns:a16="http://schemas.microsoft.com/office/drawing/2014/main" id="{94AAB4CD-0765-8DFE-D625-D6083EB9B508}"/>
              </a:ext>
            </a:extLst>
          </p:cNvPr>
          <p:cNvSpPr txBox="1"/>
          <p:nvPr/>
        </p:nvSpPr>
        <p:spPr>
          <a:xfrm>
            <a:off x="3417387" y="4284048"/>
            <a:ext cx="3124534" cy="369332"/>
          </a:xfrm>
          <a:prstGeom prst="rect">
            <a:avLst/>
          </a:prstGeom>
          <a:noFill/>
        </p:spPr>
        <p:txBody>
          <a:bodyPr wrap="square" rtlCol="0">
            <a:spAutoFit/>
          </a:bodyPr>
          <a:lstStyle/>
          <a:p>
            <a:pPr algn="ctr"/>
            <a:r>
              <a:rPr lang="en-US" altLang="ko-KR">
                <a:solidFill>
                  <a:srgbClr val="FF2500"/>
                </a:solidFill>
              </a:rPr>
              <a:t>Is this answer correct?</a:t>
            </a:r>
            <a:endParaRPr lang="ko-KR" altLang="en-US">
              <a:solidFill>
                <a:srgbClr val="FF2500"/>
              </a:solidFill>
            </a:endParaRPr>
          </a:p>
        </p:txBody>
      </p:sp>
      <p:pic>
        <p:nvPicPr>
          <p:cNvPr id="30" name="그림 29">
            <a:extLst>
              <a:ext uri="{FF2B5EF4-FFF2-40B4-BE49-F238E27FC236}">
                <a16:creationId xmlns:a16="http://schemas.microsoft.com/office/drawing/2014/main" id="{F096F2C6-6942-D3EE-7898-B9A1FF15E005}"/>
              </a:ext>
            </a:extLst>
          </p:cNvPr>
          <p:cNvPicPr>
            <a:picLocks noChangeAspect="1"/>
          </p:cNvPicPr>
          <p:nvPr/>
        </p:nvPicPr>
        <p:blipFill rotWithShape="1">
          <a:blip r:embed="rId3"/>
          <a:srcRect l="4130" t="3272" r="5400" b="62688"/>
          <a:stretch/>
        </p:blipFill>
        <p:spPr>
          <a:xfrm>
            <a:off x="435894" y="2742215"/>
            <a:ext cx="4182981" cy="1126554"/>
          </a:xfrm>
          <a:prstGeom prst="rect">
            <a:avLst/>
          </a:prstGeom>
        </p:spPr>
      </p:pic>
      <p:sp>
        <p:nvSpPr>
          <p:cNvPr id="31" name="TextBox 30">
            <a:extLst>
              <a:ext uri="{FF2B5EF4-FFF2-40B4-BE49-F238E27FC236}">
                <a16:creationId xmlns:a16="http://schemas.microsoft.com/office/drawing/2014/main" id="{9CB5B999-5BFD-1426-8246-06D0FAE3BC50}"/>
              </a:ext>
            </a:extLst>
          </p:cNvPr>
          <p:cNvSpPr txBox="1"/>
          <p:nvPr/>
        </p:nvSpPr>
        <p:spPr>
          <a:xfrm>
            <a:off x="222295" y="5185019"/>
            <a:ext cx="8699411" cy="369332"/>
          </a:xfrm>
          <a:prstGeom prst="rect">
            <a:avLst/>
          </a:prstGeom>
          <a:noFill/>
        </p:spPr>
        <p:txBody>
          <a:bodyPr wrap="square">
            <a:spAutoFit/>
          </a:bodyPr>
          <a:lstStyle/>
          <a:p>
            <a:pPr algn="ctr"/>
            <a:r>
              <a:rPr lang="en-US" altLang="ko-KR"/>
              <a:t>We can infer that only specific parts that are relevant to the question are important</a:t>
            </a:r>
            <a:endParaRPr lang="en-US" altLang="ko-KR" sz="1800"/>
          </a:p>
        </p:txBody>
      </p:sp>
      <p:sp>
        <p:nvSpPr>
          <p:cNvPr id="32" name="TextBox 31">
            <a:extLst>
              <a:ext uri="{FF2B5EF4-FFF2-40B4-BE49-F238E27FC236}">
                <a16:creationId xmlns:a16="http://schemas.microsoft.com/office/drawing/2014/main" id="{027CE667-3404-C31C-34A7-99A393BA05AD}"/>
              </a:ext>
            </a:extLst>
          </p:cNvPr>
          <p:cNvSpPr txBox="1"/>
          <p:nvPr/>
        </p:nvSpPr>
        <p:spPr>
          <a:xfrm>
            <a:off x="1578501" y="4030846"/>
            <a:ext cx="1897766" cy="461665"/>
          </a:xfrm>
          <a:prstGeom prst="rect">
            <a:avLst/>
          </a:prstGeom>
          <a:noFill/>
        </p:spPr>
        <p:txBody>
          <a:bodyPr wrap="square" rtlCol="0">
            <a:spAutoFit/>
          </a:bodyPr>
          <a:lstStyle/>
          <a:p>
            <a:pPr algn="ctr"/>
            <a:r>
              <a:rPr lang="en-US" altLang="ko-KR" sz="2400" b="1"/>
              <a:t>“</a:t>
            </a:r>
            <a:r>
              <a:rPr lang="en-US" altLang="ko-KR" sz="2400" b="1">
                <a:solidFill>
                  <a:srgbClr val="FF0000"/>
                </a:solidFill>
              </a:rPr>
              <a:t>Four steps</a:t>
            </a:r>
            <a:r>
              <a:rPr lang="en-US" altLang="ko-KR" sz="2400" b="1"/>
              <a:t>”</a:t>
            </a:r>
          </a:p>
        </p:txBody>
      </p:sp>
      <p:sp>
        <p:nvSpPr>
          <p:cNvPr id="33" name="TextBox 32">
            <a:extLst>
              <a:ext uri="{FF2B5EF4-FFF2-40B4-BE49-F238E27FC236}">
                <a16:creationId xmlns:a16="http://schemas.microsoft.com/office/drawing/2014/main" id="{C92054E0-573E-4CA2-E4E2-D4B9569621B1}"/>
              </a:ext>
            </a:extLst>
          </p:cNvPr>
          <p:cNvSpPr txBox="1"/>
          <p:nvPr/>
        </p:nvSpPr>
        <p:spPr>
          <a:xfrm>
            <a:off x="6405179" y="4030846"/>
            <a:ext cx="1897766" cy="461665"/>
          </a:xfrm>
          <a:prstGeom prst="rect">
            <a:avLst/>
          </a:prstGeom>
          <a:noFill/>
        </p:spPr>
        <p:txBody>
          <a:bodyPr wrap="square" rtlCol="0">
            <a:spAutoFit/>
          </a:bodyPr>
          <a:lstStyle/>
          <a:p>
            <a:pPr algn="ctr"/>
            <a:r>
              <a:rPr lang="en-US" altLang="ko-KR" sz="2400" b="1"/>
              <a:t>“</a:t>
            </a:r>
            <a:r>
              <a:rPr lang="en-US" altLang="ko-KR" sz="2400" b="1">
                <a:solidFill>
                  <a:srgbClr val="FF0000"/>
                </a:solidFill>
              </a:rPr>
              <a:t>Seven steps</a:t>
            </a:r>
            <a:r>
              <a:rPr lang="en-US" altLang="ko-KR" sz="2400" b="1"/>
              <a:t>”</a:t>
            </a:r>
          </a:p>
        </p:txBody>
      </p:sp>
      <p:sp>
        <p:nvSpPr>
          <p:cNvPr id="34" name="내용 개체 틀 3">
            <a:extLst>
              <a:ext uri="{FF2B5EF4-FFF2-40B4-BE49-F238E27FC236}">
                <a16:creationId xmlns:a16="http://schemas.microsoft.com/office/drawing/2014/main" id="{EED1F0B7-3A36-45E9-892D-ED8456B9F13F}"/>
              </a:ext>
            </a:extLst>
          </p:cNvPr>
          <p:cNvSpPr txBox="1">
            <a:spLocks/>
          </p:cNvSpPr>
          <p:nvPr/>
        </p:nvSpPr>
        <p:spPr>
          <a:xfrm>
            <a:off x="432078" y="1153880"/>
            <a:ext cx="4024654" cy="89940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Generative QA &amp; Answer Correctness</a:t>
            </a:r>
          </a:p>
          <a:p>
            <a:pPr marL="41275" indent="0" algn="r">
              <a:buFont typeface="Arial" panose="020B0604020202020204" pitchFamily="34" charset="0"/>
              <a:buNone/>
            </a:pPr>
            <a:r>
              <a:rPr lang="en-US" altLang="ko-KR" sz="1800">
                <a:solidFill>
                  <a:schemeClr val="bg1">
                    <a:lumMod val="50000"/>
                  </a:schemeClr>
                </a:solidFill>
              </a:rPr>
              <a:t>(i.e. Factual Consistency)</a:t>
            </a:r>
          </a:p>
        </p:txBody>
      </p:sp>
      <p:sp>
        <p:nvSpPr>
          <p:cNvPr id="35" name="Title 1">
            <a:extLst>
              <a:ext uri="{FF2B5EF4-FFF2-40B4-BE49-F238E27FC236}">
                <a16:creationId xmlns:a16="http://schemas.microsoft.com/office/drawing/2014/main" id="{12E96A2B-E380-7D43-A69B-4EDD382FDBC4}"/>
              </a:ext>
            </a:extLst>
          </p:cNvPr>
          <p:cNvSpPr txBox="1">
            <a:spLocks/>
          </p:cNvSpPr>
          <p:nvPr/>
        </p:nvSpPr>
        <p:spPr>
          <a:xfrm>
            <a:off x="435897" y="495540"/>
            <a:ext cx="8035441"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a:t>
            </a:r>
            <a:r>
              <a:rPr lang="en-US" altLang="ko-KR" sz="2400" smtClean="0"/>
              <a:t>Integrating </a:t>
            </a:r>
            <a:r>
              <a:rPr lang="en-US" altLang="ko-KR" sz="2400"/>
              <a:t>Keyphrase Weights into Evaluation Metric</a:t>
            </a:r>
            <a:endParaRPr lang="en-US" altLang="ko-Kore-KR" sz="2400"/>
          </a:p>
        </p:txBody>
      </p:sp>
      <p:sp>
        <p:nvSpPr>
          <p:cNvPr id="36" name="TextBox 35">
            <a:extLst>
              <a:ext uri="{FF2B5EF4-FFF2-40B4-BE49-F238E27FC236}">
                <a16:creationId xmlns:a16="http://schemas.microsoft.com/office/drawing/2014/main" id="{66040C07-403D-E744-83FB-B736075C9932}"/>
              </a:ext>
            </a:extLst>
          </p:cNvPr>
          <p:cNvSpPr txBox="1"/>
          <p:nvPr/>
        </p:nvSpPr>
        <p:spPr>
          <a:xfrm>
            <a:off x="4571999" y="2537440"/>
            <a:ext cx="1411633" cy="523220"/>
          </a:xfrm>
          <a:prstGeom prst="rect">
            <a:avLst/>
          </a:prstGeom>
          <a:noFill/>
        </p:spPr>
        <p:txBody>
          <a:bodyPr wrap="square" rtlCol="0">
            <a:spAutoFit/>
          </a:bodyPr>
          <a:lstStyle/>
          <a:p>
            <a:pPr algn="ctr"/>
            <a:r>
              <a:rPr lang="en-US" altLang="ko-KR" sz="1400"/>
              <a:t>Answer</a:t>
            </a:r>
          </a:p>
          <a:p>
            <a:pPr algn="ctr"/>
            <a:r>
              <a:rPr lang="en-US" altLang="ko-KR" sz="1400"/>
              <a:t>Generation</a:t>
            </a:r>
          </a:p>
        </p:txBody>
      </p:sp>
      <p:sp>
        <p:nvSpPr>
          <p:cNvPr id="37" name="화살표: 오른쪽 22">
            <a:extLst>
              <a:ext uri="{FF2B5EF4-FFF2-40B4-BE49-F238E27FC236}">
                <a16:creationId xmlns:a16="http://schemas.microsoft.com/office/drawing/2014/main" id="{512EAD25-690F-EE41-A6AB-523C8B712816}"/>
              </a:ext>
            </a:extLst>
          </p:cNvPr>
          <p:cNvSpPr/>
          <p:nvPr/>
        </p:nvSpPr>
        <p:spPr>
          <a:xfrm>
            <a:off x="4945538" y="3133040"/>
            <a:ext cx="667657"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450000CF-DD1A-EE4D-958A-249FBA85C2C8}"/>
              </a:ext>
            </a:extLst>
          </p:cNvPr>
          <p:cNvSpPr txBox="1"/>
          <p:nvPr/>
        </p:nvSpPr>
        <p:spPr>
          <a:xfrm>
            <a:off x="5939859" y="2641276"/>
            <a:ext cx="2955546" cy="1295868"/>
          </a:xfrm>
          <a:prstGeom prst="rect">
            <a:avLst/>
          </a:prstGeom>
          <a:noFill/>
          <a:ln w="28575">
            <a:noFill/>
          </a:ln>
        </p:spPr>
        <p:txBody>
          <a:bodyPr wrap="square">
            <a:spAutoFit/>
          </a:bodyPr>
          <a:lstStyle/>
          <a:p>
            <a:pPr>
              <a:lnSpc>
                <a:spcPct val="150000"/>
              </a:lnSpc>
            </a:pPr>
            <a:r>
              <a:rPr lang="en-US" altLang="ko-KR" b="1"/>
              <a:t>Generated Answer</a:t>
            </a:r>
          </a:p>
          <a:p>
            <a:pPr>
              <a:lnSpc>
                <a:spcPct val="150000"/>
              </a:lnSpc>
            </a:pPr>
            <a:r>
              <a:rPr lang="en-US" altLang="ko-KR"/>
              <a:t>: There are </a:t>
            </a:r>
            <a:r>
              <a:rPr lang="en-US" altLang="ko-KR">
                <a:solidFill>
                  <a:srgbClr val="FF0000"/>
                </a:solidFill>
              </a:rPr>
              <a:t>seven steps</a:t>
            </a:r>
            <a:r>
              <a:rPr lang="en-US" altLang="ko-KR"/>
              <a:t> are involved in a hypothesis test.</a:t>
            </a:r>
            <a:endParaRPr lang="ko-KR" altLang="en-US">
              <a:solidFill>
                <a:srgbClr val="FF0000"/>
              </a:solidFill>
            </a:endParaRPr>
          </a:p>
        </p:txBody>
      </p:sp>
      <p:cxnSp>
        <p:nvCxnSpPr>
          <p:cNvPr id="39" name="직선 연결선[R] 3">
            <a:extLst>
              <a:ext uri="{FF2B5EF4-FFF2-40B4-BE49-F238E27FC236}">
                <a16:creationId xmlns:a16="http://schemas.microsoft.com/office/drawing/2014/main" id="{D6894E6A-B30F-A744-8A39-057EFC014384}"/>
              </a:ext>
            </a:extLst>
          </p:cNvPr>
          <p:cNvCxnSpPr>
            <a:stCxn id="32" idx="3"/>
            <a:endCxn id="33" idx="1"/>
          </p:cNvCxnSpPr>
          <p:nvPr/>
        </p:nvCxnSpPr>
        <p:spPr>
          <a:xfrm>
            <a:off x="3476267" y="4261679"/>
            <a:ext cx="29289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5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4920365" y="2119004"/>
            <a:ext cx="4024654" cy="899408"/>
          </a:xfrm>
        </p:spPr>
        <p:txBody>
          <a:bodyPr>
            <a:normAutofit/>
          </a:bodyPr>
          <a:lstStyle/>
          <a:p>
            <a:pPr marL="41275" indent="0">
              <a:buNone/>
            </a:pPr>
            <a:r>
              <a:rPr lang="en-US" altLang="ko-KR" sz="1800" b="1"/>
              <a:t>Generative QA &amp; Answer Correctness</a:t>
            </a:r>
          </a:p>
          <a:p>
            <a:pPr marL="41275" indent="0">
              <a:buNone/>
            </a:pPr>
            <a:r>
              <a:rPr lang="en-US" altLang="ko-KR" sz="1800">
                <a:solidFill>
                  <a:schemeClr val="bg1">
                    <a:lumMod val="50000"/>
                  </a:schemeClr>
                </a:solidFill>
              </a:rPr>
              <a:t>(i.e. Factual Consistency)</a:t>
            </a:r>
          </a:p>
        </p:txBody>
      </p:sp>
      <p:pic>
        <p:nvPicPr>
          <p:cNvPr id="8" name="그림 7">
            <a:extLst>
              <a:ext uri="{FF2B5EF4-FFF2-40B4-BE49-F238E27FC236}">
                <a16:creationId xmlns:a16="http://schemas.microsoft.com/office/drawing/2014/main" id="{A328061B-DD01-4342-8C29-B9C5AF3B8F58}"/>
              </a:ext>
            </a:extLst>
          </p:cNvPr>
          <p:cNvPicPr>
            <a:picLocks noChangeAspect="1"/>
          </p:cNvPicPr>
          <p:nvPr/>
        </p:nvPicPr>
        <p:blipFill>
          <a:blip r:embed="rId3"/>
          <a:stretch>
            <a:fillRect/>
          </a:stretch>
        </p:blipFill>
        <p:spPr>
          <a:xfrm>
            <a:off x="475564" y="1986491"/>
            <a:ext cx="4308895" cy="3084343"/>
          </a:xfrm>
          <a:prstGeom prst="rect">
            <a:avLst/>
          </a:prstGeom>
        </p:spPr>
      </p:pic>
      <p:sp>
        <p:nvSpPr>
          <p:cNvPr id="9" name="TextBox 8">
            <a:extLst>
              <a:ext uri="{FF2B5EF4-FFF2-40B4-BE49-F238E27FC236}">
                <a16:creationId xmlns:a16="http://schemas.microsoft.com/office/drawing/2014/main" id="{17ABA041-C632-4019-A120-3F771D16C295}"/>
              </a:ext>
            </a:extLst>
          </p:cNvPr>
          <p:cNvSpPr txBox="1"/>
          <p:nvPr/>
        </p:nvSpPr>
        <p:spPr>
          <a:xfrm>
            <a:off x="4920365" y="3221487"/>
            <a:ext cx="3918835" cy="1711366"/>
          </a:xfrm>
          <a:prstGeom prst="rect">
            <a:avLst/>
          </a:prstGeom>
          <a:noFill/>
        </p:spPr>
        <p:txBody>
          <a:bodyPr wrap="square">
            <a:spAutoFit/>
          </a:bodyPr>
          <a:lstStyle/>
          <a:p>
            <a:pPr>
              <a:lnSpc>
                <a:spcPct val="150000"/>
              </a:lnSpc>
            </a:pPr>
            <a:r>
              <a:rPr lang="en-US" altLang="ko-KR" sz="1800"/>
              <a:t>Widely used n-gram similarity metrics</a:t>
            </a:r>
          </a:p>
          <a:p>
            <a:pPr>
              <a:lnSpc>
                <a:spcPct val="150000"/>
              </a:lnSpc>
            </a:pPr>
            <a:r>
              <a:rPr lang="en-US" altLang="ko-KR" sz="1800"/>
              <a:t>fail to capture the correctness of the</a:t>
            </a:r>
          </a:p>
          <a:p>
            <a:pPr>
              <a:lnSpc>
                <a:spcPct val="150000"/>
              </a:lnSpc>
            </a:pPr>
            <a:r>
              <a:rPr lang="en-US" altLang="ko-KR" sz="1800"/>
              <a:t>generated answer because they equally</a:t>
            </a:r>
          </a:p>
          <a:p>
            <a:pPr>
              <a:lnSpc>
                <a:spcPct val="150000"/>
              </a:lnSpc>
            </a:pPr>
            <a:r>
              <a:rPr lang="en-US" altLang="ko-KR" sz="1800"/>
              <a:t>consider each word in the sentence</a:t>
            </a:r>
          </a:p>
        </p:txBody>
      </p:sp>
      <p:sp>
        <p:nvSpPr>
          <p:cNvPr id="10" name="TextBox 9">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4" name="Title 1">
            <a:extLst>
              <a:ext uri="{FF2B5EF4-FFF2-40B4-BE49-F238E27FC236}">
                <a16:creationId xmlns:a16="http://schemas.microsoft.com/office/drawing/2014/main" id="{12E96A2B-E380-7D43-A69B-4EDD382FDBC4}"/>
              </a:ext>
            </a:extLst>
          </p:cNvPr>
          <p:cNvSpPr txBox="1">
            <a:spLocks/>
          </p:cNvSpPr>
          <p:nvPr/>
        </p:nvSpPr>
        <p:spPr>
          <a:xfrm>
            <a:off x="435897" y="495540"/>
            <a:ext cx="7360282"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1) Integrating Keyphrase Weights into Evaluation Metric</a:t>
            </a:r>
            <a:endParaRPr lang="en-US" altLang="ko-Kore-KR" sz="2400"/>
          </a:p>
        </p:txBody>
      </p:sp>
      <p:sp>
        <p:nvSpPr>
          <p:cNvPr id="2" name="직사각형 1">
            <a:extLst>
              <a:ext uri="{FF2B5EF4-FFF2-40B4-BE49-F238E27FC236}">
                <a16:creationId xmlns:a16="http://schemas.microsoft.com/office/drawing/2014/main" id="{0A4C87CD-1694-4DC5-E861-8A861E475767}"/>
              </a:ext>
            </a:extLst>
          </p:cNvPr>
          <p:cNvSpPr/>
          <p:nvPr/>
        </p:nvSpPr>
        <p:spPr>
          <a:xfrm>
            <a:off x="716280" y="4038600"/>
            <a:ext cx="1866900"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6C1132E4-A8CF-95E2-F70D-9105A076134C}"/>
              </a:ext>
            </a:extLst>
          </p:cNvPr>
          <p:cNvSpPr/>
          <p:nvPr/>
        </p:nvSpPr>
        <p:spPr>
          <a:xfrm>
            <a:off x="2370148" y="4401762"/>
            <a:ext cx="2018972" cy="436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01AF78AA-08C0-55C2-6190-2AE21C934E07}"/>
              </a:ext>
            </a:extLst>
          </p:cNvPr>
          <p:cNvSpPr/>
          <p:nvPr/>
        </p:nvSpPr>
        <p:spPr>
          <a:xfrm>
            <a:off x="660429" y="4401762"/>
            <a:ext cx="2018972" cy="436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D588393-7CF3-95A6-7965-09810F6FD4AE}"/>
              </a:ext>
            </a:extLst>
          </p:cNvPr>
          <p:cNvPicPr>
            <a:picLocks noChangeAspect="1"/>
          </p:cNvPicPr>
          <p:nvPr/>
        </p:nvPicPr>
        <p:blipFill rotWithShape="1">
          <a:blip r:embed="rId3"/>
          <a:srcRect l="3642" t="79627" r="61146" b="6207"/>
          <a:stretch/>
        </p:blipFill>
        <p:spPr>
          <a:xfrm>
            <a:off x="766117" y="4401762"/>
            <a:ext cx="1517283" cy="436938"/>
          </a:xfrm>
          <a:prstGeom prst="rect">
            <a:avLst/>
          </a:prstGeom>
        </p:spPr>
      </p:pic>
      <p:sp>
        <p:nvSpPr>
          <p:cNvPr id="3" name="직사각형 2">
            <a:extLst>
              <a:ext uri="{FF2B5EF4-FFF2-40B4-BE49-F238E27FC236}">
                <a16:creationId xmlns:a16="http://schemas.microsoft.com/office/drawing/2014/main" id="{BD797851-778F-984A-8854-283DC93A5EE9}"/>
              </a:ext>
            </a:extLst>
          </p:cNvPr>
          <p:cNvSpPr/>
          <p:nvPr/>
        </p:nvSpPr>
        <p:spPr>
          <a:xfrm>
            <a:off x="679370" y="4322927"/>
            <a:ext cx="1690778" cy="55926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56541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1C535DF5-F809-47EE-8AA8-7061E766042A}"/>
              </a:ext>
            </a:extLst>
          </p:cNvPr>
          <p:cNvPicPr>
            <a:picLocks noChangeAspect="1"/>
          </p:cNvPicPr>
          <p:nvPr/>
        </p:nvPicPr>
        <p:blipFill>
          <a:blip r:embed="rId3"/>
          <a:stretch>
            <a:fillRect/>
          </a:stretch>
        </p:blipFill>
        <p:spPr>
          <a:xfrm>
            <a:off x="863707" y="2273608"/>
            <a:ext cx="7844403" cy="2137175"/>
          </a:xfrm>
          <a:prstGeom prst="rect">
            <a:avLst/>
          </a:prstGeom>
        </p:spPr>
      </p:pic>
      <p:sp>
        <p:nvSpPr>
          <p:cNvPr id="13" name="TextBox 12">
            <a:extLst>
              <a:ext uri="{FF2B5EF4-FFF2-40B4-BE49-F238E27FC236}">
                <a16:creationId xmlns:a16="http://schemas.microsoft.com/office/drawing/2014/main" id="{F169AF80-D34F-4537-ABCD-91B69AC659E3}"/>
              </a:ext>
            </a:extLst>
          </p:cNvPr>
          <p:cNvSpPr txBox="1"/>
          <p:nvPr/>
        </p:nvSpPr>
        <p:spPr>
          <a:xfrm>
            <a:off x="649798" y="4591313"/>
            <a:ext cx="784440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t>KPQA (</a:t>
            </a:r>
            <a:r>
              <a:rPr lang="en-US" altLang="ko-KR" sz="1600" err="1"/>
              <a:t>Keyphrase</a:t>
            </a:r>
            <a:r>
              <a:rPr lang="en-US" altLang="ko-KR" sz="1600"/>
              <a:t> Predictor for Question Answering)</a:t>
            </a:r>
          </a:p>
          <a:p>
            <a:pPr>
              <a:lnSpc>
                <a:spcPct val="150000"/>
              </a:lnSpc>
            </a:pPr>
            <a:r>
              <a:rPr lang="en-US" altLang="ko-KR" sz="1600" smtClean="0"/>
              <a:t>-   a </a:t>
            </a:r>
            <a:r>
              <a:rPr lang="en-US" altLang="ko-KR" sz="1600" err="1">
                <a:highlight>
                  <a:srgbClr val="FFFF00"/>
                </a:highlight>
              </a:rPr>
              <a:t>keyphrase</a:t>
            </a:r>
            <a:r>
              <a:rPr lang="en-US" altLang="ko-KR" sz="1600">
                <a:highlight>
                  <a:srgbClr val="FFFF00"/>
                </a:highlight>
              </a:rPr>
              <a:t> prediction model to compute the importance weights</a:t>
            </a:r>
          </a:p>
          <a:p>
            <a:pPr marL="285750" indent="-285750">
              <a:lnSpc>
                <a:spcPct val="150000"/>
              </a:lnSpc>
              <a:buFont typeface="Arial" panose="020B0604020202020204" pitchFamily="34" charset="0"/>
              <a:buChar char="•"/>
            </a:pPr>
            <a:r>
              <a:rPr lang="en-US" altLang="ko-KR" sz="1600" smtClean="0"/>
              <a:t>We </a:t>
            </a:r>
            <a:r>
              <a:rPr lang="en-US" altLang="ko-KR" sz="1600">
                <a:highlight>
                  <a:srgbClr val="FFFF00"/>
                </a:highlight>
              </a:rPr>
              <a:t>integrate weights from the KPQA into existing metrics</a:t>
            </a:r>
            <a:r>
              <a:rPr lang="en-US" altLang="ko-KR" sz="1600">
                <a:solidFill>
                  <a:srgbClr val="7030A0"/>
                </a:solidFill>
              </a:rPr>
              <a:t> </a:t>
            </a:r>
            <a:r>
              <a:rPr lang="en-US" altLang="ko-KR" sz="1600"/>
              <a:t>to compute </a:t>
            </a:r>
            <a:r>
              <a:rPr lang="en-US" altLang="ko-KR" sz="1600">
                <a:highlight>
                  <a:srgbClr val="FFFF00"/>
                </a:highlight>
              </a:rPr>
              <a:t>weighted similarity</a:t>
            </a:r>
          </a:p>
        </p:txBody>
      </p:sp>
      <p:sp>
        <p:nvSpPr>
          <p:cNvPr id="15" name="TextBox 14">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6" name="모서리가 둥근 직사각형 15">
            <a:extLst>
              <a:ext uri="{FF2B5EF4-FFF2-40B4-BE49-F238E27FC236}">
                <a16:creationId xmlns:a16="http://schemas.microsoft.com/office/drawing/2014/main" id="{AD55A237-0573-D842-A334-50CD652F460C}"/>
              </a:ext>
            </a:extLst>
          </p:cNvPr>
          <p:cNvSpPr/>
          <p:nvPr/>
        </p:nvSpPr>
        <p:spPr>
          <a:xfrm>
            <a:off x="916688" y="1684763"/>
            <a:ext cx="731062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916689" y="1649068"/>
            <a:ext cx="7310623" cy="405027"/>
          </a:xfrm>
        </p:spPr>
        <p:txBody>
          <a:bodyPr>
            <a:normAutofit lnSpcReduction="10000"/>
          </a:bodyPr>
          <a:lstStyle/>
          <a:p>
            <a:pPr marL="0" indent="0" algn="ctr">
              <a:buNone/>
            </a:pPr>
            <a:r>
              <a:rPr lang="en-US" altLang="ko-KR" sz="1800">
                <a:solidFill>
                  <a:schemeClr val="bg1">
                    <a:alpha val="60000"/>
                  </a:schemeClr>
                </a:solidFill>
              </a:rPr>
              <a:t>Propose a new metric called </a:t>
            </a:r>
            <a:r>
              <a:rPr lang="en-US" altLang="ko-KR" sz="1800" b="1">
                <a:solidFill>
                  <a:schemeClr val="bg1"/>
                </a:solidFill>
              </a:rPr>
              <a:t>KPQA-metric</a:t>
            </a:r>
            <a:r>
              <a:rPr lang="en-US" altLang="ko-KR" sz="1800">
                <a:solidFill>
                  <a:schemeClr val="bg1"/>
                </a:solidFill>
              </a:rPr>
              <a:t> </a:t>
            </a:r>
            <a:r>
              <a:rPr lang="en-US" altLang="ko-KR" sz="1800">
                <a:solidFill>
                  <a:schemeClr val="bg1">
                    <a:alpha val="60000"/>
                  </a:schemeClr>
                </a:solidFill>
              </a:rPr>
              <a:t>for evaluating </a:t>
            </a:r>
            <a:r>
              <a:rPr lang="en-US" altLang="ko-KR" sz="1800" err="1">
                <a:solidFill>
                  <a:schemeClr val="bg1">
                    <a:alpha val="60000"/>
                  </a:schemeClr>
                </a:solidFill>
              </a:rPr>
              <a:t>GenQA</a:t>
            </a:r>
            <a:r>
              <a:rPr lang="en-US" altLang="ko-KR" sz="1800">
                <a:solidFill>
                  <a:schemeClr val="bg1">
                    <a:alpha val="60000"/>
                  </a:schemeClr>
                </a:solidFill>
              </a:rPr>
              <a:t> systems</a:t>
            </a:r>
          </a:p>
        </p:txBody>
      </p:sp>
      <p:sp>
        <p:nvSpPr>
          <p:cNvPr id="17" name="TextBox 16">
            <a:extLst>
              <a:ext uri="{FF2B5EF4-FFF2-40B4-BE49-F238E27FC236}">
                <a16:creationId xmlns:a16="http://schemas.microsoft.com/office/drawing/2014/main" id="{91725DE9-1A74-D340-86F2-294DF5B52D6B}"/>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11" name="TextBox 10">
            <a:extLst>
              <a:ext uri="{FF2B5EF4-FFF2-40B4-BE49-F238E27FC236}">
                <a16:creationId xmlns:a16="http://schemas.microsoft.com/office/drawing/2014/main" id="{FCEBB1D8-6152-F44D-B3EB-FFCB931D1FB2}"/>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12" name="Title 1">
            <a:extLst>
              <a:ext uri="{FF2B5EF4-FFF2-40B4-BE49-F238E27FC236}">
                <a16:creationId xmlns:a16="http://schemas.microsoft.com/office/drawing/2014/main" id="{12E96A2B-E380-7D43-A69B-4EDD382FDBC4}"/>
              </a:ext>
            </a:extLst>
          </p:cNvPr>
          <p:cNvSpPr txBox="1">
            <a:spLocks/>
          </p:cNvSpPr>
          <p:nvPr/>
        </p:nvSpPr>
        <p:spPr>
          <a:xfrm>
            <a:off x="435897" y="495540"/>
            <a:ext cx="747874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a:t>
            </a:r>
            <a:r>
              <a:rPr lang="en-US" altLang="ko-KR" sz="2400" smtClean="0"/>
              <a:t>Integrating </a:t>
            </a:r>
            <a:r>
              <a:rPr lang="en-US" altLang="ko-KR" sz="2400"/>
              <a:t>Keyphrase Weights into Evaluation Metric</a:t>
            </a:r>
            <a:endParaRPr lang="en-US" altLang="ko-Kore-KR" sz="2400"/>
          </a:p>
        </p:txBody>
      </p:sp>
      <p:sp>
        <p:nvSpPr>
          <p:cNvPr id="2" name="직사각형 1">
            <a:extLst>
              <a:ext uri="{FF2B5EF4-FFF2-40B4-BE49-F238E27FC236}">
                <a16:creationId xmlns:a16="http://schemas.microsoft.com/office/drawing/2014/main" id="{FB80CA12-EF3B-5FAC-3F9D-8525961797F3}"/>
              </a:ext>
            </a:extLst>
          </p:cNvPr>
          <p:cNvSpPr/>
          <p:nvPr/>
        </p:nvSpPr>
        <p:spPr>
          <a:xfrm>
            <a:off x="989713" y="3279826"/>
            <a:ext cx="642237" cy="188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828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모서리가 둥근 직사각형 18">
            <a:extLst>
              <a:ext uri="{FF2B5EF4-FFF2-40B4-BE49-F238E27FC236}">
                <a16:creationId xmlns:a16="http://schemas.microsoft.com/office/drawing/2014/main" id="{7BA898C9-5CFB-A94B-B36D-0AF57CE3BD22}"/>
              </a:ext>
            </a:extLst>
          </p:cNvPr>
          <p:cNvSpPr/>
          <p:nvPr/>
        </p:nvSpPr>
        <p:spPr>
          <a:xfrm>
            <a:off x="586883" y="4750188"/>
            <a:ext cx="7970234" cy="1022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3414780" y="1385206"/>
            <a:ext cx="2212121" cy="456852"/>
          </a:xfrm>
        </p:spPr>
        <p:txBody>
          <a:bodyPr>
            <a:normAutofit/>
          </a:bodyPr>
          <a:lstStyle/>
          <a:p>
            <a:pPr marL="41275" indent="0" algn="ctr">
              <a:buNone/>
            </a:pPr>
            <a:r>
              <a:rPr lang="en-US" altLang="ko-KR" sz="1800" b="1" dirty="0"/>
              <a:t>Qualitative Results</a:t>
            </a: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pic>
        <p:nvPicPr>
          <p:cNvPr id="12" name="그림 11"/>
          <p:cNvPicPr>
            <a:picLocks noChangeAspect="1"/>
          </p:cNvPicPr>
          <p:nvPr/>
        </p:nvPicPr>
        <p:blipFill>
          <a:blip r:embed="rId3"/>
          <a:stretch>
            <a:fillRect/>
          </a:stretch>
        </p:blipFill>
        <p:spPr>
          <a:xfrm>
            <a:off x="1018848" y="1892412"/>
            <a:ext cx="7003987" cy="2710955"/>
          </a:xfrm>
          <a:prstGeom prst="rect">
            <a:avLst/>
          </a:prstGeom>
        </p:spPr>
      </p:pic>
      <p:sp>
        <p:nvSpPr>
          <p:cNvPr id="14" name="직사각형 13"/>
          <p:cNvSpPr/>
          <p:nvPr/>
        </p:nvSpPr>
        <p:spPr>
          <a:xfrm>
            <a:off x="723538" y="5240645"/>
            <a:ext cx="7696923" cy="368114"/>
          </a:xfrm>
          <a:prstGeom prst="rect">
            <a:avLst/>
          </a:prstGeom>
        </p:spPr>
        <p:txBody>
          <a:bodyPr wrap="square">
            <a:spAutoFit/>
          </a:bodyPr>
          <a:lstStyle/>
          <a:p>
            <a:pPr>
              <a:lnSpc>
                <a:spcPct val="120000"/>
              </a:lnSpc>
            </a:pPr>
            <a:r>
              <a:rPr lang="en-US" altLang="ko-KR" sz="1600"/>
              <a:t>assigns </a:t>
            </a:r>
            <a:r>
              <a:rPr lang="en-US" altLang="ko-KR" sz="1600">
                <a:highlight>
                  <a:srgbClr val="FFFF00"/>
                </a:highlight>
              </a:rPr>
              <a:t>dynamic weights to words in the answer</a:t>
            </a:r>
            <a:r>
              <a:rPr lang="en-US" altLang="ko-KR" sz="1600"/>
              <a:t> sentence using the </a:t>
            </a:r>
            <a:r>
              <a:rPr lang="en-US" altLang="ko-KR" sz="1600">
                <a:highlight>
                  <a:srgbClr val="FFFF00"/>
                </a:highlight>
              </a:rPr>
              <a:t>context of the question</a:t>
            </a:r>
          </a:p>
        </p:txBody>
      </p:sp>
      <p:sp>
        <p:nvSpPr>
          <p:cNvPr id="16" name="TextBox 15">
            <a:extLst>
              <a:ext uri="{FF2B5EF4-FFF2-40B4-BE49-F238E27FC236}">
                <a16:creationId xmlns:a16="http://schemas.microsoft.com/office/drawing/2014/main" id="{DC32BB91-089E-5A4A-9716-0DAB45AB9314}"/>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17" name="TextBox 16">
            <a:extLst>
              <a:ext uri="{FF2B5EF4-FFF2-40B4-BE49-F238E27FC236}">
                <a16:creationId xmlns:a16="http://schemas.microsoft.com/office/drawing/2014/main" id="{06161587-2E02-3B48-A86F-E8ADFBF02159}"/>
              </a:ext>
            </a:extLst>
          </p:cNvPr>
          <p:cNvSpPr txBox="1"/>
          <p:nvPr/>
        </p:nvSpPr>
        <p:spPr>
          <a:xfrm>
            <a:off x="1018849" y="4891734"/>
            <a:ext cx="3666274" cy="338554"/>
          </a:xfrm>
          <a:prstGeom prst="rect">
            <a:avLst/>
          </a:prstGeom>
          <a:noFill/>
        </p:spPr>
        <p:txBody>
          <a:bodyPr wrap="square">
            <a:spAutoFit/>
          </a:bodyPr>
          <a:lstStyle/>
          <a:p>
            <a:r>
              <a:rPr lang="en-US" altLang="ko-KR" sz="1600" b="1" dirty="0"/>
              <a:t>other </a:t>
            </a:r>
            <a:r>
              <a:rPr lang="en-US" altLang="ko-KR" sz="1600" b="1" dirty="0" smtClean="0"/>
              <a:t>importance </a:t>
            </a:r>
            <a:r>
              <a:rPr lang="en-US" altLang="ko-KR" sz="1600" b="1" dirty="0"/>
              <a:t>weighting method IDF</a:t>
            </a:r>
            <a:endParaRPr lang="ko-Kore-KR" altLang="en-US" sz="1600" b="1" dirty="0"/>
          </a:p>
        </p:txBody>
      </p:sp>
      <p:sp>
        <p:nvSpPr>
          <p:cNvPr id="18" name="TextBox 17">
            <a:extLst>
              <a:ext uri="{FF2B5EF4-FFF2-40B4-BE49-F238E27FC236}">
                <a16:creationId xmlns:a16="http://schemas.microsoft.com/office/drawing/2014/main" id="{D07BBCF2-097D-F140-93E8-D2AC216CE0B6}"/>
              </a:ext>
            </a:extLst>
          </p:cNvPr>
          <p:cNvSpPr txBox="1"/>
          <p:nvPr/>
        </p:nvSpPr>
        <p:spPr>
          <a:xfrm>
            <a:off x="5821676" y="4891734"/>
            <a:ext cx="2201160" cy="338554"/>
          </a:xfrm>
          <a:prstGeom prst="rect">
            <a:avLst/>
          </a:prstGeom>
          <a:noFill/>
        </p:spPr>
        <p:txBody>
          <a:bodyPr wrap="square">
            <a:spAutoFit/>
          </a:bodyPr>
          <a:lstStyle/>
          <a:p>
            <a:r>
              <a:rPr lang="en-US" altLang="ko-KR" sz="1600" b="1"/>
              <a:t>KPQA integrated metric </a:t>
            </a:r>
            <a:endParaRPr lang="ko-Kore-KR" altLang="en-US" sz="1600" b="1"/>
          </a:p>
        </p:txBody>
      </p:sp>
      <p:cxnSp>
        <p:nvCxnSpPr>
          <p:cNvPr id="9" name="직선 화살표 연결선 8">
            <a:extLst>
              <a:ext uri="{FF2B5EF4-FFF2-40B4-BE49-F238E27FC236}">
                <a16:creationId xmlns:a16="http://schemas.microsoft.com/office/drawing/2014/main" id="{510AE69C-28EC-834D-829D-EAC3851EE8D7}"/>
              </a:ext>
            </a:extLst>
          </p:cNvPr>
          <p:cNvCxnSpPr>
            <a:stCxn id="17" idx="3"/>
            <a:endCxn id="18" idx="1"/>
          </p:cNvCxnSpPr>
          <p:nvPr/>
        </p:nvCxnSpPr>
        <p:spPr>
          <a:xfrm>
            <a:off x="4685123" y="5061011"/>
            <a:ext cx="1136553"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FBFD04-D171-204D-8907-A9342ADC8484}"/>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21" name="TextBox 20">
            <a:extLst>
              <a:ext uri="{FF2B5EF4-FFF2-40B4-BE49-F238E27FC236}">
                <a16:creationId xmlns:a16="http://schemas.microsoft.com/office/drawing/2014/main" id="{893D4243-F61C-FF95-A361-C29BCE1E6CBF}"/>
              </a:ext>
            </a:extLst>
          </p:cNvPr>
          <p:cNvSpPr txBox="1"/>
          <p:nvPr/>
        </p:nvSpPr>
        <p:spPr>
          <a:xfrm>
            <a:off x="6305954" y="2577988"/>
            <a:ext cx="4229013" cy="261610"/>
          </a:xfrm>
          <a:prstGeom prst="rect">
            <a:avLst/>
          </a:prstGeom>
          <a:noFill/>
        </p:spPr>
        <p:txBody>
          <a:bodyPr wrap="square" rtlCol="0">
            <a:spAutoFit/>
          </a:bodyPr>
          <a:lstStyle/>
          <a:p>
            <a:r>
              <a:rPr lang="en-US" altLang="ko-KR" sz="1100" b="1" i="1">
                <a:solidFill>
                  <a:srgbClr val="202124"/>
                </a:solidFill>
                <a:effectLst/>
                <a:latin typeface="arial" panose="020B0604020202020204" pitchFamily="34" charset="0"/>
              </a:rPr>
              <a:t>IDF</a:t>
            </a:r>
            <a:r>
              <a:rPr lang="en-US" altLang="ko-KR" sz="1100" b="0" i="1">
                <a:solidFill>
                  <a:srgbClr val="202124"/>
                </a:solidFill>
                <a:effectLst/>
                <a:latin typeface="arial" panose="020B0604020202020204" pitchFamily="34" charset="0"/>
              </a:rPr>
              <a:t>: Inverse Document Frequency</a:t>
            </a:r>
            <a:endParaRPr lang="ko-KR" altLang="en-US" sz="1100" i="1"/>
          </a:p>
        </p:txBody>
      </p:sp>
      <p:sp>
        <p:nvSpPr>
          <p:cNvPr id="22" name="TextBox 21">
            <a:extLst>
              <a:ext uri="{FF2B5EF4-FFF2-40B4-BE49-F238E27FC236}">
                <a16:creationId xmlns:a16="http://schemas.microsoft.com/office/drawing/2014/main" id="{893D4243-F61C-FF95-A361-C29BCE1E6CBF}"/>
              </a:ext>
            </a:extLst>
          </p:cNvPr>
          <p:cNvSpPr txBox="1"/>
          <p:nvPr/>
        </p:nvSpPr>
        <p:spPr>
          <a:xfrm>
            <a:off x="6305954" y="2937968"/>
            <a:ext cx="4229013" cy="261610"/>
          </a:xfrm>
          <a:prstGeom prst="rect">
            <a:avLst/>
          </a:prstGeom>
          <a:noFill/>
        </p:spPr>
        <p:txBody>
          <a:bodyPr wrap="square" rtlCol="0">
            <a:spAutoFit/>
          </a:bodyPr>
          <a:lstStyle/>
          <a:p>
            <a:r>
              <a:rPr lang="en-US" altLang="ko-KR" sz="1100" b="1" i="1" smtClean="0">
                <a:solidFill>
                  <a:srgbClr val="202124"/>
                </a:solidFill>
                <a:effectLst/>
                <a:latin typeface="arial" panose="020B0604020202020204" pitchFamily="34" charset="0"/>
              </a:rPr>
              <a:t>KPW</a:t>
            </a:r>
            <a:r>
              <a:rPr lang="en-US" altLang="ko-KR" sz="1100" b="0" i="1" smtClean="0">
                <a:solidFill>
                  <a:srgbClr val="202124"/>
                </a:solidFill>
                <a:effectLst/>
                <a:latin typeface="arial" panose="020B0604020202020204" pitchFamily="34" charset="0"/>
              </a:rPr>
              <a:t>: Keyphrase Weights (Ours)</a:t>
            </a:r>
            <a:endParaRPr lang="ko-KR" altLang="en-US" sz="1100" i="1"/>
          </a:p>
        </p:txBody>
      </p:sp>
      <p:sp>
        <p:nvSpPr>
          <p:cNvPr id="23" name="Title 1">
            <a:extLst>
              <a:ext uri="{FF2B5EF4-FFF2-40B4-BE49-F238E27FC236}">
                <a16:creationId xmlns:a16="http://schemas.microsoft.com/office/drawing/2014/main" id="{12E96A2B-E380-7D43-A69B-4EDD382FDBC4}"/>
              </a:ext>
            </a:extLst>
          </p:cNvPr>
          <p:cNvSpPr txBox="1">
            <a:spLocks/>
          </p:cNvSpPr>
          <p:nvPr/>
        </p:nvSpPr>
        <p:spPr>
          <a:xfrm>
            <a:off x="435897" y="495540"/>
            <a:ext cx="7984564"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a:t>
            </a:r>
            <a:r>
              <a:rPr lang="en-US" altLang="ko-KR" sz="2400" smtClean="0"/>
              <a:t>Integrating </a:t>
            </a:r>
            <a:r>
              <a:rPr lang="en-US" altLang="ko-KR" sz="2400"/>
              <a:t>Keyphrase Weights into Evaluation Metric</a:t>
            </a:r>
            <a:endParaRPr lang="en-US" altLang="ko-Kore-KR" sz="2400"/>
          </a:p>
        </p:txBody>
      </p:sp>
    </p:spTree>
    <p:extLst>
      <p:ext uri="{BB962C8B-B14F-4D97-AF65-F5344CB8AC3E}">
        <p14:creationId xmlns:p14="http://schemas.microsoft.com/office/powerpoint/2010/main" val="2461229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587779" y="1365740"/>
            <a:ext cx="4078517" cy="712436"/>
          </a:xfrm>
        </p:spPr>
        <p:txBody>
          <a:bodyPr>
            <a:normAutofit/>
          </a:bodyPr>
          <a:lstStyle/>
          <a:p>
            <a:pPr marL="41275" indent="0">
              <a:lnSpc>
                <a:spcPct val="100000"/>
              </a:lnSpc>
              <a:buNone/>
            </a:pPr>
            <a:r>
              <a:rPr lang="en-US" altLang="ko-KR" sz="1600" b="1"/>
              <a:t>Quantitative Results</a:t>
            </a:r>
          </a:p>
          <a:p>
            <a:pPr marL="41275" indent="0">
              <a:lnSpc>
                <a:spcPct val="100000"/>
              </a:lnSpc>
              <a:buNone/>
            </a:pPr>
            <a:r>
              <a:rPr lang="en-US" altLang="ko-KR" sz="1600"/>
              <a:t>: Correlation with Human Judgments (Ratings)</a:t>
            </a:r>
          </a:p>
        </p:txBody>
      </p:sp>
      <p:pic>
        <p:nvPicPr>
          <p:cNvPr id="8" name="그림 7">
            <a:extLst>
              <a:ext uri="{FF2B5EF4-FFF2-40B4-BE49-F238E27FC236}">
                <a16:creationId xmlns:a16="http://schemas.microsoft.com/office/drawing/2014/main" id="{AC3072F7-C43F-4140-A732-A475AD2E481C}"/>
              </a:ext>
            </a:extLst>
          </p:cNvPr>
          <p:cNvPicPr>
            <a:picLocks noChangeAspect="1"/>
          </p:cNvPicPr>
          <p:nvPr/>
        </p:nvPicPr>
        <p:blipFill rotWithShape="1">
          <a:blip r:embed="rId3"/>
          <a:srcRect r="39523"/>
          <a:stretch/>
        </p:blipFill>
        <p:spPr>
          <a:xfrm>
            <a:off x="435898" y="3503182"/>
            <a:ext cx="4510994" cy="2362518"/>
          </a:xfrm>
          <a:prstGeom prst="rect">
            <a:avLst/>
          </a:prstGeom>
        </p:spPr>
      </p:pic>
      <p:sp>
        <p:nvSpPr>
          <p:cNvPr id="9" name="TextBox 8">
            <a:extLst>
              <a:ext uri="{FF2B5EF4-FFF2-40B4-BE49-F238E27FC236}">
                <a16:creationId xmlns:a16="http://schemas.microsoft.com/office/drawing/2014/main" id="{EE91B072-4200-4C42-8013-A8EC2F85AB49}"/>
              </a:ext>
            </a:extLst>
          </p:cNvPr>
          <p:cNvSpPr txBox="1"/>
          <p:nvPr/>
        </p:nvSpPr>
        <p:spPr>
          <a:xfrm>
            <a:off x="5193420" y="3543030"/>
            <a:ext cx="3681639" cy="1531510"/>
          </a:xfrm>
          <a:prstGeom prst="rect">
            <a:avLst/>
          </a:prstGeom>
          <a:noFill/>
        </p:spPr>
        <p:txBody>
          <a:bodyPr wrap="square">
            <a:spAutoFit/>
          </a:bodyPr>
          <a:lstStyle/>
          <a:p>
            <a:pPr>
              <a:lnSpc>
                <a:spcPct val="150000"/>
              </a:lnSpc>
            </a:pPr>
            <a:r>
              <a:rPr lang="en-US" altLang="ko-KR" sz="1600"/>
              <a:t>Observe a significantly higher correlation</a:t>
            </a:r>
            <a:r>
              <a:rPr lang="ko-KR" altLang="en-US" sz="1600"/>
              <a:t> </a:t>
            </a:r>
            <a:r>
              <a:rPr lang="en-US" altLang="ko-KR" sz="1600"/>
              <a:t>score for our proposed KPQA-metric compared to existing metrics on all benchmark datasets.</a:t>
            </a: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2" name="사각형: 둥근 모서리 12">
            <a:extLst>
              <a:ext uri="{FF2B5EF4-FFF2-40B4-BE49-F238E27FC236}">
                <a16:creationId xmlns:a16="http://schemas.microsoft.com/office/drawing/2014/main" id="{E712CA85-2C00-956C-E0CC-9A4887036330}"/>
              </a:ext>
            </a:extLst>
          </p:cNvPr>
          <p:cNvSpPr/>
          <p:nvPr/>
        </p:nvSpPr>
        <p:spPr>
          <a:xfrm>
            <a:off x="747167" y="2361204"/>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Context</a:t>
            </a:r>
            <a:endParaRPr lang="ko-KR" altLang="en-US" sz="1600"/>
          </a:p>
        </p:txBody>
      </p:sp>
      <p:sp>
        <p:nvSpPr>
          <p:cNvPr id="14" name="사각형: 둥근 모서리 14">
            <a:extLst>
              <a:ext uri="{FF2B5EF4-FFF2-40B4-BE49-F238E27FC236}">
                <a16:creationId xmlns:a16="http://schemas.microsoft.com/office/drawing/2014/main" id="{291FDAA8-1BFA-14F3-1D14-FFB9ABBC138C}"/>
              </a:ext>
            </a:extLst>
          </p:cNvPr>
          <p:cNvSpPr/>
          <p:nvPr/>
        </p:nvSpPr>
        <p:spPr>
          <a:xfrm>
            <a:off x="747167" y="2830374"/>
            <a:ext cx="1019965" cy="313787"/>
          </a:xfrm>
          <a:prstGeom prst="roundRect">
            <a:avLst/>
          </a:prstGeom>
          <a:solidFill>
            <a:srgbClr val="FF7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Question</a:t>
            </a:r>
            <a:endParaRPr lang="ko-KR" altLang="en-US" sz="1600"/>
          </a:p>
        </p:txBody>
      </p:sp>
      <p:cxnSp>
        <p:nvCxnSpPr>
          <p:cNvPr id="16" name="직선 화살표 연결선 15">
            <a:extLst>
              <a:ext uri="{FF2B5EF4-FFF2-40B4-BE49-F238E27FC236}">
                <a16:creationId xmlns:a16="http://schemas.microsoft.com/office/drawing/2014/main" id="{F3A3E1AD-EE5A-0EE1-677C-2B50C3EF7915}"/>
              </a:ext>
            </a:extLst>
          </p:cNvPr>
          <p:cNvCxnSpPr>
            <a:cxnSpLocks/>
          </p:cNvCxnSpPr>
          <p:nvPr/>
        </p:nvCxnSpPr>
        <p:spPr>
          <a:xfrm>
            <a:off x="4044875" y="2745495"/>
            <a:ext cx="4489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17">
            <a:extLst>
              <a:ext uri="{FF2B5EF4-FFF2-40B4-BE49-F238E27FC236}">
                <a16:creationId xmlns:a16="http://schemas.microsoft.com/office/drawing/2014/main" id="{6AEBD685-9501-FDBE-2C7D-A3C93A9D3433}"/>
              </a:ext>
            </a:extLst>
          </p:cNvPr>
          <p:cNvSpPr/>
          <p:nvPr/>
        </p:nvSpPr>
        <p:spPr>
          <a:xfrm>
            <a:off x="4636218" y="2587763"/>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18" name="TextBox 17"/>
          <p:cNvSpPr txBox="1"/>
          <p:nvPr/>
        </p:nvSpPr>
        <p:spPr>
          <a:xfrm>
            <a:off x="5679230" y="2572353"/>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19" name="사각형: 둥근 모서리 14">
            <a:extLst>
              <a:ext uri="{FF2B5EF4-FFF2-40B4-BE49-F238E27FC236}">
                <a16:creationId xmlns:a16="http://schemas.microsoft.com/office/drawing/2014/main" id="{291FDAA8-1BFA-14F3-1D14-FFB9ABBC138C}"/>
              </a:ext>
            </a:extLst>
          </p:cNvPr>
          <p:cNvSpPr/>
          <p:nvPr/>
        </p:nvSpPr>
        <p:spPr>
          <a:xfrm>
            <a:off x="1922146" y="2839795"/>
            <a:ext cx="1950984"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Answer</a:t>
            </a:r>
            <a:endParaRPr lang="ko-KR" altLang="en-US" sz="1600"/>
          </a:p>
        </p:txBody>
      </p:sp>
      <p:sp>
        <p:nvSpPr>
          <p:cNvPr id="4" name="모서리가 둥근 직사각형 3"/>
          <p:cNvSpPr/>
          <p:nvPr/>
        </p:nvSpPr>
        <p:spPr>
          <a:xfrm>
            <a:off x="587779" y="2200145"/>
            <a:ext cx="3457096" cy="109994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4">
            <a:extLst>
              <a:ext uri="{FF2B5EF4-FFF2-40B4-BE49-F238E27FC236}">
                <a16:creationId xmlns:a16="http://schemas.microsoft.com/office/drawing/2014/main" id="{291FDAA8-1BFA-14F3-1D14-FFB9ABBC138C}"/>
              </a:ext>
            </a:extLst>
          </p:cNvPr>
          <p:cNvSpPr/>
          <p:nvPr/>
        </p:nvSpPr>
        <p:spPr>
          <a:xfrm>
            <a:off x="1922146" y="2358243"/>
            <a:ext cx="1950984"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Answer</a:t>
            </a:r>
            <a:endParaRPr lang="ko-KR" altLang="en-US" sz="1600"/>
          </a:p>
        </p:txBody>
      </p:sp>
      <p:sp>
        <p:nvSpPr>
          <p:cNvPr id="23" name="TextBox 22"/>
          <p:cNvSpPr txBox="1"/>
          <p:nvPr/>
        </p:nvSpPr>
        <p:spPr>
          <a:xfrm>
            <a:off x="5193420" y="5340611"/>
            <a:ext cx="3514682" cy="338554"/>
          </a:xfrm>
          <a:prstGeom prst="rect">
            <a:avLst/>
          </a:prstGeom>
          <a:noFill/>
        </p:spPr>
        <p:txBody>
          <a:bodyPr wrap="square" rtlCol="0">
            <a:spAutoFit/>
          </a:bodyPr>
          <a:lstStyle/>
          <a:p>
            <a:r>
              <a:rPr lang="en-US" altLang="ko-KR" sz="1600">
                <a:solidFill>
                  <a:srgbClr val="FF2500"/>
                </a:solidFill>
              </a:rPr>
              <a:t>Measured similarity with human ratings!</a:t>
            </a:r>
            <a:endParaRPr lang="ko-KR" altLang="en-US" sz="1600">
              <a:solidFill>
                <a:srgbClr val="FF2500"/>
              </a:solidFill>
            </a:endParaRPr>
          </a:p>
        </p:txBody>
      </p:sp>
      <p:sp>
        <p:nvSpPr>
          <p:cNvPr id="22" name="TextBox 21">
            <a:extLst>
              <a:ext uri="{FF2B5EF4-FFF2-40B4-BE49-F238E27FC236}">
                <a16:creationId xmlns:a16="http://schemas.microsoft.com/office/drawing/2014/main" id="{18B6BD14-0679-0A4F-953F-834C7881F323}"/>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25" name="Title 1">
            <a:extLst>
              <a:ext uri="{FF2B5EF4-FFF2-40B4-BE49-F238E27FC236}">
                <a16:creationId xmlns:a16="http://schemas.microsoft.com/office/drawing/2014/main" id="{12E96A2B-E380-7D43-A69B-4EDD382FDBC4}"/>
              </a:ext>
            </a:extLst>
          </p:cNvPr>
          <p:cNvSpPr txBox="1">
            <a:spLocks/>
          </p:cNvSpPr>
          <p:nvPr/>
        </p:nvSpPr>
        <p:spPr>
          <a:xfrm>
            <a:off x="435897" y="495540"/>
            <a:ext cx="752954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a:t>
            </a:r>
            <a:r>
              <a:rPr lang="en-US" altLang="ko-KR" sz="2400" smtClean="0"/>
              <a:t>Integrating </a:t>
            </a:r>
            <a:r>
              <a:rPr lang="en-US" altLang="ko-KR" sz="2400"/>
              <a:t>Keyphrase Weights into Evaluation Metric</a:t>
            </a:r>
            <a:endParaRPr lang="en-US" altLang="ko-Kore-KR" sz="2400"/>
          </a:p>
        </p:txBody>
      </p:sp>
      <p:sp>
        <p:nvSpPr>
          <p:cNvPr id="2" name="TextBox 1">
            <a:extLst>
              <a:ext uri="{FF2B5EF4-FFF2-40B4-BE49-F238E27FC236}">
                <a16:creationId xmlns:a16="http://schemas.microsoft.com/office/drawing/2014/main" id="{6FF0CEC4-82F8-2BAD-001F-FBC6D55BF1A1}"/>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423834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8" name="TextBox 17">
            <a:extLst>
              <a:ext uri="{FF2B5EF4-FFF2-40B4-BE49-F238E27FC236}">
                <a16:creationId xmlns:a16="http://schemas.microsoft.com/office/drawing/2014/main" id="{A0E138D8-3E63-7244-BA96-9FD09B12CD5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19" name="TextBox 18">
            <a:extLst>
              <a:ext uri="{FF2B5EF4-FFF2-40B4-BE49-F238E27FC236}">
                <a16:creationId xmlns:a16="http://schemas.microsoft.com/office/drawing/2014/main" id="{60A0AE19-DA3D-904D-85F0-6146B95622C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15"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sp>
        <p:nvSpPr>
          <p:cNvPr id="39" name="텍스트 개체 틀 3">
            <a:extLst>
              <a:ext uri="{FF2B5EF4-FFF2-40B4-BE49-F238E27FC236}">
                <a16:creationId xmlns:a16="http://schemas.microsoft.com/office/drawing/2014/main" id="{21BB6BDF-02FD-444B-9489-6A0B470726A2}"/>
              </a:ext>
            </a:extLst>
          </p:cNvPr>
          <p:cNvSpPr txBox="1">
            <a:spLocks/>
          </p:cNvSpPr>
          <p:nvPr/>
        </p:nvSpPr>
        <p:spPr>
          <a:xfrm>
            <a:off x="1131596" y="4642444"/>
            <a:ext cx="6880808" cy="983617"/>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nSpc>
                <a:spcPct val="150000"/>
              </a:lnSpc>
              <a:buFont typeface="+mj-ea"/>
              <a:buAutoNum type="circleNumDbPlain"/>
              <a:defRPr/>
            </a:pPr>
            <a:r>
              <a:rPr lang="en-US" altLang="ko-KR" sz="1600">
                <a:solidFill>
                  <a:sysClr val="windowText" lastClr="000000"/>
                </a:solidFill>
                <a:cs typeface="Calibri" panose="020F0502020204030204" pitchFamily="34" charset="0"/>
              </a:rPr>
              <a:t>Extract possible answer spans </a:t>
            </a:r>
            <a:r>
              <a:rPr lang="en-US" altLang="ko-KR" sz="1600" b="1" i="1">
                <a:solidFill>
                  <a:sysClr val="windowText" lastClr="000000"/>
                </a:solidFill>
                <a:cs typeface="Calibri" panose="020F0502020204030204" pitchFamily="34" charset="0"/>
              </a:rPr>
              <a:t>(keywords)</a:t>
            </a:r>
            <a:r>
              <a:rPr lang="en-US" altLang="ko-KR" sz="1600">
                <a:solidFill>
                  <a:sysClr val="windowText" lastClr="000000"/>
                </a:solidFill>
                <a:cs typeface="Calibri" panose="020F0502020204030204" pitchFamily="34" charset="0"/>
              </a:rPr>
              <a:t> in a candidate caption</a:t>
            </a:r>
          </a:p>
          <a:p>
            <a:pPr marL="342900" lvl="0" indent="-342900">
              <a:lnSpc>
                <a:spcPct val="150000"/>
              </a:lnSpc>
              <a:buFont typeface="+mj-ea"/>
              <a:buAutoNum type="circleNumDbPlain"/>
              <a:defRPr/>
            </a:pPr>
            <a:r>
              <a:rPr lang="en-US" altLang="ko-KR" sz="1600">
                <a:solidFill>
                  <a:sysClr val="windowText" lastClr="000000"/>
                </a:solidFill>
                <a:cs typeface="Calibri" panose="020F0502020204030204" pitchFamily="34" charset="0"/>
              </a:rPr>
              <a:t>Generate answer-aware questions using answer spans and a candidate caption</a:t>
            </a:r>
          </a:p>
        </p:txBody>
      </p:sp>
      <p:grpSp>
        <p:nvGrpSpPr>
          <p:cNvPr id="40" name="그룹 39"/>
          <p:cNvGrpSpPr/>
          <p:nvPr/>
        </p:nvGrpSpPr>
        <p:grpSpPr>
          <a:xfrm>
            <a:off x="1510747" y="2267129"/>
            <a:ext cx="6122505" cy="2239760"/>
            <a:chOff x="1231360" y="1134535"/>
            <a:chExt cx="6780134" cy="2480337"/>
          </a:xfrm>
        </p:grpSpPr>
        <p:pic>
          <p:nvPicPr>
            <p:cNvPr id="41" name="그림 40">
              <a:extLst>
                <a:ext uri="{FF2B5EF4-FFF2-40B4-BE49-F238E27FC236}">
                  <a16:creationId xmlns:a16="http://schemas.microsoft.com/office/drawing/2014/main" id="{F257DC36-547D-7E44-A712-9C954C7EBEDF}"/>
                </a:ext>
              </a:extLst>
            </p:cNvPr>
            <p:cNvPicPr>
              <a:picLocks noChangeAspect="1"/>
            </p:cNvPicPr>
            <p:nvPr/>
          </p:nvPicPr>
          <p:blipFill rotWithShape="1">
            <a:blip r:embed="rId3"/>
            <a:srcRect r="669"/>
            <a:stretch/>
          </p:blipFill>
          <p:spPr>
            <a:xfrm>
              <a:off x="1231360" y="1134535"/>
              <a:ext cx="6636574" cy="2454484"/>
            </a:xfrm>
            <a:prstGeom prst="rect">
              <a:avLst/>
            </a:prstGeom>
          </p:spPr>
        </p:pic>
        <p:sp>
          <p:nvSpPr>
            <p:cNvPr id="42" name="직사각형 41">
              <a:extLst>
                <a:ext uri="{FF2B5EF4-FFF2-40B4-BE49-F238E27FC236}">
                  <a16:creationId xmlns:a16="http://schemas.microsoft.com/office/drawing/2014/main" id="{C7831638-0649-0D49-ABBA-1CE0115CE803}"/>
                </a:ext>
              </a:extLst>
            </p:cNvPr>
            <p:cNvSpPr/>
            <p:nvPr/>
          </p:nvSpPr>
          <p:spPr>
            <a:xfrm>
              <a:off x="7253207" y="3225748"/>
              <a:ext cx="758287" cy="349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43" name="그림 42">
              <a:extLst>
                <a:ext uri="{FF2B5EF4-FFF2-40B4-BE49-F238E27FC236}">
                  <a16:creationId xmlns:a16="http://schemas.microsoft.com/office/drawing/2014/main" id="{769482C7-2B3C-2F48-BCFE-14209B6E798A}"/>
                </a:ext>
              </a:extLst>
            </p:cNvPr>
            <p:cNvPicPr>
              <a:picLocks noChangeAspect="1"/>
            </p:cNvPicPr>
            <p:nvPr/>
          </p:nvPicPr>
          <p:blipFill>
            <a:blip r:embed="rId4"/>
            <a:stretch>
              <a:fillRect/>
            </a:stretch>
          </p:blipFill>
          <p:spPr>
            <a:xfrm>
              <a:off x="5893329" y="1438833"/>
              <a:ext cx="229351" cy="223152"/>
            </a:xfrm>
            <a:prstGeom prst="rect">
              <a:avLst/>
            </a:prstGeom>
          </p:spPr>
        </p:pic>
        <p:pic>
          <p:nvPicPr>
            <p:cNvPr id="44" name="그림 43">
              <a:extLst>
                <a:ext uri="{FF2B5EF4-FFF2-40B4-BE49-F238E27FC236}">
                  <a16:creationId xmlns:a16="http://schemas.microsoft.com/office/drawing/2014/main" id="{016C3C45-2ED5-0F48-B9CA-B864DFA5B9AC}"/>
                </a:ext>
              </a:extLst>
            </p:cNvPr>
            <p:cNvPicPr>
              <a:picLocks noChangeAspect="1"/>
            </p:cNvPicPr>
            <p:nvPr/>
          </p:nvPicPr>
          <p:blipFill>
            <a:blip r:embed="rId5"/>
            <a:stretch>
              <a:fillRect/>
            </a:stretch>
          </p:blipFill>
          <p:spPr>
            <a:xfrm>
              <a:off x="5645679" y="1985028"/>
              <a:ext cx="202071" cy="202071"/>
            </a:xfrm>
            <a:prstGeom prst="rect">
              <a:avLst/>
            </a:prstGeom>
          </p:spPr>
        </p:pic>
        <p:pic>
          <p:nvPicPr>
            <p:cNvPr id="45" name="그림 44">
              <a:extLst>
                <a:ext uri="{FF2B5EF4-FFF2-40B4-BE49-F238E27FC236}">
                  <a16:creationId xmlns:a16="http://schemas.microsoft.com/office/drawing/2014/main" id="{4FFAC427-C1B0-3646-93A9-F02441D000D1}"/>
                </a:ext>
              </a:extLst>
            </p:cNvPr>
            <p:cNvPicPr>
              <a:picLocks noChangeAspect="1"/>
            </p:cNvPicPr>
            <p:nvPr/>
          </p:nvPicPr>
          <p:blipFill>
            <a:blip r:embed="rId6"/>
            <a:stretch>
              <a:fillRect/>
            </a:stretch>
          </p:blipFill>
          <p:spPr>
            <a:xfrm>
              <a:off x="5645679" y="2982135"/>
              <a:ext cx="196753" cy="202071"/>
            </a:xfrm>
            <a:prstGeom prst="rect">
              <a:avLst/>
            </a:prstGeom>
          </p:spPr>
        </p:pic>
        <p:pic>
          <p:nvPicPr>
            <p:cNvPr id="46" name="그림 45">
              <a:extLst>
                <a:ext uri="{FF2B5EF4-FFF2-40B4-BE49-F238E27FC236}">
                  <a16:creationId xmlns:a16="http://schemas.microsoft.com/office/drawing/2014/main" id="{425A2077-631A-3E45-9B7C-77AE5C723360}"/>
                </a:ext>
              </a:extLst>
            </p:cNvPr>
            <p:cNvPicPr>
              <a:picLocks noChangeAspect="1"/>
            </p:cNvPicPr>
            <p:nvPr/>
          </p:nvPicPr>
          <p:blipFill>
            <a:blip r:embed="rId7"/>
            <a:stretch>
              <a:fillRect/>
            </a:stretch>
          </p:blipFill>
          <p:spPr>
            <a:xfrm>
              <a:off x="4235741" y="3429000"/>
              <a:ext cx="165778" cy="185872"/>
            </a:xfrm>
            <a:prstGeom prst="rect">
              <a:avLst/>
            </a:prstGeom>
          </p:spPr>
        </p:pic>
      </p:grpSp>
      <p:sp>
        <p:nvSpPr>
          <p:cNvPr id="47" name="TextBox 46">
            <a:extLst>
              <a:ext uri="{FF2B5EF4-FFF2-40B4-BE49-F238E27FC236}">
                <a16:creationId xmlns:a16="http://schemas.microsoft.com/office/drawing/2014/main" id="{608260F7-5D15-72F2-25D1-AA90FF7933C9}"/>
              </a:ext>
            </a:extLst>
          </p:cNvPr>
          <p:cNvSpPr txBox="1"/>
          <p:nvPr/>
        </p:nvSpPr>
        <p:spPr>
          <a:xfrm>
            <a:off x="829798" y="1645792"/>
            <a:ext cx="7585358" cy="369332"/>
          </a:xfrm>
          <a:prstGeom prst="rect">
            <a:avLst/>
          </a:prstGeom>
          <a:noFill/>
        </p:spPr>
        <p:txBody>
          <a:bodyPr wrap="square" rtlCol="0">
            <a:spAutoFit/>
          </a:bodyPr>
          <a:lstStyle/>
          <a:p>
            <a:r>
              <a:rPr lang="en-US" altLang="ko-KR" b="1"/>
              <a:t>Generating questions for the keywords to both </a:t>
            </a:r>
            <a:r>
              <a:rPr lang="en-US" altLang="ko-KR" b="1" u="sng"/>
              <a:t>source</a:t>
            </a:r>
            <a:r>
              <a:rPr lang="en-US" altLang="ko-KR" b="1"/>
              <a:t> and the </a:t>
            </a:r>
            <a:r>
              <a:rPr lang="en-US" altLang="ko-KR" b="1" u="sng"/>
              <a:t>text</a:t>
            </a:r>
            <a:endParaRPr lang="ko-KR" altLang="en-US" b="1" u="sng"/>
          </a:p>
        </p:txBody>
      </p:sp>
      <p:sp>
        <p:nvSpPr>
          <p:cNvPr id="48" name="TextBox 47">
            <a:extLst>
              <a:ext uri="{FF2B5EF4-FFF2-40B4-BE49-F238E27FC236}">
                <a16:creationId xmlns:a16="http://schemas.microsoft.com/office/drawing/2014/main" id="{8ACBC536-12C0-2307-4C9B-B756C91F8CB1}"/>
              </a:ext>
            </a:extLst>
          </p:cNvPr>
          <p:cNvSpPr txBox="1"/>
          <p:nvPr/>
        </p:nvSpPr>
        <p:spPr>
          <a:xfrm>
            <a:off x="5345182" y="1893717"/>
            <a:ext cx="929757" cy="338554"/>
          </a:xfrm>
          <a:prstGeom prst="rect">
            <a:avLst/>
          </a:prstGeom>
          <a:noFill/>
        </p:spPr>
        <p:txBody>
          <a:bodyPr wrap="square" rtlCol="0">
            <a:spAutoFit/>
          </a:bodyPr>
          <a:lstStyle/>
          <a:p>
            <a:r>
              <a:rPr lang="en-US" altLang="ko-KR" sz="1600" i="1">
                <a:solidFill>
                  <a:schemeClr val="bg1">
                    <a:lumMod val="65000"/>
                  </a:schemeClr>
                </a:solidFill>
              </a:rPr>
              <a:t>image</a:t>
            </a:r>
            <a:endParaRPr lang="ko-KR" altLang="en-US" sz="1600" i="1">
              <a:solidFill>
                <a:schemeClr val="bg1">
                  <a:lumMod val="65000"/>
                </a:schemeClr>
              </a:solidFill>
            </a:endParaRPr>
          </a:p>
        </p:txBody>
      </p:sp>
      <p:sp>
        <p:nvSpPr>
          <p:cNvPr id="49" name="TextBox 48">
            <a:extLst>
              <a:ext uri="{FF2B5EF4-FFF2-40B4-BE49-F238E27FC236}">
                <a16:creationId xmlns:a16="http://schemas.microsoft.com/office/drawing/2014/main" id="{9B2DE1B5-23F9-77B1-9C1E-74CA2B58BE0A}"/>
              </a:ext>
            </a:extLst>
          </p:cNvPr>
          <p:cNvSpPr txBox="1"/>
          <p:nvPr/>
        </p:nvSpPr>
        <p:spPr>
          <a:xfrm>
            <a:off x="6637230" y="1901000"/>
            <a:ext cx="929757" cy="338554"/>
          </a:xfrm>
          <a:prstGeom prst="rect">
            <a:avLst/>
          </a:prstGeom>
          <a:noFill/>
        </p:spPr>
        <p:txBody>
          <a:bodyPr wrap="square" rtlCol="0">
            <a:spAutoFit/>
          </a:bodyPr>
          <a:lstStyle/>
          <a:p>
            <a:r>
              <a:rPr lang="en-US" altLang="ko-KR" sz="1600" i="1">
                <a:solidFill>
                  <a:schemeClr val="bg1">
                    <a:lumMod val="65000"/>
                  </a:schemeClr>
                </a:solidFill>
              </a:rPr>
              <a:t>caption</a:t>
            </a:r>
            <a:endParaRPr lang="ko-KR" altLang="en-US" sz="1600" i="1">
              <a:solidFill>
                <a:schemeClr val="bg1">
                  <a:lumMod val="65000"/>
                </a:schemeClr>
              </a:solidFill>
            </a:endParaRPr>
          </a:p>
        </p:txBody>
      </p:sp>
    </p:spTree>
    <p:extLst>
      <p:ext uri="{BB962C8B-B14F-4D97-AF65-F5344CB8AC3E}">
        <p14:creationId xmlns:p14="http://schemas.microsoft.com/office/powerpoint/2010/main" val="893260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8" name="TextBox 17">
            <a:extLst>
              <a:ext uri="{FF2B5EF4-FFF2-40B4-BE49-F238E27FC236}">
                <a16:creationId xmlns:a16="http://schemas.microsoft.com/office/drawing/2014/main" id="{A0E138D8-3E63-7244-BA96-9FD09B12CD5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19" name="TextBox 18">
            <a:extLst>
              <a:ext uri="{FF2B5EF4-FFF2-40B4-BE49-F238E27FC236}">
                <a16:creationId xmlns:a16="http://schemas.microsoft.com/office/drawing/2014/main" id="{60A0AE19-DA3D-904D-85F0-6146B95622C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20"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sp>
        <p:nvSpPr>
          <p:cNvPr id="21" name="텍스트 개체 틀 3">
            <a:extLst>
              <a:ext uri="{FF2B5EF4-FFF2-40B4-BE49-F238E27FC236}">
                <a16:creationId xmlns:a16="http://schemas.microsoft.com/office/drawing/2014/main" id="{DDA5EE53-8C81-664B-9189-5F84BA90199B}"/>
              </a:ext>
            </a:extLst>
          </p:cNvPr>
          <p:cNvSpPr txBox="1">
            <a:spLocks/>
          </p:cNvSpPr>
          <p:nvPr/>
        </p:nvSpPr>
        <p:spPr>
          <a:xfrm>
            <a:off x="1131596" y="4642444"/>
            <a:ext cx="6880808" cy="983617"/>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nSpc>
                <a:spcPct val="150000"/>
              </a:lnSpc>
              <a:buFont typeface="+mj-ea"/>
              <a:buAutoNum type="circleNumDbPlain" startAt="3"/>
              <a:defRPr/>
            </a:pPr>
            <a:r>
              <a:rPr lang="en-US" altLang="ko-KR" sz="1600">
                <a:solidFill>
                  <a:sysClr val="windowText" lastClr="000000"/>
                </a:solidFill>
                <a:cs typeface="Calibri" panose="020F0502020204030204" pitchFamily="34" charset="0"/>
              </a:rPr>
              <a:t>Generate answers using a </a:t>
            </a:r>
            <a:r>
              <a:rPr lang="en-US" altLang="ko-KR" sz="1600" b="1">
                <a:solidFill>
                  <a:sysClr val="windowText" lastClr="000000"/>
                </a:solidFill>
                <a:cs typeface="Calibri" panose="020F0502020204030204" pitchFamily="34" charset="0"/>
              </a:rPr>
              <a:t>“candidate caption” </a:t>
            </a:r>
            <a:r>
              <a:rPr lang="en-US" altLang="ko-KR" sz="1600">
                <a:solidFill>
                  <a:sysClr val="windowText" lastClr="000000"/>
                </a:solidFill>
                <a:cs typeface="Calibri" panose="020F0502020204030204" pitchFamily="34" charset="0"/>
              </a:rPr>
              <a:t>and and</a:t>
            </a:r>
            <a:r>
              <a:rPr lang="ko-KR" altLang="en-US" sz="1600">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 </a:t>
            </a:r>
            <a:r>
              <a:rPr lang="en-US" altLang="ko-KR" sz="1600" b="1">
                <a:solidFill>
                  <a:sysClr val="windowText" lastClr="000000"/>
                </a:solidFill>
                <a:cs typeface="Calibri" panose="020F0502020204030204" pitchFamily="34" charset="0"/>
              </a:rPr>
              <a:t>“image”</a:t>
            </a:r>
          </a:p>
          <a:p>
            <a:pPr marL="342900" lvl="0" indent="-342900">
              <a:lnSpc>
                <a:spcPct val="150000"/>
              </a:lnSpc>
              <a:buFont typeface="+mj-ea"/>
              <a:buAutoNum type="circleNumDbPlain" startAt="3"/>
              <a:defRPr/>
            </a:pPr>
            <a:r>
              <a:rPr lang="en-US" altLang="ko-KR" sz="1600" smtClean="0">
                <a:solidFill>
                  <a:sysClr val="windowText" lastClr="000000"/>
                </a:solidFill>
                <a:cs typeface="Calibri" panose="020F0502020204030204" pitchFamily="34" charset="0"/>
              </a:rPr>
              <a:t>Compare </a:t>
            </a:r>
            <a:r>
              <a:rPr lang="en-US" altLang="ko-KR" sz="1600">
                <a:solidFill>
                  <a:sysClr val="windowText" lastClr="000000"/>
                </a:solidFill>
                <a:cs typeface="Calibri" panose="020F0502020204030204" pitchFamily="34" charset="0"/>
              </a:rPr>
              <a:t>the answers between a </a:t>
            </a:r>
            <a:r>
              <a:rPr lang="en-US" altLang="ko-KR" sz="1600" b="1">
                <a:solidFill>
                  <a:sysClr val="windowText" lastClr="000000"/>
                </a:solidFill>
                <a:cs typeface="Calibri" panose="020F0502020204030204" pitchFamily="34" charset="0"/>
              </a:rPr>
              <a:t>“candidate caption”</a:t>
            </a:r>
            <a:r>
              <a:rPr lang="ko-KR" altLang="en-US" sz="1600" b="1">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and</a:t>
            </a:r>
            <a:r>
              <a:rPr lang="ko-KR" altLang="en-US" sz="1600" b="1">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a:t>
            </a:r>
            <a:r>
              <a:rPr lang="en-US" altLang="ko-KR" sz="1600" b="1">
                <a:solidFill>
                  <a:sysClr val="windowText" lastClr="000000"/>
                </a:solidFill>
                <a:cs typeface="Calibri" panose="020F0502020204030204" pitchFamily="34" charset="0"/>
              </a:rPr>
              <a:t> “image”</a:t>
            </a:r>
            <a:endParaRPr lang="en-US" altLang="ko-KR" sz="1600">
              <a:solidFill>
                <a:sysClr val="windowText" lastClr="000000"/>
              </a:solidFill>
              <a:cs typeface="Calibri" panose="020F0502020204030204" pitchFamily="34" charset="0"/>
            </a:endParaRPr>
          </a:p>
        </p:txBody>
      </p:sp>
      <p:grpSp>
        <p:nvGrpSpPr>
          <p:cNvPr id="27" name="그룹 26">
            <a:extLst>
              <a:ext uri="{FF2B5EF4-FFF2-40B4-BE49-F238E27FC236}">
                <a16:creationId xmlns:a16="http://schemas.microsoft.com/office/drawing/2014/main" id="{0D24C9F6-CC42-9045-9103-0CAB5F5906CE}"/>
              </a:ext>
            </a:extLst>
          </p:cNvPr>
          <p:cNvGrpSpPr/>
          <p:nvPr/>
        </p:nvGrpSpPr>
        <p:grpSpPr>
          <a:xfrm>
            <a:off x="1510747" y="2267129"/>
            <a:ext cx="6122505" cy="2239760"/>
            <a:chOff x="1231360" y="1134535"/>
            <a:chExt cx="6780134" cy="2480337"/>
          </a:xfrm>
        </p:grpSpPr>
        <p:pic>
          <p:nvPicPr>
            <p:cNvPr id="28" name="그림 27">
              <a:extLst>
                <a:ext uri="{FF2B5EF4-FFF2-40B4-BE49-F238E27FC236}">
                  <a16:creationId xmlns:a16="http://schemas.microsoft.com/office/drawing/2014/main" id="{A2DDD960-28BB-B44A-97C3-382532936621}"/>
                </a:ext>
              </a:extLst>
            </p:cNvPr>
            <p:cNvPicPr>
              <a:picLocks noChangeAspect="1"/>
            </p:cNvPicPr>
            <p:nvPr/>
          </p:nvPicPr>
          <p:blipFill rotWithShape="1">
            <a:blip r:embed="rId3"/>
            <a:srcRect r="669"/>
            <a:stretch/>
          </p:blipFill>
          <p:spPr>
            <a:xfrm>
              <a:off x="1231360" y="1134535"/>
              <a:ext cx="6636574" cy="2454484"/>
            </a:xfrm>
            <a:prstGeom prst="rect">
              <a:avLst/>
            </a:prstGeom>
          </p:spPr>
        </p:pic>
        <p:sp>
          <p:nvSpPr>
            <p:cNvPr id="29" name="직사각형 28">
              <a:extLst>
                <a:ext uri="{FF2B5EF4-FFF2-40B4-BE49-F238E27FC236}">
                  <a16:creationId xmlns:a16="http://schemas.microsoft.com/office/drawing/2014/main" id="{AF5490D5-902F-5B4A-904A-D25D2CB1786F}"/>
                </a:ext>
              </a:extLst>
            </p:cNvPr>
            <p:cNvSpPr/>
            <p:nvPr/>
          </p:nvSpPr>
          <p:spPr>
            <a:xfrm>
              <a:off x="7253207" y="3225748"/>
              <a:ext cx="758287" cy="349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30" name="그림 29">
              <a:extLst>
                <a:ext uri="{FF2B5EF4-FFF2-40B4-BE49-F238E27FC236}">
                  <a16:creationId xmlns:a16="http://schemas.microsoft.com/office/drawing/2014/main" id="{D6B58960-B5B8-5E4B-8023-EEDCC96026E5}"/>
                </a:ext>
              </a:extLst>
            </p:cNvPr>
            <p:cNvPicPr>
              <a:picLocks noChangeAspect="1"/>
            </p:cNvPicPr>
            <p:nvPr/>
          </p:nvPicPr>
          <p:blipFill>
            <a:blip r:embed="rId4"/>
            <a:stretch>
              <a:fillRect/>
            </a:stretch>
          </p:blipFill>
          <p:spPr>
            <a:xfrm>
              <a:off x="5893329" y="1438833"/>
              <a:ext cx="229351" cy="223152"/>
            </a:xfrm>
            <a:prstGeom prst="rect">
              <a:avLst/>
            </a:prstGeom>
          </p:spPr>
        </p:pic>
        <p:pic>
          <p:nvPicPr>
            <p:cNvPr id="31" name="그림 30">
              <a:extLst>
                <a:ext uri="{FF2B5EF4-FFF2-40B4-BE49-F238E27FC236}">
                  <a16:creationId xmlns:a16="http://schemas.microsoft.com/office/drawing/2014/main" id="{CCC77B84-AB73-4F48-AF60-453A4EAAE90A}"/>
                </a:ext>
              </a:extLst>
            </p:cNvPr>
            <p:cNvPicPr>
              <a:picLocks noChangeAspect="1"/>
            </p:cNvPicPr>
            <p:nvPr/>
          </p:nvPicPr>
          <p:blipFill>
            <a:blip r:embed="rId5"/>
            <a:stretch>
              <a:fillRect/>
            </a:stretch>
          </p:blipFill>
          <p:spPr>
            <a:xfrm>
              <a:off x="5645679" y="1985028"/>
              <a:ext cx="202071" cy="202071"/>
            </a:xfrm>
            <a:prstGeom prst="rect">
              <a:avLst/>
            </a:prstGeom>
          </p:spPr>
        </p:pic>
        <p:pic>
          <p:nvPicPr>
            <p:cNvPr id="32" name="그림 31">
              <a:extLst>
                <a:ext uri="{FF2B5EF4-FFF2-40B4-BE49-F238E27FC236}">
                  <a16:creationId xmlns:a16="http://schemas.microsoft.com/office/drawing/2014/main" id="{AA0F4496-C1EF-6743-8B75-CEBB0DCB0A5C}"/>
                </a:ext>
              </a:extLst>
            </p:cNvPr>
            <p:cNvPicPr>
              <a:picLocks noChangeAspect="1"/>
            </p:cNvPicPr>
            <p:nvPr/>
          </p:nvPicPr>
          <p:blipFill>
            <a:blip r:embed="rId6"/>
            <a:stretch>
              <a:fillRect/>
            </a:stretch>
          </p:blipFill>
          <p:spPr>
            <a:xfrm>
              <a:off x="5645679" y="2982135"/>
              <a:ext cx="196753" cy="202071"/>
            </a:xfrm>
            <a:prstGeom prst="rect">
              <a:avLst/>
            </a:prstGeom>
          </p:spPr>
        </p:pic>
        <p:pic>
          <p:nvPicPr>
            <p:cNvPr id="33" name="그림 32">
              <a:extLst>
                <a:ext uri="{FF2B5EF4-FFF2-40B4-BE49-F238E27FC236}">
                  <a16:creationId xmlns:a16="http://schemas.microsoft.com/office/drawing/2014/main" id="{37ED026D-A8B0-D740-A0D5-9139B4CA9999}"/>
                </a:ext>
              </a:extLst>
            </p:cNvPr>
            <p:cNvPicPr>
              <a:picLocks noChangeAspect="1"/>
            </p:cNvPicPr>
            <p:nvPr/>
          </p:nvPicPr>
          <p:blipFill>
            <a:blip r:embed="rId7"/>
            <a:stretch>
              <a:fillRect/>
            </a:stretch>
          </p:blipFill>
          <p:spPr>
            <a:xfrm>
              <a:off x="4235741" y="3429000"/>
              <a:ext cx="165778" cy="185872"/>
            </a:xfrm>
            <a:prstGeom prst="rect">
              <a:avLst/>
            </a:prstGeom>
          </p:spPr>
        </p:pic>
      </p:grpSp>
      <p:sp>
        <p:nvSpPr>
          <p:cNvPr id="34" name="TextBox 33">
            <a:extLst>
              <a:ext uri="{FF2B5EF4-FFF2-40B4-BE49-F238E27FC236}">
                <a16:creationId xmlns:a16="http://schemas.microsoft.com/office/drawing/2014/main" id="{224F0B63-60BE-8445-A5E2-535791CFA7CE}"/>
              </a:ext>
            </a:extLst>
          </p:cNvPr>
          <p:cNvSpPr txBox="1"/>
          <p:nvPr/>
        </p:nvSpPr>
        <p:spPr>
          <a:xfrm>
            <a:off x="829798" y="1645792"/>
            <a:ext cx="7585358" cy="369332"/>
          </a:xfrm>
          <a:prstGeom prst="rect">
            <a:avLst/>
          </a:prstGeom>
          <a:noFill/>
        </p:spPr>
        <p:txBody>
          <a:bodyPr wrap="square" rtlCol="0">
            <a:spAutoFit/>
          </a:bodyPr>
          <a:lstStyle/>
          <a:p>
            <a:r>
              <a:rPr lang="en-US" altLang="ko-KR" b="1"/>
              <a:t>Generating questions for the keywords to both </a:t>
            </a:r>
            <a:r>
              <a:rPr lang="en-US" altLang="ko-KR" b="1" u="sng"/>
              <a:t>source</a:t>
            </a:r>
            <a:r>
              <a:rPr lang="en-US" altLang="ko-KR" b="1"/>
              <a:t> and the </a:t>
            </a:r>
            <a:r>
              <a:rPr lang="en-US" altLang="ko-KR" b="1" u="sng"/>
              <a:t>text</a:t>
            </a:r>
            <a:endParaRPr lang="ko-KR" altLang="en-US" b="1" u="sng"/>
          </a:p>
        </p:txBody>
      </p:sp>
      <p:sp>
        <p:nvSpPr>
          <p:cNvPr id="35" name="TextBox 34">
            <a:extLst>
              <a:ext uri="{FF2B5EF4-FFF2-40B4-BE49-F238E27FC236}">
                <a16:creationId xmlns:a16="http://schemas.microsoft.com/office/drawing/2014/main" id="{FA36B27D-9AB6-2D4F-B243-BB592B4027AC}"/>
              </a:ext>
            </a:extLst>
          </p:cNvPr>
          <p:cNvSpPr txBox="1"/>
          <p:nvPr/>
        </p:nvSpPr>
        <p:spPr>
          <a:xfrm>
            <a:off x="5345182" y="1893717"/>
            <a:ext cx="929757" cy="338554"/>
          </a:xfrm>
          <a:prstGeom prst="rect">
            <a:avLst/>
          </a:prstGeom>
          <a:noFill/>
        </p:spPr>
        <p:txBody>
          <a:bodyPr wrap="square" rtlCol="0">
            <a:spAutoFit/>
          </a:bodyPr>
          <a:lstStyle/>
          <a:p>
            <a:r>
              <a:rPr lang="en-US" altLang="ko-KR" sz="1600" i="1">
                <a:solidFill>
                  <a:schemeClr val="bg1">
                    <a:lumMod val="65000"/>
                  </a:schemeClr>
                </a:solidFill>
              </a:rPr>
              <a:t>image</a:t>
            </a:r>
            <a:endParaRPr lang="ko-KR" altLang="en-US" sz="1600" i="1">
              <a:solidFill>
                <a:schemeClr val="bg1">
                  <a:lumMod val="65000"/>
                </a:schemeClr>
              </a:solidFill>
            </a:endParaRPr>
          </a:p>
        </p:txBody>
      </p:sp>
      <p:sp>
        <p:nvSpPr>
          <p:cNvPr id="36" name="TextBox 35">
            <a:extLst>
              <a:ext uri="{FF2B5EF4-FFF2-40B4-BE49-F238E27FC236}">
                <a16:creationId xmlns:a16="http://schemas.microsoft.com/office/drawing/2014/main" id="{426B97B9-B5F2-EA4A-A1DF-91AAD87A54A7}"/>
              </a:ext>
            </a:extLst>
          </p:cNvPr>
          <p:cNvSpPr txBox="1"/>
          <p:nvPr/>
        </p:nvSpPr>
        <p:spPr>
          <a:xfrm>
            <a:off x="6637230" y="1901000"/>
            <a:ext cx="929757" cy="338554"/>
          </a:xfrm>
          <a:prstGeom prst="rect">
            <a:avLst/>
          </a:prstGeom>
          <a:noFill/>
        </p:spPr>
        <p:txBody>
          <a:bodyPr wrap="square" rtlCol="0">
            <a:spAutoFit/>
          </a:bodyPr>
          <a:lstStyle/>
          <a:p>
            <a:r>
              <a:rPr lang="en-US" altLang="ko-KR" sz="1600" i="1">
                <a:solidFill>
                  <a:schemeClr val="bg1">
                    <a:lumMod val="65000"/>
                  </a:schemeClr>
                </a:solidFill>
              </a:rPr>
              <a:t>caption</a:t>
            </a:r>
            <a:endParaRPr lang="ko-KR" altLang="en-US" sz="1600" i="1">
              <a:solidFill>
                <a:schemeClr val="bg1">
                  <a:lumMod val="65000"/>
                </a:schemeClr>
              </a:solidFill>
            </a:endParaRPr>
          </a:p>
        </p:txBody>
      </p:sp>
    </p:spTree>
    <p:extLst>
      <p:ext uri="{BB962C8B-B14F-4D97-AF65-F5344CB8AC3E}">
        <p14:creationId xmlns:p14="http://schemas.microsoft.com/office/powerpoint/2010/main" val="145244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25" name="TextBox 24">
            <a:extLst>
              <a:ext uri="{FF2B5EF4-FFF2-40B4-BE49-F238E27FC236}">
                <a16:creationId xmlns:a16="http://schemas.microsoft.com/office/drawing/2014/main" id="{D114FB14-E675-AE46-A371-34447213B1BA}"/>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28" name="내용 개체 틀 3">
            <a:extLst>
              <a:ext uri="{FF2B5EF4-FFF2-40B4-BE49-F238E27FC236}">
                <a16:creationId xmlns:a16="http://schemas.microsoft.com/office/drawing/2014/main" id="{4631AFB3-3DF6-EB41-A421-629284EFA6F1}"/>
              </a:ext>
            </a:extLst>
          </p:cNvPr>
          <p:cNvSpPr txBox="1">
            <a:spLocks/>
          </p:cNvSpPr>
          <p:nvPr/>
        </p:nvSpPr>
        <p:spPr>
          <a:xfrm>
            <a:off x="1018848" y="1413496"/>
            <a:ext cx="4078517" cy="995587"/>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600" b="1"/>
              <a:t>Qualitative Results</a:t>
            </a:r>
          </a:p>
          <a:p>
            <a:pPr marL="41275" indent="0">
              <a:lnSpc>
                <a:spcPct val="100000"/>
              </a:lnSpc>
              <a:buNone/>
            </a:pPr>
            <a:r>
              <a:rPr lang="en-US" altLang="ko-KR" sz="1600"/>
              <a:t>: QACE Example</a:t>
            </a:r>
          </a:p>
          <a:p>
            <a:pPr marL="41275" indent="0">
              <a:lnSpc>
                <a:spcPct val="100000"/>
              </a:lnSpc>
              <a:buNone/>
            </a:pPr>
            <a:r>
              <a:rPr lang="en-US" altLang="ko-KR" sz="1600"/>
              <a:t>: </a:t>
            </a:r>
            <a:r>
              <a:rPr kumimoji="1" lang="en-US" altLang="ko-KR" sz="1600"/>
              <a:t>QACE has</a:t>
            </a:r>
            <a:r>
              <a:rPr kumimoji="1" lang="ko-KR" altLang="en-US" sz="1600"/>
              <a:t> </a:t>
            </a:r>
            <a:r>
              <a:rPr kumimoji="1" lang="en-US" altLang="ko-KR" sz="1600"/>
              <a:t>a natural form of interpretability</a:t>
            </a:r>
            <a:endParaRPr lang="en-US" altLang="ko-KR" sz="1600"/>
          </a:p>
        </p:txBody>
      </p:sp>
      <p:sp>
        <p:nvSpPr>
          <p:cNvPr id="15" name="TextBox 14">
            <a:extLst>
              <a:ext uri="{FF2B5EF4-FFF2-40B4-BE49-F238E27FC236}">
                <a16:creationId xmlns:a16="http://schemas.microsoft.com/office/drawing/2014/main" id="{EA474356-DDAD-BE40-A704-9617CC9A5FEA}"/>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16"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pic>
        <p:nvPicPr>
          <p:cNvPr id="17" name="그림 16">
            <a:extLst>
              <a:ext uri="{FF2B5EF4-FFF2-40B4-BE49-F238E27FC236}">
                <a16:creationId xmlns:a16="http://schemas.microsoft.com/office/drawing/2014/main" id="{409BD255-2EC5-A849-8C7D-0413993BBEC9}"/>
              </a:ext>
            </a:extLst>
          </p:cNvPr>
          <p:cNvPicPr>
            <a:picLocks noChangeAspect="1"/>
          </p:cNvPicPr>
          <p:nvPr/>
        </p:nvPicPr>
        <p:blipFill rotWithShape="1">
          <a:blip r:embed="rId3"/>
          <a:srcRect r="79654" b="2172"/>
          <a:stretch/>
        </p:blipFill>
        <p:spPr>
          <a:xfrm>
            <a:off x="1018848" y="2633006"/>
            <a:ext cx="1999606" cy="2259833"/>
          </a:xfrm>
          <a:prstGeom prst="rect">
            <a:avLst/>
          </a:prstGeom>
        </p:spPr>
      </p:pic>
      <p:pic>
        <p:nvPicPr>
          <p:cNvPr id="22" name="그림 21">
            <a:extLst>
              <a:ext uri="{FF2B5EF4-FFF2-40B4-BE49-F238E27FC236}">
                <a16:creationId xmlns:a16="http://schemas.microsoft.com/office/drawing/2014/main" id="{EE7E9C53-6969-B745-90F7-CDEE115B0E9D}"/>
              </a:ext>
            </a:extLst>
          </p:cNvPr>
          <p:cNvPicPr>
            <a:picLocks noChangeAspect="1"/>
          </p:cNvPicPr>
          <p:nvPr/>
        </p:nvPicPr>
        <p:blipFill rotWithShape="1">
          <a:blip r:embed="rId3"/>
          <a:srcRect l="20346" t="435" r="26273" b="40318"/>
          <a:stretch/>
        </p:blipFill>
        <p:spPr>
          <a:xfrm>
            <a:off x="3190969" y="3014752"/>
            <a:ext cx="5005472" cy="1305788"/>
          </a:xfrm>
          <a:prstGeom prst="rect">
            <a:avLst/>
          </a:prstGeom>
        </p:spPr>
      </p:pic>
      <p:grpSp>
        <p:nvGrpSpPr>
          <p:cNvPr id="23" name="그룹 22">
            <a:extLst>
              <a:ext uri="{FF2B5EF4-FFF2-40B4-BE49-F238E27FC236}">
                <a16:creationId xmlns:a16="http://schemas.microsoft.com/office/drawing/2014/main" id="{AC3E4676-E6B0-1F4F-3611-96C94B8BA6DB}"/>
              </a:ext>
            </a:extLst>
          </p:cNvPr>
          <p:cNvGrpSpPr/>
          <p:nvPr/>
        </p:nvGrpSpPr>
        <p:grpSpPr>
          <a:xfrm>
            <a:off x="1745188" y="5116761"/>
            <a:ext cx="6350353" cy="427512"/>
            <a:chOff x="2135118" y="5483648"/>
            <a:chExt cx="4739064" cy="313437"/>
          </a:xfrm>
        </p:grpSpPr>
        <p:pic>
          <p:nvPicPr>
            <p:cNvPr id="29" name="그림 28">
              <a:extLst>
                <a:ext uri="{FF2B5EF4-FFF2-40B4-BE49-F238E27FC236}">
                  <a16:creationId xmlns:a16="http://schemas.microsoft.com/office/drawing/2014/main" id="{4CA32C3C-6EFE-2D49-BF30-B32CBEA074AC}"/>
                </a:ext>
              </a:extLst>
            </p:cNvPr>
            <p:cNvPicPr>
              <a:picLocks noChangeAspect="1"/>
            </p:cNvPicPr>
            <p:nvPr/>
          </p:nvPicPr>
          <p:blipFill rotWithShape="1">
            <a:blip r:embed="rId3"/>
            <a:srcRect l="28489" t="79877"/>
            <a:stretch/>
          </p:blipFill>
          <p:spPr>
            <a:xfrm>
              <a:off x="2135118" y="5483648"/>
              <a:ext cx="4739064" cy="313437"/>
            </a:xfrm>
            <a:prstGeom prst="rect">
              <a:avLst/>
            </a:prstGeom>
          </p:spPr>
        </p:pic>
        <p:sp>
          <p:nvSpPr>
            <p:cNvPr id="30" name="TextBox 29">
              <a:extLst>
                <a:ext uri="{FF2B5EF4-FFF2-40B4-BE49-F238E27FC236}">
                  <a16:creationId xmlns:a16="http://schemas.microsoft.com/office/drawing/2014/main" id="{36CFD12E-6A48-FD46-8909-1D25F02B62E0}"/>
                </a:ext>
              </a:extLst>
            </p:cNvPr>
            <p:cNvSpPr txBox="1"/>
            <p:nvPr/>
          </p:nvSpPr>
          <p:spPr>
            <a:xfrm>
              <a:off x="5727114" y="5499937"/>
              <a:ext cx="940329" cy="248216"/>
            </a:xfrm>
            <a:prstGeom prst="rect">
              <a:avLst/>
            </a:prstGeom>
            <a:solidFill>
              <a:schemeClr val="bg1"/>
            </a:solidFill>
          </p:spPr>
          <p:txBody>
            <a:bodyPr wrap="square" rtlCol="0">
              <a:spAutoFit/>
            </a:bodyPr>
            <a:lstStyle/>
            <a:p>
              <a:r>
                <a:rPr kumimoji="1" lang="en-US" altLang="ko-KR" sz="1600" b="1" smtClean="0"/>
                <a:t>QACE</a:t>
              </a:r>
              <a:r>
                <a:rPr kumimoji="1" lang="en-US" altLang="ko-KR" sz="1600" smtClean="0"/>
                <a:t>: 0.47</a:t>
              </a:r>
              <a:endParaRPr kumimoji="1" lang="ko-KR" altLang="en-US" sz="1600"/>
            </a:p>
          </p:txBody>
        </p:sp>
      </p:grpSp>
      <p:cxnSp>
        <p:nvCxnSpPr>
          <p:cNvPr id="4" name="직선 연결선 3"/>
          <p:cNvCxnSpPr/>
          <p:nvPr/>
        </p:nvCxnSpPr>
        <p:spPr>
          <a:xfrm>
            <a:off x="4386104" y="3516923"/>
            <a:ext cx="3466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4757893" y="353056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그림 31">
            <a:extLst>
              <a:ext uri="{FF2B5EF4-FFF2-40B4-BE49-F238E27FC236}">
                <a16:creationId xmlns:a16="http://schemas.microsoft.com/office/drawing/2014/main" id="{EE7E9C53-6969-B745-90F7-CDEE115B0E9D}"/>
              </a:ext>
            </a:extLst>
          </p:cNvPr>
          <p:cNvPicPr>
            <a:picLocks noChangeAspect="1"/>
          </p:cNvPicPr>
          <p:nvPr/>
        </p:nvPicPr>
        <p:blipFill rotWithShape="1">
          <a:blip r:embed="rId3"/>
          <a:srcRect l="73976" t="435" r="12715" b="85124"/>
          <a:stretch/>
        </p:blipFill>
        <p:spPr>
          <a:xfrm>
            <a:off x="6699674" y="5573307"/>
            <a:ext cx="1015702" cy="259049"/>
          </a:xfrm>
          <a:prstGeom prst="rect">
            <a:avLst/>
          </a:prstGeom>
        </p:spPr>
      </p:pic>
      <p:cxnSp>
        <p:nvCxnSpPr>
          <p:cNvPr id="33" name="직선 연결선 32"/>
          <p:cNvCxnSpPr/>
          <p:nvPr/>
        </p:nvCxnSpPr>
        <p:spPr>
          <a:xfrm>
            <a:off x="4386104" y="3265714"/>
            <a:ext cx="63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910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583346" y="2666386"/>
            <a:ext cx="4047967" cy="2213692"/>
            <a:chOff x="5795770" y="881946"/>
            <a:chExt cx="3062442" cy="1674743"/>
          </a:xfrm>
        </p:grpSpPr>
        <p:pic>
          <p:nvPicPr>
            <p:cNvPr id="24" name="그림 23"/>
            <p:cNvPicPr>
              <a:picLocks noChangeAspect="1"/>
            </p:cNvPicPr>
            <p:nvPr/>
          </p:nvPicPr>
          <p:blipFill rotWithShape="1">
            <a:blip r:embed="rId3"/>
            <a:srcRect r="56979" b="53259"/>
            <a:stretch/>
          </p:blipFill>
          <p:spPr>
            <a:xfrm>
              <a:off x="5795770" y="881946"/>
              <a:ext cx="1620547" cy="1347684"/>
            </a:xfrm>
            <a:prstGeom prst="rect">
              <a:avLst/>
            </a:prstGeom>
          </p:spPr>
        </p:pic>
        <p:pic>
          <p:nvPicPr>
            <p:cNvPr id="25" name="그림 24"/>
            <p:cNvPicPr>
              <a:picLocks noChangeAspect="1"/>
            </p:cNvPicPr>
            <p:nvPr/>
          </p:nvPicPr>
          <p:blipFill rotWithShape="1">
            <a:blip r:embed="rId3"/>
            <a:srcRect t="71071" r="54682" b="19052"/>
            <a:stretch/>
          </p:blipFill>
          <p:spPr>
            <a:xfrm>
              <a:off x="5795770" y="2262169"/>
              <a:ext cx="1707039" cy="284787"/>
            </a:xfrm>
            <a:prstGeom prst="rect">
              <a:avLst/>
            </a:prstGeom>
          </p:spPr>
        </p:pic>
        <p:pic>
          <p:nvPicPr>
            <p:cNvPr id="26" name="그림 25"/>
            <p:cNvPicPr>
              <a:picLocks noChangeAspect="1"/>
            </p:cNvPicPr>
            <p:nvPr/>
          </p:nvPicPr>
          <p:blipFill rotWithShape="1">
            <a:blip r:embed="rId3"/>
            <a:srcRect l="61709" r="1113" b="53259"/>
            <a:stretch/>
          </p:blipFill>
          <p:spPr>
            <a:xfrm>
              <a:off x="7420994" y="881947"/>
              <a:ext cx="1400413" cy="1347684"/>
            </a:xfrm>
            <a:prstGeom prst="rect">
              <a:avLst/>
            </a:prstGeom>
          </p:spPr>
        </p:pic>
        <p:pic>
          <p:nvPicPr>
            <p:cNvPr id="27" name="그림 26"/>
            <p:cNvPicPr>
              <a:picLocks noChangeAspect="1"/>
            </p:cNvPicPr>
            <p:nvPr/>
          </p:nvPicPr>
          <p:blipFill rotWithShape="1">
            <a:blip r:embed="rId3"/>
            <a:srcRect l="63546" t="70764" b="18684"/>
            <a:stretch/>
          </p:blipFill>
          <p:spPr>
            <a:xfrm>
              <a:off x="7485048" y="2252435"/>
              <a:ext cx="1373164" cy="304254"/>
            </a:xfrm>
            <a:prstGeom prst="rect">
              <a:avLst/>
            </a:prstGeom>
          </p:spPr>
        </p:pic>
      </p:grpSp>
      <p:sp>
        <p:nvSpPr>
          <p:cNvPr id="30" name="모서리가 둥근 직사각형 29"/>
          <p:cNvSpPr/>
          <p:nvPr/>
        </p:nvSpPr>
        <p:spPr>
          <a:xfrm>
            <a:off x="5165869" y="2786609"/>
            <a:ext cx="3161009" cy="100706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EA1E560A-D774-F14A-BEFD-E14E27D28602}"/>
              </a:ext>
            </a:extLst>
          </p:cNvPr>
          <p:cNvSpPr txBox="1"/>
          <p:nvPr/>
        </p:nvSpPr>
        <p:spPr>
          <a:xfrm>
            <a:off x="1347821" y="5241288"/>
            <a:ext cx="6448359" cy="461665"/>
          </a:xfrm>
          <a:prstGeom prst="rect">
            <a:avLst/>
          </a:prstGeom>
          <a:noFill/>
        </p:spPr>
        <p:txBody>
          <a:bodyPr wrap="square" rtlCol="0">
            <a:spAutoFit/>
          </a:bodyPr>
          <a:lstStyle/>
          <a:p>
            <a:pPr algn="ctr">
              <a:lnSpc>
                <a:spcPct val="150000"/>
              </a:lnSpc>
            </a:pPr>
            <a:r>
              <a:rPr kumimoji="1" lang="en-US" altLang="ko-KR" sz="1600" dirty="0">
                <a:solidFill>
                  <a:srgbClr val="FF2500"/>
                </a:solidFill>
              </a:rPr>
              <a:t>QACE shows better or comparable to other </a:t>
            </a:r>
            <a:r>
              <a:rPr kumimoji="1" lang="en-US" altLang="ko-KR" sz="1600" dirty="0" smtClean="0">
                <a:solidFill>
                  <a:srgbClr val="FF2500"/>
                </a:solidFill>
              </a:rPr>
              <a:t>evaluation metrics.</a:t>
            </a:r>
            <a:endParaRPr kumimoji="1" lang="en-US" altLang="ko-KR" sz="1600" dirty="0">
              <a:solidFill>
                <a:srgbClr val="FF2500"/>
              </a:solidFill>
            </a:endParaRPr>
          </a:p>
        </p:txBody>
      </p:sp>
      <p:sp>
        <p:nvSpPr>
          <p:cNvPr id="21" name="TextBox 2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9" name="사각형: 둥근 모서리 12">
            <a:extLst>
              <a:ext uri="{FF2B5EF4-FFF2-40B4-BE49-F238E27FC236}">
                <a16:creationId xmlns:a16="http://schemas.microsoft.com/office/drawing/2014/main" id="{E712CA85-2C00-956C-E0CC-9A4887036330}"/>
              </a:ext>
            </a:extLst>
          </p:cNvPr>
          <p:cNvSpPr/>
          <p:nvPr/>
        </p:nvSpPr>
        <p:spPr>
          <a:xfrm>
            <a:off x="5301827" y="2924952"/>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Image</a:t>
            </a:r>
            <a:endParaRPr lang="ko-KR" altLang="en-US" sz="1600"/>
          </a:p>
        </p:txBody>
      </p:sp>
      <p:sp>
        <p:nvSpPr>
          <p:cNvPr id="31" name="사각형: 둥근 모서리 14">
            <a:extLst>
              <a:ext uri="{FF2B5EF4-FFF2-40B4-BE49-F238E27FC236}">
                <a16:creationId xmlns:a16="http://schemas.microsoft.com/office/drawing/2014/main" id="{291FDAA8-1BFA-14F3-1D14-FFB9ABBC138C}"/>
              </a:ext>
            </a:extLst>
          </p:cNvPr>
          <p:cNvSpPr/>
          <p:nvPr/>
        </p:nvSpPr>
        <p:spPr>
          <a:xfrm>
            <a:off x="6430689" y="2922220"/>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Caption</a:t>
            </a:r>
            <a:endParaRPr lang="ko-KR" altLang="en-US" sz="1600"/>
          </a:p>
        </p:txBody>
      </p:sp>
      <p:sp>
        <p:nvSpPr>
          <p:cNvPr id="32" name="사각형: 둥근 모서리 14">
            <a:extLst>
              <a:ext uri="{FF2B5EF4-FFF2-40B4-BE49-F238E27FC236}">
                <a16:creationId xmlns:a16="http://schemas.microsoft.com/office/drawing/2014/main" id="{291FDAA8-1BFA-14F3-1D14-FFB9ABBC138C}"/>
              </a:ext>
            </a:extLst>
          </p:cNvPr>
          <p:cNvSpPr/>
          <p:nvPr/>
        </p:nvSpPr>
        <p:spPr>
          <a:xfrm>
            <a:off x="5301826" y="3346690"/>
            <a:ext cx="2907437"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Caption (Optional)</a:t>
            </a:r>
            <a:endParaRPr lang="ko-KR" altLang="en-US" sz="1600"/>
          </a:p>
        </p:txBody>
      </p:sp>
      <p:sp>
        <p:nvSpPr>
          <p:cNvPr id="20" name="TextBox 19">
            <a:extLst>
              <a:ext uri="{FF2B5EF4-FFF2-40B4-BE49-F238E27FC236}">
                <a16:creationId xmlns:a16="http://schemas.microsoft.com/office/drawing/2014/main" id="{0D41C1FA-3FE5-A845-8861-A5475D6A9CCF}"/>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dirty="0"/>
              <a:t>Lee et al., QACE: Asking Questions to Evaluate an Image Caption, Findings of EMNLP 2021</a:t>
            </a:r>
            <a:endParaRPr lang="ko-KR" altLang="en-US" sz="1200" dirty="0"/>
          </a:p>
        </p:txBody>
      </p:sp>
      <p:cxnSp>
        <p:nvCxnSpPr>
          <p:cNvPr id="39" name="직선 화살표 연결선 38">
            <a:extLst>
              <a:ext uri="{FF2B5EF4-FFF2-40B4-BE49-F238E27FC236}">
                <a16:creationId xmlns:a16="http://schemas.microsoft.com/office/drawing/2014/main" id="{00C623FD-880B-554C-B36F-869D5511D14D}"/>
              </a:ext>
            </a:extLst>
          </p:cNvPr>
          <p:cNvCxnSpPr>
            <a:cxnSpLocks/>
          </p:cNvCxnSpPr>
          <p:nvPr/>
        </p:nvCxnSpPr>
        <p:spPr>
          <a:xfrm>
            <a:off x="6756516" y="3793678"/>
            <a:ext cx="0" cy="4111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7">
            <a:extLst>
              <a:ext uri="{FF2B5EF4-FFF2-40B4-BE49-F238E27FC236}">
                <a16:creationId xmlns:a16="http://schemas.microsoft.com/office/drawing/2014/main" id="{36BA1574-D871-2B4E-BEF9-D39096782BFE}"/>
              </a:ext>
            </a:extLst>
          </p:cNvPr>
          <p:cNvSpPr/>
          <p:nvPr/>
        </p:nvSpPr>
        <p:spPr>
          <a:xfrm>
            <a:off x="6305340" y="4291507"/>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41" name="TextBox 40">
            <a:extLst>
              <a:ext uri="{FF2B5EF4-FFF2-40B4-BE49-F238E27FC236}">
                <a16:creationId xmlns:a16="http://schemas.microsoft.com/office/drawing/2014/main" id="{2BACB700-B29C-A74D-BA06-DFF9D1B4E999}"/>
              </a:ext>
            </a:extLst>
          </p:cNvPr>
          <p:cNvSpPr txBox="1"/>
          <p:nvPr/>
        </p:nvSpPr>
        <p:spPr>
          <a:xfrm>
            <a:off x="5361107" y="4656008"/>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47" name="내용 개체 틀 3">
            <a:extLst>
              <a:ext uri="{FF2B5EF4-FFF2-40B4-BE49-F238E27FC236}">
                <a16:creationId xmlns:a16="http://schemas.microsoft.com/office/drawing/2014/main" id="{EB45A312-E45D-DE46-866E-998E55BEFBF2}"/>
              </a:ext>
            </a:extLst>
          </p:cNvPr>
          <p:cNvSpPr txBox="1">
            <a:spLocks/>
          </p:cNvSpPr>
          <p:nvPr/>
        </p:nvSpPr>
        <p:spPr>
          <a:xfrm>
            <a:off x="587779" y="1541460"/>
            <a:ext cx="4078517" cy="712436"/>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Font typeface="Arial" panose="020B0604020202020204" pitchFamily="34" charset="0"/>
              <a:buNone/>
            </a:pPr>
            <a:r>
              <a:rPr lang="en-US" altLang="ko-KR" sz="1600" b="1"/>
              <a:t>Quantitative Results</a:t>
            </a:r>
          </a:p>
          <a:p>
            <a:pPr marL="41275" indent="0">
              <a:lnSpc>
                <a:spcPct val="100000"/>
              </a:lnSpc>
              <a:buFont typeface="Arial" panose="020B0604020202020204" pitchFamily="34" charset="0"/>
              <a:buNone/>
            </a:pPr>
            <a:r>
              <a:rPr lang="en-US" altLang="ko-KR" sz="1600"/>
              <a:t>: Correlation with Human Judgments</a:t>
            </a:r>
          </a:p>
        </p:txBody>
      </p:sp>
      <p:cxnSp>
        <p:nvCxnSpPr>
          <p:cNvPr id="54" name="직선 화살표 연결선 53">
            <a:extLst>
              <a:ext uri="{FF2B5EF4-FFF2-40B4-BE49-F238E27FC236}">
                <a16:creationId xmlns:a16="http://schemas.microsoft.com/office/drawing/2014/main" id="{EC9ACEB8-002A-9648-A59C-671662017FFA}"/>
              </a:ext>
            </a:extLst>
          </p:cNvPr>
          <p:cNvCxnSpPr>
            <a:cxnSpLocks/>
          </p:cNvCxnSpPr>
          <p:nvPr/>
        </p:nvCxnSpPr>
        <p:spPr>
          <a:xfrm flipV="1">
            <a:off x="3191774" y="2223322"/>
            <a:ext cx="0" cy="41248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B0DE6E17-2C58-B14C-B48D-3C000907CAAC}"/>
              </a:ext>
            </a:extLst>
          </p:cNvPr>
          <p:cNvSpPr/>
          <p:nvPr/>
        </p:nvSpPr>
        <p:spPr>
          <a:xfrm>
            <a:off x="2751264" y="2666386"/>
            <a:ext cx="1880049" cy="35640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Box 21">
            <a:extLst>
              <a:ext uri="{FF2B5EF4-FFF2-40B4-BE49-F238E27FC236}">
                <a16:creationId xmlns:a16="http://schemas.microsoft.com/office/drawing/2014/main" id="{9F16AFCE-879E-FA4C-9F39-AFD7DFF9BF56}"/>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23"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cxnSp>
        <p:nvCxnSpPr>
          <p:cNvPr id="3" name="직선 연결선 2"/>
          <p:cNvCxnSpPr/>
          <p:nvPr/>
        </p:nvCxnSpPr>
        <p:spPr>
          <a:xfrm>
            <a:off x="685800" y="4466120"/>
            <a:ext cx="38328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5866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FDA3F067-6504-E648-9BE6-8A00C35B3433}"/>
              </a:ext>
            </a:extLst>
          </p:cNvPr>
          <p:cNvSpPr>
            <a:spLocks noGrp="1"/>
          </p:cNvSpPr>
          <p:nvPr>
            <p:ph type="title"/>
          </p:nvPr>
        </p:nvSpPr>
        <p:spPr>
          <a:xfrm>
            <a:off x="435898" y="495541"/>
            <a:ext cx="4571531" cy="482546"/>
          </a:xfrm>
        </p:spPr>
        <p:txBody>
          <a:bodyPr anchor="t"/>
          <a:lstStyle/>
          <a:p>
            <a:r>
              <a:rPr lang="en-US" altLang="ko-Kore-KR" sz="2400"/>
              <a:t>Short Bio</a:t>
            </a:r>
          </a:p>
        </p:txBody>
      </p:sp>
      <p:sp>
        <p:nvSpPr>
          <p:cNvPr id="3" name="Content Placeholder 2">
            <a:extLst>
              <a:ext uri="{FF2B5EF4-FFF2-40B4-BE49-F238E27FC236}">
                <a16:creationId xmlns:a16="http://schemas.microsoft.com/office/drawing/2014/main" id="{1B870371-7BCA-F94C-A357-854F68BC52A0}"/>
              </a:ext>
            </a:extLst>
          </p:cNvPr>
          <p:cNvSpPr>
            <a:spLocks noGrp="1"/>
          </p:cNvSpPr>
          <p:nvPr>
            <p:ph idx="1"/>
          </p:nvPr>
        </p:nvSpPr>
        <p:spPr>
          <a:xfrm>
            <a:off x="435898" y="1534958"/>
            <a:ext cx="1643159" cy="482546"/>
          </a:xfrm>
        </p:spPr>
        <p:txBody>
          <a:bodyPr>
            <a:noAutofit/>
          </a:bodyPr>
          <a:lstStyle/>
          <a:p>
            <a:pPr marL="184150" indent="0">
              <a:buNone/>
            </a:pPr>
            <a:r>
              <a:rPr lang="en-US" b="1"/>
              <a:t>Education</a:t>
            </a:r>
          </a:p>
        </p:txBody>
      </p:sp>
      <p:pic>
        <p:nvPicPr>
          <p:cNvPr id="1028" name="Picture 4" descr="https://collegium.network/wp-content/uploads/2016/05/Sorbonne-University-alliance.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2457" t="6850" r="10732"/>
          <a:stretch/>
        </p:blipFill>
        <p:spPr bwMode="auto">
          <a:xfrm>
            <a:off x="6100478" y="5410992"/>
            <a:ext cx="518685" cy="674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3421" y="4814478"/>
            <a:ext cx="1597125" cy="338554"/>
          </a:xfrm>
          <a:prstGeom prst="rect">
            <a:avLst/>
          </a:prstGeom>
          <a:noFill/>
        </p:spPr>
        <p:txBody>
          <a:bodyPr wrap="square" rtlCol="0">
            <a:spAutoFit/>
          </a:bodyPr>
          <a:lstStyle/>
          <a:p>
            <a:r>
              <a:rPr lang="en-US" altLang="ko-KR" sz="1600" b="1"/>
              <a:t>Research Intern</a:t>
            </a:r>
            <a:endParaRPr lang="ko-KR" altLang="en-US" sz="1600" b="1"/>
          </a:p>
        </p:txBody>
      </p:sp>
      <p:sp>
        <p:nvSpPr>
          <p:cNvPr id="16" name="TextBox 15"/>
          <p:cNvSpPr txBox="1"/>
          <p:nvPr/>
        </p:nvSpPr>
        <p:spPr>
          <a:xfrm>
            <a:off x="3028218" y="4814478"/>
            <a:ext cx="2341149" cy="338554"/>
          </a:xfrm>
          <a:prstGeom prst="rect">
            <a:avLst/>
          </a:prstGeom>
          <a:noFill/>
        </p:spPr>
        <p:txBody>
          <a:bodyPr wrap="square" rtlCol="0">
            <a:spAutoFit/>
          </a:bodyPr>
          <a:lstStyle/>
          <a:p>
            <a:r>
              <a:rPr lang="en-US" altLang="ko-KR" sz="1600" b="1"/>
              <a:t>Collaborative Research</a:t>
            </a:r>
            <a:endParaRPr lang="ko-KR" altLang="en-US" sz="1600" b="1"/>
          </a:p>
        </p:txBody>
      </p:sp>
      <p:sp>
        <p:nvSpPr>
          <p:cNvPr id="14" name="TextBox 13"/>
          <p:cNvSpPr txBox="1"/>
          <p:nvPr/>
        </p:nvSpPr>
        <p:spPr>
          <a:xfrm>
            <a:off x="6709755" y="5359040"/>
            <a:ext cx="1484522" cy="338554"/>
          </a:xfrm>
          <a:prstGeom prst="rect">
            <a:avLst/>
          </a:prstGeom>
          <a:noFill/>
        </p:spPr>
        <p:txBody>
          <a:bodyPr wrap="square" rtlCol="0">
            <a:spAutoFit/>
          </a:bodyPr>
          <a:lstStyle/>
          <a:p>
            <a:r>
              <a:rPr lang="en-US" altLang="ko-KR" sz="1600">
                <a:cs typeface="Arial" panose="020B0604020202020204" pitchFamily="34" charset="0"/>
              </a:rPr>
              <a:t>Sorbonne Univ. </a:t>
            </a:r>
          </a:p>
        </p:txBody>
      </p:sp>
      <p:sp>
        <p:nvSpPr>
          <p:cNvPr id="20" name="TextBox 19"/>
          <p:cNvSpPr txBox="1"/>
          <p:nvPr/>
        </p:nvSpPr>
        <p:spPr>
          <a:xfrm>
            <a:off x="3815557" y="5359040"/>
            <a:ext cx="1590422" cy="338554"/>
          </a:xfrm>
          <a:prstGeom prst="rect">
            <a:avLst/>
          </a:prstGeom>
          <a:noFill/>
        </p:spPr>
        <p:txBody>
          <a:bodyPr wrap="square" rtlCol="0">
            <a:spAutoFit/>
          </a:bodyPr>
          <a:lstStyle/>
          <a:p>
            <a:r>
              <a:rPr lang="en-US" altLang="ko-KR" sz="1600">
                <a:cs typeface="Arial" panose="020B0604020202020204" pitchFamily="34" charset="0"/>
              </a:rPr>
              <a:t>Adobe Research</a:t>
            </a:r>
          </a:p>
        </p:txBody>
      </p:sp>
      <p:sp>
        <p:nvSpPr>
          <p:cNvPr id="27" name="TextBox 26">
            <a:extLst>
              <a:ext uri="{FF2B5EF4-FFF2-40B4-BE49-F238E27FC236}">
                <a16:creationId xmlns:a16="http://schemas.microsoft.com/office/drawing/2014/main" id="{99D1F756-E9E2-1D4A-B3D3-8A1088C44BA4}"/>
              </a:ext>
            </a:extLst>
          </p:cNvPr>
          <p:cNvSpPr txBox="1"/>
          <p:nvPr/>
        </p:nvSpPr>
        <p:spPr>
          <a:xfrm>
            <a:off x="3786982" y="5641342"/>
            <a:ext cx="2084597" cy="461665"/>
          </a:xfrm>
          <a:prstGeom prst="rect">
            <a:avLst/>
          </a:prstGeom>
          <a:noFill/>
        </p:spPr>
        <p:txBody>
          <a:bodyPr wrap="square">
            <a:spAutoFit/>
          </a:bodyPr>
          <a:lstStyle/>
          <a:p>
            <a:r>
              <a:rPr lang="en-US" altLang="ko-KR" sz="1200">
                <a:cs typeface="Arial" panose="020B0604020202020204" pitchFamily="34" charset="0"/>
              </a:rPr>
              <a:t>Nov 2019 – Current</a:t>
            </a:r>
          </a:p>
          <a:p>
            <a:r>
              <a:rPr lang="en-US" altLang="ko-KR" sz="1200">
                <a:solidFill>
                  <a:schemeClr val="bg1">
                    <a:lumMod val="65000"/>
                  </a:schemeClr>
                </a:solidFill>
              </a:rPr>
              <a:t>ACL-21, NAACL-21, EMNLP-21</a:t>
            </a:r>
          </a:p>
        </p:txBody>
      </p:sp>
      <p:sp>
        <p:nvSpPr>
          <p:cNvPr id="28" name="TextBox 27">
            <a:extLst>
              <a:ext uri="{FF2B5EF4-FFF2-40B4-BE49-F238E27FC236}">
                <a16:creationId xmlns:a16="http://schemas.microsoft.com/office/drawing/2014/main" id="{E098F10A-C230-1D43-BEB7-2ABCC37D0187}"/>
              </a:ext>
            </a:extLst>
          </p:cNvPr>
          <p:cNvSpPr txBox="1"/>
          <p:nvPr/>
        </p:nvSpPr>
        <p:spPr>
          <a:xfrm>
            <a:off x="6719280" y="5641342"/>
            <a:ext cx="1590422" cy="461665"/>
          </a:xfrm>
          <a:prstGeom prst="rect">
            <a:avLst/>
          </a:prstGeom>
          <a:noFill/>
        </p:spPr>
        <p:txBody>
          <a:bodyPr wrap="square">
            <a:spAutoFit/>
          </a:bodyPr>
          <a:lstStyle/>
          <a:p>
            <a:r>
              <a:rPr lang="en-US" altLang="ko-KR" sz="1200">
                <a:cs typeface="Arial" panose="020B0604020202020204" pitchFamily="34" charset="0"/>
              </a:rPr>
              <a:t>Jan 2021 – May 2021</a:t>
            </a:r>
          </a:p>
          <a:p>
            <a:r>
              <a:rPr lang="en-US" altLang="ko-KR" sz="1200">
                <a:solidFill>
                  <a:schemeClr val="bg1">
                    <a:lumMod val="65000"/>
                  </a:schemeClr>
                </a:solidFill>
              </a:rPr>
              <a:t>EMNLP-21</a:t>
            </a:r>
            <a:endParaRPr lang="ko-KR" altLang="en-US" sz="1200">
              <a:solidFill>
                <a:schemeClr val="bg1">
                  <a:lumMod val="65000"/>
                </a:schemeClr>
              </a:solidFill>
            </a:endParaRPr>
          </a:p>
        </p:txBody>
      </p:sp>
      <p:sp>
        <p:nvSpPr>
          <p:cNvPr id="33" name="Content Placeholder 2">
            <a:extLst>
              <a:ext uri="{FF2B5EF4-FFF2-40B4-BE49-F238E27FC236}">
                <a16:creationId xmlns:a16="http://schemas.microsoft.com/office/drawing/2014/main" id="{C064692A-B595-3F4E-A138-F5B9D8A95507}"/>
              </a:ext>
            </a:extLst>
          </p:cNvPr>
          <p:cNvSpPr txBox="1">
            <a:spLocks/>
          </p:cNvSpPr>
          <p:nvPr/>
        </p:nvSpPr>
        <p:spPr>
          <a:xfrm>
            <a:off x="435899" y="3699287"/>
            <a:ext cx="2615310" cy="48254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buFont typeface="Arial" panose="020B0604020202020204" pitchFamily="34" charset="0"/>
              <a:buNone/>
            </a:pPr>
            <a:r>
              <a:rPr lang="en-US" b="1"/>
              <a:t>Research Experience</a:t>
            </a:r>
          </a:p>
        </p:txBody>
      </p:sp>
      <p:pic>
        <p:nvPicPr>
          <p:cNvPr id="35" name="Picture 2" descr="Adobe Research (Schweiz) AG, (ehem. Day Software AG) - adobe-research--schweiz--ag---ehem.-day-software-ag-  - firmen - swiss made software">
            <a:extLst>
              <a:ext uri="{FF2B5EF4-FFF2-40B4-BE49-F238E27FC236}">
                <a16:creationId xmlns:a16="http://schemas.microsoft.com/office/drawing/2014/main" id="{981B96E9-C4A1-D04F-B6D4-6A115257982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202794" y="5455241"/>
            <a:ext cx="460706" cy="57956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4064DEB-91BD-C54C-81B6-E13C35CD2287}"/>
              </a:ext>
            </a:extLst>
          </p:cNvPr>
          <p:cNvSpPr txBox="1"/>
          <p:nvPr/>
        </p:nvSpPr>
        <p:spPr>
          <a:xfrm>
            <a:off x="5864991" y="2299326"/>
            <a:ext cx="2278439" cy="523220"/>
          </a:xfrm>
          <a:prstGeom prst="rect">
            <a:avLst/>
          </a:prstGeom>
          <a:noFill/>
        </p:spPr>
        <p:txBody>
          <a:bodyPr wrap="square">
            <a:spAutoFit/>
          </a:bodyPr>
          <a:lstStyle/>
          <a:p>
            <a:pPr marL="701675" lvl="1" indent="-285750"/>
            <a:r>
              <a:rPr lang="en-US" altLang="ko-Kore-KR" sz="1600"/>
              <a:t>Ph.D.</a:t>
            </a:r>
          </a:p>
          <a:p>
            <a:pPr marL="701675" lvl="1" indent="-285750"/>
            <a:r>
              <a:rPr lang="en-US" altLang="ko-Kore-KR" sz="1200"/>
              <a:t>Aug 2022</a:t>
            </a:r>
          </a:p>
        </p:txBody>
      </p:sp>
      <p:pic>
        <p:nvPicPr>
          <p:cNvPr id="2054" name="Picture 6" descr="정장">
            <a:extLst>
              <a:ext uri="{FF2B5EF4-FFF2-40B4-BE49-F238E27FC236}">
                <a16:creationId xmlns:a16="http://schemas.microsoft.com/office/drawing/2014/main" id="{3381A2E4-DF74-2142-9EC5-11423A4A2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458"/>
          <a:stretch/>
        </p:blipFill>
        <p:spPr bwMode="auto">
          <a:xfrm>
            <a:off x="736119" y="2052135"/>
            <a:ext cx="867074" cy="102269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4112875-7315-1C46-9369-DFD3F68CCCAE}"/>
              </a:ext>
            </a:extLst>
          </p:cNvPr>
          <p:cNvSpPr txBox="1"/>
          <p:nvPr/>
        </p:nvSpPr>
        <p:spPr>
          <a:xfrm>
            <a:off x="1742621" y="2271094"/>
            <a:ext cx="3595036" cy="584775"/>
          </a:xfrm>
          <a:prstGeom prst="rect">
            <a:avLst/>
          </a:prstGeom>
          <a:noFill/>
        </p:spPr>
        <p:txBody>
          <a:bodyPr wrap="square">
            <a:spAutoFit/>
          </a:bodyPr>
          <a:lstStyle/>
          <a:p>
            <a:r>
              <a:rPr lang="en-US" altLang="ko-Kore-KR" sz="1600" b="1" smtClean="0"/>
              <a:t>Seoul National University</a:t>
            </a:r>
            <a:endParaRPr lang="en-US" altLang="ko-Kore-KR" sz="1600" b="1"/>
          </a:p>
          <a:p>
            <a:r>
              <a:rPr lang="en-US" altLang="ko-Kore-KR" sz="1600"/>
              <a:t>Electrical and Computer Engineering</a:t>
            </a:r>
            <a:endParaRPr lang="ko-Kore-KR" altLang="en-US" sz="1600"/>
          </a:p>
        </p:txBody>
      </p:sp>
      <p:sp>
        <p:nvSpPr>
          <p:cNvPr id="44" name="TextBox 43">
            <a:extLst>
              <a:ext uri="{FF2B5EF4-FFF2-40B4-BE49-F238E27FC236}">
                <a16:creationId xmlns:a16="http://schemas.microsoft.com/office/drawing/2014/main" id="{ECC88349-F05B-CD4A-B2F9-47B2A6AF34EA}"/>
              </a:ext>
            </a:extLst>
          </p:cNvPr>
          <p:cNvSpPr txBox="1"/>
          <p:nvPr/>
        </p:nvSpPr>
        <p:spPr>
          <a:xfrm>
            <a:off x="4784397" y="2304309"/>
            <a:ext cx="1169939" cy="523220"/>
          </a:xfrm>
          <a:prstGeom prst="rect">
            <a:avLst/>
          </a:prstGeom>
          <a:noFill/>
        </p:spPr>
        <p:txBody>
          <a:bodyPr wrap="square">
            <a:spAutoFit/>
          </a:bodyPr>
          <a:lstStyle/>
          <a:p>
            <a:pPr marL="701675" lvl="1" indent="-285750"/>
            <a:r>
              <a:rPr lang="en-US" altLang="ko-Kore-KR" sz="1600"/>
              <a:t>B.S.</a:t>
            </a:r>
          </a:p>
          <a:p>
            <a:pPr marL="701675" lvl="1" indent="-285750"/>
            <a:r>
              <a:rPr lang="en-US" altLang="ko-KR" sz="1200"/>
              <a:t>Feb 2017</a:t>
            </a:r>
            <a:endParaRPr lang="en" altLang="ko-KR" sz="1200" b="1" i="1">
              <a:solidFill>
                <a:schemeClr val="tx1"/>
              </a:solidFill>
            </a:endParaRPr>
          </a:p>
        </p:txBody>
      </p:sp>
      <p:sp>
        <p:nvSpPr>
          <p:cNvPr id="46" name="TextBox 45">
            <a:extLst>
              <a:ext uri="{FF2B5EF4-FFF2-40B4-BE49-F238E27FC236}">
                <a16:creationId xmlns:a16="http://schemas.microsoft.com/office/drawing/2014/main" id="{764D3897-0864-514B-934F-979929ACC0EB}"/>
              </a:ext>
            </a:extLst>
          </p:cNvPr>
          <p:cNvSpPr txBox="1"/>
          <p:nvPr/>
        </p:nvSpPr>
        <p:spPr>
          <a:xfrm>
            <a:off x="5870760" y="2734815"/>
            <a:ext cx="2272670" cy="276999"/>
          </a:xfrm>
          <a:prstGeom prst="rect">
            <a:avLst/>
          </a:prstGeom>
          <a:noFill/>
        </p:spPr>
        <p:txBody>
          <a:bodyPr wrap="square">
            <a:spAutoFit/>
          </a:bodyPr>
          <a:lstStyle/>
          <a:p>
            <a:pPr marL="701675" lvl="1" indent="-285750"/>
            <a:r>
              <a:rPr lang="en-US" altLang="ko-Kore-KR" sz="1200">
                <a:solidFill>
                  <a:schemeClr val="bg1">
                    <a:lumMod val="65000"/>
                  </a:schemeClr>
                </a:solidFill>
              </a:rPr>
              <a:t>Advisor: Prof. </a:t>
            </a:r>
            <a:r>
              <a:rPr lang="en-US" altLang="ko-Kore-KR" sz="1200" err="1">
                <a:solidFill>
                  <a:schemeClr val="bg1">
                    <a:lumMod val="65000"/>
                  </a:schemeClr>
                </a:solidFill>
              </a:rPr>
              <a:t>Kyomin</a:t>
            </a:r>
            <a:r>
              <a:rPr lang="en-US" altLang="ko-Kore-KR" sz="1200">
                <a:solidFill>
                  <a:schemeClr val="bg1">
                    <a:lumMod val="65000"/>
                  </a:schemeClr>
                </a:solidFill>
              </a:rPr>
              <a:t> Jung</a:t>
            </a:r>
          </a:p>
        </p:txBody>
      </p:sp>
      <p:sp>
        <p:nvSpPr>
          <p:cNvPr id="50" name="TextBox 49">
            <a:extLst>
              <a:ext uri="{FF2B5EF4-FFF2-40B4-BE49-F238E27FC236}">
                <a16:creationId xmlns:a16="http://schemas.microsoft.com/office/drawing/2014/main" id="{02C4B9B5-B7BF-F14D-978D-CC175BD40FF9}"/>
              </a:ext>
            </a:extLst>
          </p:cNvPr>
          <p:cNvSpPr txBox="1"/>
          <p:nvPr/>
        </p:nvSpPr>
        <p:spPr>
          <a:xfrm>
            <a:off x="206944" y="4181833"/>
            <a:ext cx="3036770" cy="523220"/>
          </a:xfrm>
          <a:prstGeom prst="rect">
            <a:avLst/>
          </a:prstGeom>
          <a:noFill/>
        </p:spPr>
        <p:txBody>
          <a:bodyPr wrap="square">
            <a:spAutoFit/>
          </a:bodyPr>
          <a:lstStyle/>
          <a:p>
            <a:pPr marL="701675" lvl="1" indent="-285750"/>
            <a:r>
              <a:rPr lang="en" altLang="ko-KR" sz="1600"/>
              <a:t>Published at </a:t>
            </a:r>
            <a:r>
              <a:rPr lang="en" altLang="ko-KR" sz="1600" b="1" i="1">
                <a:solidFill>
                  <a:schemeClr val="tx1"/>
                </a:solidFill>
              </a:rPr>
              <a:t>NLP</a:t>
            </a:r>
            <a:r>
              <a:rPr lang="en" altLang="ko-KR" sz="1600">
                <a:solidFill>
                  <a:schemeClr val="tx1"/>
                </a:solidFill>
              </a:rPr>
              <a:t> conferences </a:t>
            </a:r>
          </a:p>
          <a:p>
            <a:pPr marL="701675" lvl="1" indent="-285750"/>
            <a:r>
              <a:rPr lang="en" altLang="ko-KR" sz="1200" b="1" i="1">
                <a:solidFill>
                  <a:schemeClr val="bg1">
                    <a:lumMod val="50000"/>
                  </a:schemeClr>
                </a:solidFill>
              </a:rPr>
              <a:t>ACL, NAACL</a:t>
            </a:r>
            <a:r>
              <a:rPr lang="en" altLang="ko-KR" sz="1200">
                <a:solidFill>
                  <a:schemeClr val="bg1">
                    <a:lumMod val="50000"/>
                  </a:schemeClr>
                </a:solidFill>
              </a:rPr>
              <a:t>, and </a:t>
            </a:r>
            <a:r>
              <a:rPr lang="en" altLang="ko-KR" sz="1200" b="1" i="1">
                <a:solidFill>
                  <a:schemeClr val="bg1">
                    <a:lumMod val="50000"/>
                  </a:schemeClr>
                </a:solidFill>
              </a:rPr>
              <a:t>EMNLP</a:t>
            </a:r>
          </a:p>
        </p:txBody>
      </p:sp>
      <p:sp>
        <p:nvSpPr>
          <p:cNvPr id="4" name="TextBox 3"/>
          <p:cNvSpPr txBox="1"/>
          <p:nvPr/>
        </p:nvSpPr>
        <p:spPr>
          <a:xfrm>
            <a:off x="1440773" y="5359040"/>
            <a:ext cx="1465772" cy="338554"/>
          </a:xfrm>
          <a:prstGeom prst="rect">
            <a:avLst/>
          </a:prstGeom>
          <a:noFill/>
        </p:spPr>
        <p:txBody>
          <a:bodyPr wrap="square" rtlCol="0">
            <a:spAutoFit/>
          </a:bodyPr>
          <a:lstStyle/>
          <a:p>
            <a:r>
              <a:rPr lang="en-US" altLang="ko-KR" sz="1600">
                <a:cs typeface="Arial" panose="020B0604020202020204" pitchFamily="34" charset="0"/>
              </a:rPr>
              <a:t>NAVER AI Lab</a:t>
            </a:r>
          </a:p>
        </p:txBody>
      </p:sp>
      <p:sp>
        <p:nvSpPr>
          <p:cNvPr id="26" name="TextBox 25">
            <a:extLst>
              <a:ext uri="{FF2B5EF4-FFF2-40B4-BE49-F238E27FC236}">
                <a16:creationId xmlns:a16="http://schemas.microsoft.com/office/drawing/2014/main" id="{0D922ABF-B71B-D143-BE12-D667081ABC21}"/>
              </a:ext>
            </a:extLst>
          </p:cNvPr>
          <p:cNvSpPr txBox="1"/>
          <p:nvPr/>
        </p:nvSpPr>
        <p:spPr>
          <a:xfrm>
            <a:off x="1438964" y="5641342"/>
            <a:ext cx="1465772" cy="461665"/>
          </a:xfrm>
          <a:prstGeom prst="rect">
            <a:avLst/>
          </a:prstGeom>
          <a:noFill/>
        </p:spPr>
        <p:txBody>
          <a:bodyPr wrap="square">
            <a:spAutoFit/>
          </a:bodyPr>
          <a:lstStyle/>
          <a:p>
            <a:r>
              <a:rPr lang="en-US" altLang="ko-KR" sz="1200">
                <a:cs typeface="Arial" panose="020B0604020202020204" pitchFamily="34" charset="0"/>
              </a:rPr>
              <a:t>Aug 2021 - Jan 2022</a:t>
            </a:r>
          </a:p>
          <a:p>
            <a:r>
              <a:rPr lang="en-US" altLang="ko-KR" sz="1200">
                <a:solidFill>
                  <a:schemeClr val="bg1">
                    <a:lumMod val="65000"/>
                  </a:schemeClr>
                </a:solidFill>
              </a:rPr>
              <a:t>NAACL-22</a:t>
            </a:r>
          </a:p>
        </p:txBody>
      </p:sp>
      <p:pic>
        <p:nvPicPr>
          <p:cNvPr id="36" name="그림 35">
            <a:extLst>
              <a:ext uri="{FF2B5EF4-FFF2-40B4-BE49-F238E27FC236}">
                <a16:creationId xmlns:a16="http://schemas.microsoft.com/office/drawing/2014/main" id="{15C2248F-C37D-474A-906D-9ED413BAED6C}"/>
              </a:ext>
            </a:extLst>
          </p:cNvPr>
          <p:cNvPicPr>
            <a:picLocks noChangeAspect="1"/>
          </p:cNvPicPr>
          <p:nvPr/>
        </p:nvPicPr>
        <p:blipFill rotWithShape="1">
          <a:blip r:embed="rId6"/>
          <a:srcRect l="-439" t="1" r="65265" b="-4257"/>
          <a:stretch/>
        </p:blipFill>
        <p:spPr>
          <a:xfrm>
            <a:off x="797998" y="5484055"/>
            <a:ext cx="564938" cy="520073"/>
          </a:xfrm>
          <a:prstGeom prst="rect">
            <a:avLst/>
          </a:prstGeom>
        </p:spPr>
      </p:pic>
      <p:cxnSp>
        <p:nvCxnSpPr>
          <p:cNvPr id="47" name="직선 연결선[R] 46">
            <a:extLst>
              <a:ext uri="{FF2B5EF4-FFF2-40B4-BE49-F238E27FC236}">
                <a16:creationId xmlns:a16="http://schemas.microsoft.com/office/drawing/2014/main" id="{D95485E3-3E21-B74D-82BA-F2A1B65DEEC9}"/>
              </a:ext>
            </a:extLst>
          </p:cNvPr>
          <p:cNvCxnSpPr>
            <a:cxnSpLocks/>
          </p:cNvCxnSpPr>
          <p:nvPr/>
        </p:nvCxnSpPr>
        <p:spPr>
          <a:xfrm>
            <a:off x="736119" y="5153032"/>
            <a:ext cx="20515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R] 59">
            <a:extLst>
              <a:ext uri="{FF2B5EF4-FFF2-40B4-BE49-F238E27FC236}">
                <a16:creationId xmlns:a16="http://schemas.microsoft.com/office/drawing/2014/main" id="{C2BB49FF-436E-BC45-8A05-0F453D1719C0}"/>
              </a:ext>
            </a:extLst>
          </p:cNvPr>
          <p:cNvCxnSpPr>
            <a:cxnSpLocks/>
          </p:cNvCxnSpPr>
          <p:nvPr/>
        </p:nvCxnSpPr>
        <p:spPr>
          <a:xfrm>
            <a:off x="3105150" y="5153032"/>
            <a:ext cx="50891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064DEB-91BD-C54C-81B6-E13C35CD2287}"/>
              </a:ext>
            </a:extLst>
          </p:cNvPr>
          <p:cNvSpPr txBox="1"/>
          <p:nvPr/>
        </p:nvSpPr>
        <p:spPr>
          <a:xfrm>
            <a:off x="6267223" y="2966348"/>
            <a:ext cx="2747869" cy="276999"/>
          </a:xfrm>
          <a:prstGeom prst="rect">
            <a:avLst/>
          </a:prstGeom>
          <a:noFill/>
        </p:spPr>
        <p:txBody>
          <a:bodyPr wrap="square">
            <a:spAutoFit/>
          </a:bodyPr>
          <a:lstStyle/>
          <a:p>
            <a:pPr marL="244475" indent="-285750"/>
            <a:r>
              <a:rPr lang="en-US" altLang="ko-Kore-KR" sz="1200" i="1"/>
              <a:t>Distinguished </a:t>
            </a:r>
            <a:r>
              <a:rPr lang="en-US" altLang="ko-Kore-KR" sz="1200" i="1" smtClean="0"/>
              <a:t>Ph.D Dissertation </a:t>
            </a:r>
            <a:r>
              <a:rPr lang="en-US" altLang="ko-Kore-KR" sz="1200" i="1"/>
              <a:t>Award</a:t>
            </a:r>
          </a:p>
        </p:txBody>
      </p:sp>
      <p:sp>
        <p:nvSpPr>
          <p:cNvPr id="2" name="TextBox 1">
            <a:extLst>
              <a:ext uri="{FF2B5EF4-FFF2-40B4-BE49-F238E27FC236}">
                <a16:creationId xmlns:a16="http://schemas.microsoft.com/office/drawing/2014/main" id="{A9D3A4B0-7B52-D7A5-A843-DD9D424F13FA}"/>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362425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모서리가 둥근 직사각형 29">
            <a:extLst>
              <a:ext uri="{FF2B5EF4-FFF2-40B4-BE49-F238E27FC236}">
                <a16:creationId xmlns:a16="http://schemas.microsoft.com/office/drawing/2014/main" id="{1A7EFDF7-6F4B-7C4E-851D-EC00012C224C}"/>
              </a:ext>
            </a:extLst>
          </p:cNvPr>
          <p:cNvSpPr/>
          <p:nvPr/>
        </p:nvSpPr>
        <p:spPr>
          <a:xfrm>
            <a:off x="4656598" y="4009065"/>
            <a:ext cx="3300389" cy="10805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268718B8-38D8-DC42-B911-148E462D3819}"/>
              </a:ext>
            </a:extLst>
          </p:cNvPr>
          <p:cNvSpPr/>
          <p:nvPr/>
        </p:nvSpPr>
        <p:spPr>
          <a:xfrm>
            <a:off x="4705458" y="2243986"/>
            <a:ext cx="3146395" cy="10805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그림 5">
            <a:extLst>
              <a:ext uri="{FF2B5EF4-FFF2-40B4-BE49-F238E27FC236}">
                <a16:creationId xmlns:a16="http://schemas.microsoft.com/office/drawing/2014/main" id="{F0779FA2-F24F-144D-A6F8-11801B1801B3}"/>
              </a:ext>
            </a:extLst>
          </p:cNvPr>
          <p:cNvPicPr>
            <a:picLocks noChangeAspect="1"/>
          </p:cNvPicPr>
          <p:nvPr/>
        </p:nvPicPr>
        <p:blipFill rotWithShape="1">
          <a:blip r:embed="rId3"/>
          <a:srcRect l="648" t="5637" r="58546" b="14241"/>
          <a:stretch/>
        </p:blipFill>
        <p:spPr>
          <a:xfrm>
            <a:off x="1160885" y="2356769"/>
            <a:ext cx="3087107" cy="2578918"/>
          </a:xfrm>
          <a:prstGeom prst="rect">
            <a:avLst/>
          </a:prstGeom>
        </p:spPr>
      </p:pic>
      <p:sp>
        <p:nvSpPr>
          <p:cNvPr id="3" name="TextBox 2">
            <a:extLst>
              <a:ext uri="{FF2B5EF4-FFF2-40B4-BE49-F238E27FC236}">
                <a16:creationId xmlns:a16="http://schemas.microsoft.com/office/drawing/2014/main" id="{D0F9E07D-F4B9-F440-91E3-1ECD26908200}"/>
              </a:ext>
            </a:extLst>
          </p:cNvPr>
          <p:cNvSpPr txBox="1"/>
          <p:nvPr/>
        </p:nvSpPr>
        <p:spPr>
          <a:xfrm>
            <a:off x="4748654" y="2217911"/>
            <a:ext cx="3069275" cy="1061829"/>
          </a:xfrm>
          <a:prstGeom prst="rect">
            <a:avLst/>
          </a:prstGeom>
          <a:noFill/>
        </p:spPr>
        <p:txBody>
          <a:bodyPr wrap="square" rtlCol="0">
            <a:spAutoFit/>
          </a:bodyPr>
          <a:lstStyle/>
          <a:p>
            <a:pPr>
              <a:lnSpc>
                <a:spcPct val="150000"/>
              </a:lnSpc>
            </a:pPr>
            <a:r>
              <a:rPr kumimoji="1" lang="en-US" altLang="ko-KR" sz="1400" b="1" smtClean="0">
                <a:solidFill>
                  <a:srgbClr val="02B051"/>
                </a:solidFill>
              </a:rPr>
              <a:t>Consistent</a:t>
            </a:r>
            <a:endParaRPr kumimoji="1" lang="en-US" altLang="ko-KR" sz="1400" b="1">
              <a:solidFill>
                <a:srgbClr val="02B051"/>
              </a:solidFill>
            </a:endParaRPr>
          </a:p>
          <a:p>
            <a:pPr>
              <a:lnSpc>
                <a:spcPct val="150000"/>
              </a:lnSpc>
            </a:pPr>
            <a:r>
              <a:rPr kumimoji="1" lang="en-US" altLang="ko-KR" sz="1400"/>
              <a:t>A person on bike going through green</a:t>
            </a:r>
          </a:p>
          <a:p>
            <a:pPr>
              <a:lnSpc>
                <a:spcPct val="150000"/>
              </a:lnSpc>
            </a:pPr>
            <a:r>
              <a:rPr kumimoji="1" lang="en-US" altLang="ko-KR" sz="1400"/>
              <a:t>light with red </a:t>
            </a:r>
            <a:r>
              <a:rPr kumimoji="1" lang="en-US" altLang="ko-KR" sz="1400" b="1">
                <a:solidFill>
                  <a:srgbClr val="FF0000"/>
                </a:solidFill>
              </a:rPr>
              <a:t>bus</a:t>
            </a:r>
            <a:r>
              <a:rPr kumimoji="1" lang="en-US" altLang="ko-KR" sz="1400"/>
              <a:t> nearby in a sunny day.</a:t>
            </a:r>
          </a:p>
        </p:txBody>
      </p:sp>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4" name="TextBox 3"/>
          <p:cNvSpPr txBox="1"/>
          <p:nvPr/>
        </p:nvSpPr>
        <p:spPr>
          <a:xfrm>
            <a:off x="5566185" y="3330034"/>
            <a:ext cx="1424940" cy="307777"/>
          </a:xfrm>
          <a:prstGeom prst="rect">
            <a:avLst/>
          </a:prstGeom>
          <a:noFill/>
        </p:spPr>
        <p:txBody>
          <a:bodyPr wrap="square" rtlCol="0">
            <a:spAutoFit/>
          </a:bodyPr>
          <a:lstStyle/>
          <a:p>
            <a:pPr algn="ctr"/>
            <a:r>
              <a:rPr lang="en-US" altLang="ko-KR" sz="1400" b="1">
                <a:solidFill>
                  <a:srgbClr val="7030A0"/>
                </a:solidFill>
              </a:rPr>
              <a:t>Higher Score</a:t>
            </a:r>
            <a:endParaRPr lang="ko-KR" altLang="en-US" sz="1400" b="1">
              <a:solidFill>
                <a:srgbClr val="7030A0"/>
              </a:solidFill>
            </a:endParaRPr>
          </a:p>
        </p:txBody>
      </p:sp>
      <p:sp>
        <p:nvSpPr>
          <p:cNvPr id="12" name="TextBox 11"/>
          <p:cNvSpPr txBox="1"/>
          <p:nvPr/>
        </p:nvSpPr>
        <p:spPr>
          <a:xfrm>
            <a:off x="5641947" y="5095219"/>
            <a:ext cx="1329690" cy="307777"/>
          </a:xfrm>
          <a:prstGeom prst="rect">
            <a:avLst/>
          </a:prstGeom>
          <a:noFill/>
        </p:spPr>
        <p:txBody>
          <a:bodyPr wrap="square" rtlCol="0">
            <a:spAutoFit/>
          </a:bodyPr>
          <a:lstStyle/>
          <a:p>
            <a:pPr algn="ctr"/>
            <a:r>
              <a:rPr lang="en-US" altLang="ko-KR" sz="1400" b="1">
                <a:solidFill>
                  <a:srgbClr val="7030A0"/>
                </a:solidFill>
              </a:rPr>
              <a:t>Lower Score</a:t>
            </a:r>
            <a:endParaRPr lang="ko-KR" altLang="en-US" sz="1400" b="1">
              <a:solidFill>
                <a:srgbClr val="7030A0"/>
              </a:solidFill>
            </a:endParaRPr>
          </a:p>
        </p:txBody>
      </p:sp>
      <p:sp>
        <p:nvSpPr>
          <p:cNvPr id="19"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sp>
        <p:nvSpPr>
          <p:cNvPr id="21" name="TextBox 20">
            <a:extLst>
              <a:ext uri="{FF2B5EF4-FFF2-40B4-BE49-F238E27FC236}">
                <a16:creationId xmlns:a16="http://schemas.microsoft.com/office/drawing/2014/main" id="{1671D654-788D-3C49-AA9F-4CC38A50DEBB}"/>
              </a:ext>
            </a:extLst>
          </p:cNvPr>
          <p:cNvSpPr txBox="1"/>
          <p:nvPr/>
        </p:nvSpPr>
        <p:spPr>
          <a:xfrm>
            <a:off x="675631" y="5950874"/>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3" name="TextBox 22">
            <a:extLst>
              <a:ext uri="{FF2B5EF4-FFF2-40B4-BE49-F238E27FC236}">
                <a16:creationId xmlns:a16="http://schemas.microsoft.com/office/drawing/2014/main" id="{A1BEF916-589D-F54B-ABD9-3A2F4A6AA1FD}"/>
              </a:ext>
            </a:extLst>
          </p:cNvPr>
          <p:cNvSpPr txBox="1"/>
          <p:nvPr/>
        </p:nvSpPr>
        <p:spPr>
          <a:xfrm>
            <a:off x="873455" y="1597898"/>
            <a:ext cx="6702609" cy="338554"/>
          </a:xfrm>
          <a:prstGeom prst="rect">
            <a:avLst/>
          </a:prstGeom>
          <a:noFill/>
        </p:spPr>
        <p:txBody>
          <a:bodyPr wrap="square">
            <a:spAutoFit/>
          </a:bodyPr>
          <a:lstStyle/>
          <a:p>
            <a:pPr algn="ctr"/>
            <a:r>
              <a:rPr lang="en-US" altLang="ko-KR" sz="1600" b="1"/>
              <a:t>Function of Factuality Metric for </a:t>
            </a:r>
            <a:r>
              <a:rPr lang="en-US" altLang="ko-KR" sz="1600" b="1" smtClean="0"/>
              <a:t>Text </a:t>
            </a:r>
            <a:r>
              <a:rPr lang="en-US" altLang="ko-KR" sz="1600" b="1"/>
              <a:t>Generation Systems</a:t>
            </a:r>
          </a:p>
        </p:txBody>
      </p:sp>
      <p:sp>
        <p:nvSpPr>
          <p:cNvPr id="32" name="TextBox 31">
            <a:extLst>
              <a:ext uri="{FF2B5EF4-FFF2-40B4-BE49-F238E27FC236}">
                <a16:creationId xmlns:a16="http://schemas.microsoft.com/office/drawing/2014/main" id="{05B927F3-BCD1-B142-B253-FBC77B6AB2A9}"/>
              </a:ext>
            </a:extLst>
          </p:cNvPr>
          <p:cNvSpPr txBox="1"/>
          <p:nvPr/>
        </p:nvSpPr>
        <p:spPr>
          <a:xfrm>
            <a:off x="4705458" y="3987564"/>
            <a:ext cx="3329762" cy="1028423"/>
          </a:xfrm>
          <a:prstGeom prst="rect">
            <a:avLst/>
          </a:prstGeom>
          <a:noFill/>
        </p:spPr>
        <p:txBody>
          <a:bodyPr wrap="square">
            <a:spAutoFit/>
          </a:bodyPr>
          <a:lstStyle/>
          <a:p>
            <a:pPr>
              <a:lnSpc>
                <a:spcPct val="150000"/>
              </a:lnSpc>
            </a:pPr>
            <a:r>
              <a:rPr kumimoji="1" lang="en-US" altLang="ko-KR" sz="1400" b="1">
                <a:solidFill>
                  <a:srgbClr val="FF2500"/>
                </a:solidFill>
              </a:rPr>
              <a:t>Inconsistent</a:t>
            </a:r>
          </a:p>
          <a:p>
            <a:pPr>
              <a:lnSpc>
                <a:spcPct val="150000"/>
              </a:lnSpc>
            </a:pPr>
            <a:r>
              <a:rPr kumimoji="1" lang="en-US" altLang="ko-KR" sz="1400"/>
              <a:t>A person on bike going through green</a:t>
            </a:r>
          </a:p>
          <a:p>
            <a:pPr>
              <a:lnSpc>
                <a:spcPct val="150000"/>
              </a:lnSpc>
            </a:pPr>
            <a:r>
              <a:rPr kumimoji="1" lang="en-US" altLang="ko-KR" sz="1400"/>
              <a:t>light</a:t>
            </a:r>
            <a:r>
              <a:rPr kumimoji="1" lang="ko-KR" altLang="en-US" sz="1400"/>
              <a:t> </a:t>
            </a:r>
            <a:r>
              <a:rPr kumimoji="1" lang="en-US" altLang="ko-KR" sz="1400"/>
              <a:t>with red </a:t>
            </a:r>
            <a:r>
              <a:rPr kumimoji="1" lang="en-US" altLang="ko-KR" sz="1400" b="1">
                <a:solidFill>
                  <a:srgbClr val="FF0000"/>
                </a:solidFill>
              </a:rPr>
              <a:t>truck</a:t>
            </a:r>
            <a:r>
              <a:rPr kumimoji="1" lang="en-US" altLang="ko-KR" sz="1400"/>
              <a:t> nearby in a sunny day.</a:t>
            </a:r>
            <a:endParaRPr kumimoji="1" lang="ko-KR" altLang="en-US" sz="1400"/>
          </a:p>
        </p:txBody>
      </p:sp>
    </p:spTree>
    <p:extLst>
      <p:ext uri="{BB962C8B-B14F-4D97-AF65-F5344CB8AC3E}">
        <p14:creationId xmlns:p14="http://schemas.microsoft.com/office/powerpoint/2010/main" val="1052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1" name="모서리가 둥근 직사각형 17">
            <a:extLst>
              <a:ext uri="{FF2B5EF4-FFF2-40B4-BE49-F238E27FC236}">
                <a16:creationId xmlns:a16="http://schemas.microsoft.com/office/drawing/2014/main" id="{6AEBD685-9501-FDBE-2C7D-A3C93A9D3433}"/>
              </a:ext>
            </a:extLst>
          </p:cNvPr>
          <p:cNvSpPr/>
          <p:nvPr/>
        </p:nvSpPr>
        <p:spPr>
          <a:xfrm>
            <a:off x="4656598" y="3964000"/>
            <a:ext cx="1168624" cy="313788"/>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Model</a:t>
            </a:r>
            <a:endParaRPr lang="ko-KR" altLang="en-US" sz="1600"/>
          </a:p>
        </p:txBody>
      </p:sp>
      <p:sp>
        <p:nvSpPr>
          <p:cNvPr id="13" name="사각형: 둥근 모서리 12">
            <a:extLst>
              <a:ext uri="{FF2B5EF4-FFF2-40B4-BE49-F238E27FC236}">
                <a16:creationId xmlns:a16="http://schemas.microsoft.com/office/drawing/2014/main" id="{E712CA85-2C00-956C-E0CC-9A4887036330}"/>
              </a:ext>
            </a:extLst>
          </p:cNvPr>
          <p:cNvSpPr/>
          <p:nvPr/>
        </p:nvSpPr>
        <p:spPr>
          <a:xfrm>
            <a:off x="1000472" y="3819694"/>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Source</a:t>
            </a:r>
            <a:endParaRPr lang="ko-KR" altLang="en-US" sz="1600"/>
          </a:p>
        </p:txBody>
      </p:sp>
      <p:sp>
        <p:nvSpPr>
          <p:cNvPr id="15" name="사각형: 둥근 모서리 14">
            <a:extLst>
              <a:ext uri="{FF2B5EF4-FFF2-40B4-BE49-F238E27FC236}">
                <a16:creationId xmlns:a16="http://schemas.microsoft.com/office/drawing/2014/main" id="{291FDAA8-1BFA-14F3-1D14-FFB9ABBC138C}"/>
              </a:ext>
            </a:extLst>
          </p:cNvPr>
          <p:cNvSpPr/>
          <p:nvPr/>
        </p:nvSpPr>
        <p:spPr>
          <a:xfrm>
            <a:off x="1000472" y="4211695"/>
            <a:ext cx="2637462"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Consistent/Inconsistent Text</a:t>
            </a:r>
            <a:endParaRPr lang="ko-KR" altLang="en-US" sz="1600"/>
          </a:p>
        </p:txBody>
      </p:sp>
      <p:cxnSp>
        <p:nvCxnSpPr>
          <p:cNvPr id="17" name="직선 화살표 연결선 16">
            <a:extLst>
              <a:ext uri="{FF2B5EF4-FFF2-40B4-BE49-F238E27FC236}">
                <a16:creationId xmlns:a16="http://schemas.microsoft.com/office/drawing/2014/main" id="{F3A3E1AD-EE5A-0EE1-677C-2B50C3EF7915}"/>
              </a:ext>
            </a:extLst>
          </p:cNvPr>
          <p:cNvCxnSpPr>
            <a:cxnSpLocks/>
          </p:cNvCxnSpPr>
          <p:nvPr/>
        </p:nvCxnSpPr>
        <p:spPr>
          <a:xfrm flipV="1">
            <a:off x="5825222" y="4120894"/>
            <a:ext cx="483124"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04987" y="3932248"/>
            <a:ext cx="1783857" cy="369332"/>
          </a:xfrm>
          <a:prstGeom prst="rect">
            <a:avLst/>
          </a:prstGeom>
          <a:noFill/>
        </p:spPr>
        <p:txBody>
          <a:bodyPr wrap="square" rtlCol="0">
            <a:spAutoFit/>
          </a:bodyPr>
          <a:lstStyle/>
          <a:p>
            <a:r>
              <a:rPr lang="en-US" altLang="ko-KR"/>
              <a:t>Direct Prediction</a:t>
            </a:r>
            <a:endParaRPr lang="ko-KR" altLang="en-US"/>
          </a:p>
        </p:txBody>
      </p:sp>
      <p:sp>
        <p:nvSpPr>
          <p:cNvPr id="18" name="TextBox 17"/>
          <p:cNvSpPr txBox="1"/>
          <p:nvPr/>
        </p:nvSpPr>
        <p:spPr>
          <a:xfrm>
            <a:off x="1641984" y="4525482"/>
            <a:ext cx="1354438" cy="276999"/>
          </a:xfrm>
          <a:prstGeom prst="rect">
            <a:avLst/>
          </a:prstGeom>
          <a:noFill/>
        </p:spPr>
        <p:txBody>
          <a:bodyPr wrap="square" rtlCol="0">
            <a:spAutoFit/>
          </a:bodyPr>
          <a:lstStyle/>
          <a:p>
            <a:r>
              <a:rPr lang="en-US" altLang="ko-KR" sz="1200"/>
              <a:t>Without Reference</a:t>
            </a:r>
            <a:endParaRPr lang="ko-KR" altLang="en-US" sz="1200"/>
          </a:p>
        </p:txBody>
      </p:sp>
      <p:sp>
        <p:nvSpPr>
          <p:cNvPr id="19"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sp>
        <p:nvSpPr>
          <p:cNvPr id="20" name="모서리가 둥근 직사각형 19">
            <a:extLst>
              <a:ext uri="{FF2B5EF4-FFF2-40B4-BE49-F238E27FC236}">
                <a16:creationId xmlns:a16="http://schemas.microsoft.com/office/drawing/2014/main" id="{66C4370C-CD9F-8B43-A2B2-831FAC0B7BAB}"/>
              </a:ext>
            </a:extLst>
          </p:cNvPr>
          <p:cNvSpPr/>
          <p:nvPr/>
        </p:nvSpPr>
        <p:spPr>
          <a:xfrm>
            <a:off x="1508253" y="5973271"/>
            <a:ext cx="599686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1671D654-788D-3C49-AA9F-4CC38A50DEBB}"/>
              </a:ext>
            </a:extLst>
          </p:cNvPr>
          <p:cNvSpPr txBox="1"/>
          <p:nvPr/>
        </p:nvSpPr>
        <p:spPr>
          <a:xfrm>
            <a:off x="1609126" y="5973271"/>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2" name="TextBox 21">
            <a:extLst>
              <a:ext uri="{FF2B5EF4-FFF2-40B4-BE49-F238E27FC236}">
                <a16:creationId xmlns:a16="http://schemas.microsoft.com/office/drawing/2014/main" id="{2CA4C4A9-5C5D-B44D-8127-180A85E0AC1E}"/>
              </a:ext>
            </a:extLst>
          </p:cNvPr>
          <p:cNvSpPr txBox="1"/>
          <p:nvPr/>
        </p:nvSpPr>
        <p:spPr>
          <a:xfrm>
            <a:off x="3637934" y="5973271"/>
            <a:ext cx="5868657" cy="369332"/>
          </a:xfrm>
          <a:prstGeom prst="rect">
            <a:avLst/>
          </a:prstGeom>
          <a:noFill/>
        </p:spPr>
        <p:txBody>
          <a:bodyPr wrap="square">
            <a:spAutoFit/>
          </a:bodyPr>
          <a:lstStyle/>
          <a:p>
            <a:r>
              <a:rPr lang="en-US" altLang="ko-KR">
                <a:solidFill>
                  <a:schemeClr val="bg1"/>
                </a:solidFill>
              </a:rPr>
              <a:t>How can we get inconsistent samples?</a:t>
            </a:r>
          </a:p>
        </p:txBody>
      </p:sp>
      <p:sp>
        <p:nvSpPr>
          <p:cNvPr id="23" name="TextBox 22">
            <a:extLst>
              <a:ext uri="{FF2B5EF4-FFF2-40B4-BE49-F238E27FC236}">
                <a16:creationId xmlns:a16="http://schemas.microsoft.com/office/drawing/2014/main" id="{A1BEF916-589D-F54B-ABD9-3A2F4A6AA1FD}"/>
              </a:ext>
            </a:extLst>
          </p:cNvPr>
          <p:cNvSpPr txBox="1"/>
          <p:nvPr/>
        </p:nvSpPr>
        <p:spPr>
          <a:xfrm>
            <a:off x="1220696" y="1723979"/>
            <a:ext cx="6702609" cy="338554"/>
          </a:xfrm>
          <a:prstGeom prst="rect">
            <a:avLst/>
          </a:prstGeom>
          <a:noFill/>
        </p:spPr>
        <p:txBody>
          <a:bodyPr wrap="square">
            <a:spAutoFit/>
          </a:bodyPr>
          <a:lstStyle/>
          <a:p>
            <a:pPr algn="ctr"/>
            <a:r>
              <a:rPr lang="en-US" altLang="ko-KR" sz="1600" b="1" dirty="0"/>
              <a:t>Function of Factuality Metric for </a:t>
            </a:r>
            <a:r>
              <a:rPr lang="en-US" altLang="ko-KR" sz="1600" b="1" dirty="0" smtClean="0"/>
              <a:t>Text </a:t>
            </a:r>
            <a:r>
              <a:rPr lang="en-US" altLang="ko-KR" sz="1600" b="1" dirty="0"/>
              <a:t>Generation Systems</a:t>
            </a:r>
          </a:p>
        </p:txBody>
      </p:sp>
      <p:sp>
        <p:nvSpPr>
          <p:cNvPr id="24" name="TextBox 23">
            <a:extLst>
              <a:ext uri="{FF2B5EF4-FFF2-40B4-BE49-F238E27FC236}">
                <a16:creationId xmlns:a16="http://schemas.microsoft.com/office/drawing/2014/main" id="{F0E1462D-29A1-8E4C-830A-DC6E3BA682D9}"/>
              </a:ext>
            </a:extLst>
          </p:cNvPr>
          <p:cNvSpPr txBox="1"/>
          <p:nvPr/>
        </p:nvSpPr>
        <p:spPr>
          <a:xfrm>
            <a:off x="1000472" y="2522223"/>
            <a:ext cx="7309071" cy="584775"/>
          </a:xfrm>
          <a:prstGeom prst="rect">
            <a:avLst/>
          </a:prstGeom>
          <a:noFill/>
        </p:spPr>
        <p:txBody>
          <a:bodyPr wrap="square">
            <a:spAutoFit/>
          </a:bodyPr>
          <a:lstStyle/>
          <a:p>
            <a:r>
              <a:rPr lang="en-US" altLang="ko-KR" sz="1600" dirty="0"/>
              <a:t>We can train a metric using </a:t>
            </a:r>
            <a:r>
              <a:rPr lang="en-US" altLang="ko-KR" sz="1600" b="1" i="1" dirty="0"/>
              <a:t>enough consistent and inconsistent samples </a:t>
            </a:r>
            <a:r>
              <a:rPr lang="en-US" altLang="ko-KR" sz="1600" dirty="0"/>
              <a:t>for each </a:t>
            </a:r>
            <a:r>
              <a:rPr lang="en-US" altLang="ko-KR" sz="1600" dirty="0" smtClean="0"/>
              <a:t>task.</a:t>
            </a:r>
            <a:endParaRPr lang="en-US" altLang="ko-KR" sz="1600" dirty="0"/>
          </a:p>
          <a:p>
            <a:r>
              <a:rPr lang="en-US" altLang="ko-KR" sz="1600" dirty="0"/>
              <a:t>(i.e. data-driven approach)</a:t>
            </a:r>
          </a:p>
        </p:txBody>
      </p:sp>
      <p:cxnSp>
        <p:nvCxnSpPr>
          <p:cNvPr id="27" name="꺾인 연결선[E] 26">
            <a:extLst>
              <a:ext uri="{FF2B5EF4-FFF2-40B4-BE49-F238E27FC236}">
                <a16:creationId xmlns:a16="http://schemas.microsoft.com/office/drawing/2014/main" id="{91068AD6-E949-AC48-89C1-7341E50ED7C4}"/>
              </a:ext>
            </a:extLst>
          </p:cNvPr>
          <p:cNvCxnSpPr>
            <a:cxnSpLocks/>
            <a:stCxn id="13" idx="3"/>
            <a:endCxn id="11" idx="1"/>
          </p:cNvCxnSpPr>
          <p:nvPr/>
        </p:nvCxnSpPr>
        <p:spPr>
          <a:xfrm>
            <a:off x="2020437" y="3976588"/>
            <a:ext cx="2636161" cy="144306"/>
          </a:xfrm>
          <a:prstGeom prst="bentConnector3">
            <a:avLst>
              <a:gd name="adj1" fmla="val 80524"/>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E] 28">
            <a:extLst>
              <a:ext uri="{FF2B5EF4-FFF2-40B4-BE49-F238E27FC236}">
                <a16:creationId xmlns:a16="http://schemas.microsoft.com/office/drawing/2014/main" id="{EE2FF2A9-E1A0-F748-BA47-F48728A1F374}"/>
              </a:ext>
            </a:extLst>
          </p:cNvPr>
          <p:cNvCxnSpPr>
            <a:stCxn id="15" idx="3"/>
            <a:endCxn id="11" idx="1"/>
          </p:cNvCxnSpPr>
          <p:nvPr/>
        </p:nvCxnSpPr>
        <p:spPr>
          <a:xfrm flipV="1">
            <a:off x="3637934" y="4120894"/>
            <a:ext cx="1018664" cy="247695"/>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79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4"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pic>
        <p:nvPicPr>
          <p:cNvPr id="11" name="그림 10"/>
          <p:cNvPicPr>
            <a:picLocks noChangeAspect="1"/>
          </p:cNvPicPr>
          <p:nvPr/>
        </p:nvPicPr>
        <p:blipFill rotWithShape="1">
          <a:blip r:embed="rId3"/>
          <a:srcRect l="2517" t="13706" r="3166" b="9911"/>
          <a:stretch/>
        </p:blipFill>
        <p:spPr>
          <a:xfrm>
            <a:off x="957906" y="4945133"/>
            <a:ext cx="589643" cy="477531"/>
          </a:xfrm>
          <a:prstGeom prst="rect">
            <a:avLst/>
          </a:prstGeom>
        </p:spPr>
      </p:pic>
      <p:sp>
        <p:nvSpPr>
          <p:cNvPr id="15" name="직사각형 14"/>
          <p:cNvSpPr/>
          <p:nvPr/>
        </p:nvSpPr>
        <p:spPr>
          <a:xfrm>
            <a:off x="839936" y="1799589"/>
            <a:ext cx="7879472" cy="838948"/>
          </a:xfrm>
          <a:prstGeom prst="rect">
            <a:avLst/>
          </a:prstGeom>
        </p:spPr>
        <p:txBody>
          <a:bodyPr wrap="square">
            <a:spAutoFit/>
          </a:bodyPr>
          <a:lstStyle/>
          <a:p>
            <a:pPr>
              <a:lnSpc>
                <a:spcPct val="150000"/>
              </a:lnSpc>
            </a:pPr>
            <a:r>
              <a:rPr lang="en-US" altLang="ko-KR" b="1"/>
              <a:t>1)</a:t>
            </a:r>
            <a:r>
              <a:rPr lang="ko-KR" altLang="en-US" b="1"/>
              <a:t> </a:t>
            </a:r>
            <a:r>
              <a:rPr lang="en-US" altLang="ko-KR" b="1"/>
              <a:t>Rule-Based Inconsistent Data Augmentation </a:t>
            </a:r>
          </a:p>
          <a:p>
            <a:pPr>
              <a:lnSpc>
                <a:spcPct val="150000"/>
              </a:lnSpc>
            </a:pPr>
            <a:r>
              <a:rPr lang="en-US" altLang="ko-KR" sz="1600"/>
              <a:t>Lee et al., UMIC: An Unreferenced Metric for Image Captioning via Contrastive Learning</a:t>
            </a:r>
          </a:p>
        </p:txBody>
      </p:sp>
      <p:sp>
        <p:nvSpPr>
          <p:cNvPr id="16" name="직사각형 15"/>
          <p:cNvSpPr/>
          <p:nvPr/>
        </p:nvSpPr>
        <p:spPr>
          <a:xfrm>
            <a:off x="839936" y="3675732"/>
            <a:ext cx="7879472" cy="1246495"/>
          </a:xfrm>
          <a:prstGeom prst="rect">
            <a:avLst/>
          </a:prstGeom>
        </p:spPr>
        <p:txBody>
          <a:bodyPr wrap="square">
            <a:spAutoFit/>
          </a:bodyPr>
          <a:lstStyle/>
          <a:p>
            <a:pPr>
              <a:lnSpc>
                <a:spcPct val="150000"/>
              </a:lnSpc>
            </a:pPr>
            <a:r>
              <a:rPr lang="en-US" altLang="ko-KR" b="1" dirty="0"/>
              <a:t>2) Model-based Inconsistent Data Augmentation</a:t>
            </a:r>
            <a:endParaRPr lang="en-US" altLang="ko-KR" dirty="0"/>
          </a:p>
          <a:p>
            <a:pPr>
              <a:lnSpc>
                <a:spcPct val="150000"/>
              </a:lnSpc>
            </a:pPr>
            <a:r>
              <a:rPr lang="en-US" altLang="ko-KR" sz="1600" dirty="0"/>
              <a:t>Lee et al., Masked Summarization to Generate Factually Inconsistent Summaries for Improved Factual Consistency </a:t>
            </a:r>
            <a:r>
              <a:rPr lang="en-US" altLang="ko-KR" sz="1600" dirty="0" smtClean="0"/>
              <a:t>Checking</a:t>
            </a:r>
            <a:endParaRPr lang="en-US" altLang="ko-KR" sz="1600" dirty="0"/>
          </a:p>
        </p:txBody>
      </p:sp>
      <p:sp>
        <p:nvSpPr>
          <p:cNvPr id="17" name="TextBox 16"/>
          <p:cNvSpPr txBox="1"/>
          <p:nvPr/>
        </p:nvSpPr>
        <p:spPr>
          <a:xfrm>
            <a:off x="1664471" y="5014621"/>
            <a:ext cx="3313652" cy="338554"/>
          </a:xfrm>
          <a:prstGeom prst="rect">
            <a:avLst/>
          </a:prstGeom>
          <a:noFill/>
        </p:spPr>
        <p:txBody>
          <a:bodyPr wrap="square" rtlCol="0">
            <a:spAutoFit/>
          </a:bodyPr>
          <a:lstStyle/>
          <a:p>
            <a:r>
              <a:rPr lang="en-US" altLang="ko-KR" sz="1600">
                <a:solidFill>
                  <a:schemeClr val="bg1">
                    <a:lumMod val="50000"/>
                  </a:schemeClr>
                </a:solidFill>
              </a:rPr>
              <a:t>In NAACL </a:t>
            </a:r>
            <a:r>
              <a:rPr lang="en-US" altLang="ko-KR" sz="1600" smtClean="0">
                <a:solidFill>
                  <a:schemeClr val="bg1">
                    <a:lumMod val="50000"/>
                  </a:schemeClr>
                </a:solidFill>
              </a:rPr>
              <a:t>2022</a:t>
            </a:r>
            <a:endParaRPr lang="ko-KR" altLang="en-US" sz="1600">
              <a:solidFill>
                <a:schemeClr val="bg1">
                  <a:lumMod val="50000"/>
                </a:schemeClr>
              </a:solidFill>
            </a:endParaRPr>
          </a:p>
        </p:txBody>
      </p:sp>
      <p:sp>
        <p:nvSpPr>
          <p:cNvPr id="18" name="TextBox 17">
            <a:extLst>
              <a:ext uri="{FF2B5EF4-FFF2-40B4-BE49-F238E27FC236}">
                <a16:creationId xmlns:a16="http://schemas.microsoft.com/office/drawing/2014/main" id="{B7877916-9110-0D4D-9656-119F22FC97AF}"/>
              </a:ext>
            </a:extLst>
          </p:cNvPr>
          <p:cNvSpPr txBox="1"/>
          <p:nvPr/>
        </p:nvSpPr>
        <p:spPr>
          <a:xfrm>
            <a:off x="1643095" y="2826814"/>
            <a:ext cx="3313652" cy="338554"/>
          </a:xfrm>
          <a:prstGeom prst="rect">
            <a:avLst/>
          </a:prstGeom>
          <a:noFill/>
        </p:spPr>
        <p:txBody>
          <a:bodyPr wrap="square" rtlCol="0">
            <a:spAutoFit/>
          </a:bodyPr>
          <a:lstStyle/>
          <a:p>
            <a:r>
              <a:rPr lang="en-US" altLang="ko-KR" sz="1600">
                <a:solidFill>
                  <a:schemeClr val="bg1">
                    <a:lumMod val="50000"/>
                  </a:schemeClr>
                </a:solidFill>
              </a:rPr>
              <a:t>In ACL 2021</a:t>
            </a:r>
            <a:endParaRPr lang="ko-KR" altLang="en-US" sz="1600">
              <a:solidFill>
                <a:schemeClr val="bg1">
                  <a:lumMod val="50000"/>
                </a:schemeClr>
              </a:solidFill>
            </a:endParaRPr>
          </a:p>
        </p:txBody>
      </p:sp>
      <p:pic>
        <p:nvPicPr>
          <p:cNvPr id="19" name="그림 18">
            <a:extLst>
              <a:ext uri="{FF2B5EF4-FFF2-40B4-BE49-F238E27FC236}">
                <a16:creationId xmlns:a16="http://schemas.microsoft.com/office/drawing/2014/main" id="{BB1AA21F-AC5B-F74D-8033-901BC010DA00}"/>
              </a:ext>
            </a:extLst>
          </p:cNvPr>
          <p:cNvPicPr>
            <a:picLocks noChangeAspect="1"/>
          </p:cNvPicPr>
          <p:nvPr/>
        </p:nvPicPr>
        <p:blipFill rotWithShape="1">
          <a:blip r:embed="rId4"/>
          <a:srcRect l="10738" t="13088" r="5034" b="16778"/>
          <a:stretch/>
        </p:blipFill>
        <p:spPr>
          <a:xfrm>
            <a:off x="957906" y="2753807"/>
            <a:ext cx="589643" cy="490977"/>
          </a:xfrm>
          <a:prstGeom prst="rect">
            <a:avLst/>
          </a:prstGeom>
        </p:spPr>
      </p:pic>
    </p:spTree>
    <p:extLst>
      <p:ext uri="{BB962C8B-B14F-4D97-AF65-F5344CB8AC3E}">
        <p14:creationId xmlns:p14="http://schemas.microsoft.com/office/powerpoint/2010/main" val="378265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모서리가 둥근 직사각형 50">
            <a:extLst>
              <a:ext uri="{FF2B5EF4-FFF2-40B4-BE49-F238E27FC236}">
                <a16:creationId xmlns:a16="http://schemas.microsoft.com/office/drawing/2014/main" id="{299B2828-26F4-F042-84E8-B9F4FB2E8C2E}"/>
              </a:ext>
            </a:extLst>
          </p:cNvPr>
          <p:cNvSpPr/>
          <p:nvPr/>
        </p:nvSpPr>
        <p:spPr>
          <a:xfrm>
            <a:off x="2667420" y="2986572"/>
            <a:ext cx="4728611" cy="2919589"/>
          </a:xfrm>
          <a:prstGeom prst="roundRect">
            <a:avLst>
              <a:gd name="adj" fmla="val 7022"/>
            </a:avLst>
          </a:prstGeom>
          <a:noFill/>
          <a:ln w="1905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8" name="모서리가 둥근 직사각형 47">
            <a:extLst>
              <a:ext uri="{FF2B5EF4-FFF2-40B4-BE49-F238E27FC236}">
                <a16:creationId xmlns:a16="http://schemas.microsoft.com/office/drawing/2014/main" id="{B53A8465-8F38-C748-8FC7-ACEDE2FF2AB9}"/>
              </a:ext>
            </a:extLst>
          </p:cNvPr>
          <p:cNvSpPr/>
          <p:nvPr/>
        </p:nvSpPr>
        <p:spPr>
          <a:xfrm>
            <a:off x="2727950" y="3995431"/>
            <a:ext cx="4608605" cy="883591"/>
          </a:xfrm>
          <a:prstGeom prst="roundRect">
            <a:avLst/>
          </a:prstGeom>
          <a:solidFill>
            <a:schemeClr val="bg1">
              <a:lumMod val="95000"/>
            </a:schemeClr>
          </a:solidFill>
          <a:ln w="19050">
            <a:solidFill>
              <a:srgbClr val="02B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모서리가 둥근 직사각형 48">
            <a:extLst>
              <a:ext uri="{FF2B5EF4-FFF2-40B4-BE49-F238E27FC236}">
                <a16:creationId xmlns:a16="http://schemas.microsoft.com/office/drawing/2014/main" id="{85098AAC-4BE2-A243-A210-DAEEBB88C380}"/>
              </a:ext>
            </a:extLst>
          </p:cNvPr>
          <p:cNvSpPr/>
          <p:nvPr/>
        </p:nvSpPr>
        <p:spPr>
          <a:xfrm>
            <a:off x="2727950" y="4949588"/>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7" name="모서리가 둥근 직사각형 46">
            <a:extLst>
              <a:ext uri="{FF2B5EF4-FFF2-40B4-BE49-F238E27FC236}">
                <a16:creationId xmlns:a16="http://schemas.microsoft.com/office/drawing/2014/main" id="{2C286F47-A56E-6B44-A4FE-4EC22F903282}"/>
              </a:ext>
            </a:extLst>
          </p:cNvPr>
          <p:cNvSpPr/>
          <p:nvPr/>
        </p:nvSpPr>
        <p:spPr>
          <a:xfrm>
            <a:off x="2727950" y="3041274"/>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6" name="모서리가 둥근 직사각형 45">
            <a:extLst>
              <a:ext uri="{FF2B5EF4-FFF2-40B4-BE49-F238E27FC236}">
                <a16:creationId xmlns:a16="http://schemas.microsoft.com/office/drawing/2014/main" id="{30D485D6-515A-F640-9AB8-8A5B87984BDD}"/>
              </a:ext>
            </a:extLst>
          </p:cNvPr>
          <p:cNvSpPr/>
          <p:nvPr/>
        </p:nvSpPr>
        <p:spPr>
          <a:xfrm>
            <a:off x="2727950" y="2051051"/>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7F2E0817-05E1-4001-B754-A79A81E872DF}"/>
              </a:ext>
            </a:extLst>
          </p:cNvPr>
          <p:cNvSpPr txBox="1"/>
          <p:nvPr/>
        </p:nvSpPr>
        <p:spPr>
          <a:xfrm>
            <a:off x="302034" y="1390868"/>
            <a:ext cx="8539929" cy="369332"/>
          </a:xfrm>
          <a:prstGeom prst="rect">
            <a:avLst/>
          </a:prstGeom>
          <a:noFill/>
        </p:spPr>
        <p:txBody>
          <a:bodyPr wrap="square">
            <a:spAutoFit/>
          </a:bodyPr>
          <a:lstStyle/>
          <a:p>
            <a:r>
              <a:rPr lang="en-US" altLang="ko-KR" dirty="0"/>
              <a:t>G</a:t>
            </a:r>
            <a:r>
              <a:rPr lang="en-US" altLang="ko-KR" dirty="0" smtClean="0"/>
              <a:t>enerate </a:t>
            </a:r>
            <a:r>
              <a:rPr lang="en-US" altLang="ko-KR" dirty="0"/>
              <a:t>inconsistent captions</a:t>
            </a:r>
            <a:r>
              <a:rPr lang="ko-KR" altLang="en-US" dirty="0"/>
              <a:t> </a:t>
            </a:r>
            <a:r>
              <a:rPr lang="en-US" altLang="ko-KR" dirty="0"/>
              <a:t>that can</a:t>
            </a:r>
            <a:r>
              <a:rPr lang="ko-KR" altLang="en-US" dirty="0"/>
              <a:t> </a:t>
            </a:r>
            <a:r>
              <a:rPr lang="en-US" altLang="ko-KR" dirty="0"/>
              <a:t>represent</a:t>
            </a:r>
            <a:r>
              <a:rPr lang="ko-KR" altLang="en-US" dirty="0"/>
              <a:t> </a:t>
            </a:r>
            <a:r>
              <a:rPr lang="en-US" altLang="ko-KR" dirty="0"/>
              <a:t>most of undesirable cases in </a:t>
            </a:r>
            <a:r>
              <a:rPr lang="en-US" altLang="ko-KR" dirty="0" smtClean="0"/>
              <a:t>captioning.</a:t>
            </a:r>
            <a:endParaRPr lang="ko-Kore-KR" altLang="en-US" dirty="0"/>
          </a:p>
        </p:txBody>
      </p:sp>
      <p:pic>
        <p:nvPicPr>
          <p:cNvPr id="14" name="그림 13">
            <a:extLst>
              <a:ext uri="{FF2B5EF4-FFF2-40B4-BE49-F238E27FC236}">
                <a16:creationId xmlns:a16="http://schemas.microsoft.com/office/drawing/2014/main" id="{B19324E8-3556-4EFC-998E-326B0516D779}"/>
              </a:ext>
            </a:extLst>
          </p:cNvPr>
          <p:cNvPicPr>
            <a:picLocks noChangeAspect="1"/>
          </p:cNvPicPr>
          <p:nvPr/>
        </p:nvPicPr>
        <p:blipFill rotWithShape="1">
          <a:blip r:embed="rId3"/>
          <a:srcRect l="61935" t="8494" r="8747" b="54993"/>
          <a:stretch/>
        </p:blipFill>
        <p:spPr>
          <a:xfrm>
            <a:off x="490851" y="4397600"/>
            <a:ext cx="1791652" cy="1301628"/>
          </a:xfrm>
          <a:prstGeom prst="rect">
            <a:avLst/>
          </a:prstGeom>
          <a:ln w="19050">
            <a:noFill/>
          </a:ln>
        </p:spPr>
      </p:pic>
      <p:sp>
        <p:nvSpPr>
          <p:cNvPr id="10" name="TextBox 9">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 name="TextBox 2"/>
          <p:cNvSpPr txBox="1"/>
          <p:nvPr/>
        </p:nvSpPr>
        <p:spPr>
          <a:xfrm>
            <a:off x="2803364" y="2047222"/>
            <a:ext cx="4234641" cy="792781"/>
          </a:xfrm>
          <a:prstGeom prst="rect">
            <a:avLst/>
          </a:prstGeom>
          <a:noFill/>
        </p:spPr>
        <p:txBody>
          <a:bodyPr wrap="square" rtlCol="0">
            <a:spAutoFit/>
          </a:bodyPr>
          <a:lstStyle/>
          <a:p>
            <a:pPr>
              <a:lnSpc>
                <a:spcPct val="150000"/>
              </a:lnSpc>
            </a:pPr>
            <a:r>
              <a:rPr lang="en-US" altLang="ko-KR" sz="1600" b="1"/>
              <a:t>Original</a:t>
            </a:r>
          </a:p>
          <a:p>
            <a:pPr>
              <a:lnSpc>
                <a:spcPct val="150000"/>
              </a:lnSpc>
            </a:pPr>
            <a:r>
              <a:rPr lang="en-US" altLang="ko-KR" sz="1600"/>
              <a:t>a woman hugging a girl who is holding a suitcase</a:t>
            </a:r>
          </a:p>
        </p:txBody>
      </p:sp>
      <p:pic>
        <p:nvPicPr>
          <p:cNvPr id="9" name="그림 8">
            <a:extLst>
              <a:ext uri="{FF2B5EF4-FFF2-40B4-BE49-F238E27FC236}">
                <a16:creationId xmlns:a16="http://schemas.microsoft.com/office/drawing/2014/main" id="{B19324E8-3556-4EFC-998E-326B0516D779}"/>
              </a:ext>
            </a:extLst>
          </p:cNvPr>
          <p:cNvPicPr>
            <a:picLocks noChangeAspect="1"/>
          </p:cNvPicPr>
          <p:nvPr/>
        </p:nvPicPr>
        <p:blipFill rotWithShape="1">
          <a:blip r:embed="rId3"/>
          <a:srcRect l="10544" t="1783" r="51868" b="47956"/>
          <a:stretch/>
        </p:blipFill>
        <p:spPr>
          <a:xfrm>
            <a:off x="524970" y="2254388"/>
            <a:ext cx="1723226" cy="1344116"/>
          </a:xfrm>
          <a:prstGeom prst="rect">
            <a:avLst/>
          </a:prstGeom>
        </p:spPr>
      </p:pic>
      <p:sp>
        <p:nvSpPr>
          <p:cNvPr id="12" name="TextBox 11"/>
          <p:cNvSpPr txBox="1"/>
          <p:nvPr/>
        </p:nvSpPr>
        <p:spPr>
          <a:xfrm>
            <a:off x="534461" y="5727097"/>
            <a:ext cx="1704244" cy="338554"/>
          </a:xfrm>
          <a:prstGeom prst="rect">
            <a:avLst/>
          </a:prstGeom>
          <a:noFill/>
        </p:spPr>
        <p:txBody>
          <a:bodyPr wrap="square" rtlCol="0">
            <a:spAutoFit/>
          </a:bodyPr>
          <a:lstStyle/>
          <a:p>
            <a:pPr algn="ctr"/>
            <a:r>
              <a:rPr lang="en-US" altLang="ko-KR" sz="1600"/>
              <a:t>Similar Image</a:t>
            </a:r>
            <a:endParaRPr lang="ko-KR" altLang="en-US" sz="1600"/>
          </a:p>
        </p:txBody>
      </p:sp>
      <p:sp>
        <p:nvSpPr>
          <p:cNvPr id="15" name="TextBox 14"/>
          <p:cNvSpPr txBox="1"/>
          <p:nvPr/>
        </p:nvSpPr>
        <p:spPr>
          <a:xfrm>
            <a:off x="557611" y="1874819"/>
            <a:ext cx="1704244" cy="338554"/>
          </a:xfrm>
          <a:prstGeom prst="rect">
            <a:avLst/>
          </a:prstGeom>
          <a:noFill/>
        </p:spPr>
        <p:txBody>
          <a:bodyPr wrap="square" rtlCol="0">
            <a:spAutoFit/>
          </a:bodyPr>
          <a:lstStyle/>
          <a:p>
            <a:pPr algn="ctr"/>
            <a:r>
              <a:rPr lang="en-US" altLang="ko-KR" sz="1600"/>
              <a:t>Target Image</a:t>
            </a:r>
            <a:endParaRPr lang="ko-KR" altLang="en-US" sz="1600"/>
          </a:p>
        </p:txBody>
      </p:sp>
      <p:sp>
        <p:nvSpPr>
          <p:cNvPr id="18" name="TextBox 17"/>
          <p:cNvSpPr txBox="1"/>
          <p:nvPr/>
        </p:nvSpPr>
        <p:spPr>
          <a:xfrm>
            <a:off x="7389985" y="3342185"/>
            <a:ext cx="1152058" cy="307777"/>
          </a:xfrm>
          <a:prstGeom prst="rect">
            <a:avLst/>
          </a:prstGeom>
          <a:noFill/>
        </p:spPr>
        <p:txBody>
          <a:bodyPr wrap="square" rtlCol="0">
            <a:spAutoFit/>
          </a:bodyPr>
          <a:lstStyle/>
          <a:p>
            <a:r>
              <a:rPr lang="en-US" altLang="ko-KR" sz="1400" b="1">
                <a:solidFill>
                  <a:srgbClr val="FF2500"/>
                </a:solidFill>
              </a:rPr>
              <a:t>Inconsistent</a:t>
            </a:r>
            <a:endParaRPr lang="ko-KR" altLang="en-US" sz="1400" b="1">
              <a:solidFill>
                <a:srgbClr val="FF2500"/>
              </a:solidFill>
            </a:endParaRPr>
          </a:p>
        </p:txBody>
      </p:sp>
      <p:sp>
        <p:nvSpPr>
          <p:cNvPr id="24" name="TextBox 23"/>
          <p:cNvSpPr txBox="1"/>
          <p:nvPr/>
        </p:nvSpPr>
        <p:spPr>
          <a:xfrm>
            <a:off x="7389985" y="4203997"/>
            <a:ext cx="1417743" cy="523220"/>
          </a:xfrm>
          <a:prstGeom prst="rect">
            <a:avLst/>
          </a:prstGeom>
          <a:noFill/>
        </p:spPr>
        <p:txBody>
          <a:bodyPr wrap="square" rtlCol="0">
            <a:spAutoFit/>
          </a:bodyPr>
          <a:lstStyle/>
          <a:p>
            <a:r>
              <a:rPr lang="en-US" altLang="ko-KR" sz="1400" b="1">
                <a:solidFill>
                  <a:srgbClr val="02B051"/>
                </a:solidFill>
              </a:rPr>
              <a:t>Pick a caption of similar image</a:t>
            </a:r>
            <a:endParaRPr lang="ko-KR" altLang="en-US" sz="1400" b="1">
              <a:solidFill>
                <a:srgbClr val="02B051"/>
              </a:solidFill>
            </a:endParaRPr>
          </a:p>
        </p:txBody>
      </p:sp>
      <p:sp>
        <p:nvSpPr>
          <p:cNvPr id="26" name="화살표: 오른쪽 18">
            <a:extLst>
              <a:ext uri="{FF2B5EF4-FFF2-40B4-BE49-F238E27FC236}">
                <a16:creationId xmlns:a16="http://schemas.microsoft.com/office/drawing/2014/main" id="{974E2E0E-ABD2-0B4B-8D91-F560F68F07F0}"/>
              </a:ext>
            </a:extLst>
          </p:cNvPr>
          <p:cNvSpPr/>
          <p:nvPr/>
        </p:nvSpPr>
        <p:spPr>
          <a:xfrm rot="5400000">
            <a:off x="1052756" y="3770871"/>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CB8E9E4-BD51-7F44-8A44-6815C163A168}"/>
              </a:ext>
            </a:extLst>
          </p:cNvPr>
          <p:cNvSpPr txBox="1"/>
          <p:nvPr/>
        </p:nvSpPr>
        <p:spPr>
          <a:xfrm>
            <a:off x="435898" y="3681443"/>
            <a:ext cx="1901371" cy="338554"/>
          </a:xfrm>
          <a:prstGeom prst="rect">
            <a:avLst/>
          </a:prstGeom>
          <a:solidFill>
            <a:schemeClr val="bg1"/>
          </a:solidFill>
        </p:spPr>
        <p:txBody>
          <a:bodyPr wrap="square" rtlCol="0">
            <a:spAutoFit/>
          </a:bodyPr>
          <a:lstStyle/>
          <a:p>
            <a:pPr algn="ctr"/>
            <a:r>
              <a:rPr lang="en-US" altLang="ko-KR" sz="1600" b="1"/>
              <a:t>Retrieve</a:t>
            </a:r>
            <a:endParaRPr lang="ko-KR" altLang="en-US" sz="1600" b="1"/>
          </a:p>
        </p:txBody>
      </p:sp>
      <p:sp>
        <p:nvSpPr>
          <p:cNvPr id="28" name="TextBox 27">
            <a:extLst>
              <a:ext uri="{FF2B5EF4-FFF2-40B4-BE49-F238E27FC236}">
                <a16:creationId xmlns:a16="http://schemas.microsoft.com/office/drawing/2014/main" id="{E8D8C8E3-D590-1341-B6D4-D82FE5CD6D92}"/>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29" name="TextBox 28">
            <a:extLst>
              <a:ext uri="{FF2B5EF4-FFF2-40B4-BE49-F238E27FC236}">
                <a16:creationId xmlns:a16="http://schemas.microsoft.com/office/drawing/2014/main" id="{7BA2C687-08F3-0340-B045-886A240A3FA8}"/>
              </a:ext>
            </a:extLst>
          </p:cNvPr>
          <p:cNvSpPr txBox="1"/>
          <p:nvPr/>
        </p:nvSpPr>
        <p:spPr>
          <a:xfrm>
            <a:off x="2803364" y="3039116"/>
            <a:ext cx="3909397" cy="792781"/>
          </a:xfrm>
          <a:prstGeom prst="rect">
            <a:avLst/>
          </a:prstGeom>
          <a:noFill/>
        </p:spPr>
        <p:txBody>
          <a:bodyPr wrap="square" rtlCol="0">
            <a:spAutoFit/>
          </a:bodyPr>
          <a:lstStyle/>
          <a:p>
            <a:pPr>
              <a:lnSpc>
                <a:spcPct val="150000"/>
              </a:lnSpc>
            </a:pPr>
            <a:r>
              <a:rPr lang="en-US" altLang="ko-KR" sz="1600" b="1"/>
              <a:t>Substitution</a:t>
            </a:r>
          </a:p>
          <a:p>
            <a:pPr>
              <a:lnSpc>
                <a:spcPct val="150000"/>
              </a:lnSpc>
            </a:pPr>
            <a:r>
              <a:rPr lang="en-US" altLang="ko-KR" sz="1600"/>
              <a:t>a </a:t>
            </a:r>
            <a:r>
              <a:rPr lang="en-US" altLang="ko-KR" sz="1600" b="1">
                <a:solidFill>
                  <a:srgbClr val="FF0000"/>
                </a:solidFill>
              </a:rPr>
              <a:t>boy</a:t>
            </a:r>
            <a:r>
              <a:rPr lang="en-US" altLang="ko-KR" sz="1600"/>
              <a:t> hugging a girl who is holding a suitcase</a:t>
            </a:r>
          </a:p>
        </p:txBody>
      </p:sp>
      <p:sp>
        <p:nvSpPr>
          <p:cNvPr id="30" name="TextBox 29">
            <a:extLst>
              <a:ext uri="{FF2B5EF4-FFF2-40B4-BE49-F238E27FC236}">
                <a16:creationId xmlns:a16="http://schemas.microsoft.com/office/drawing/2014/main" id="{8BF226E7-5E5A-F441-A432-FBC8FBC9C870}"/>
              </a:ext>
            </a:extLst>
          </p:cNvPr>
          <p:cNvSpPr txBox="1"/>
          <p:nvPr/>
        </p:nvSpPr>
        <p:spPr>
          <a:xfrm>
            <a:off x="2803364" y="4004883"/>
            <a:ext cx="3155803" cy="792781"/>
          </a:xfrm>
          <a:prstGeom prst="rect">
            <a:avLst/>
          </a:prstGeom>
          <a:noFill/>
        </p:spPr>
        <p:txBody>
          <a:bodyPr wrap="square" rtlCol="0">
            <a:spAutoFit/>
          </a:bodyPr>
          <a:lstStyle/>
          <a:p>
            <a:pPr>
              <a:lnSpc>
                <a:spcPct val="150000"/>
              </a:lnSpc>
            </a:pPr>
            <a:r>
              <a:rPr lang="en-US" altLang="ko-KR" sz="1600" b="1"/>
              <a:t>Random(Hard</a:t>
            </a:r>
            <a:r>
              <a:rPr lang="en-US" altLang="ko-KR" sz="1600"/>
              <a:t> </a:t>
            </a:r>
            <a:r>
              <a:rPr lang="en-US" altLang="ko-KR" sz="1600" b="1"/>
              <a:t>Negative)</a:t>
            </a:r>
          </a:p>
          <a:p>
            <a:pPr>
              <a:lnSpc>
                <a:spcPct val="150000"/>
              </a:lnSpc>
            </a:pPr>
            <a:r>
              <a:rPr lang="en-US" altLang="ko-KR" sz="1600"/>
              <a:t>a very small cute child by a suitcase</a:t>
            </a:r>
          </a:p>
        </p:txBody>
      </p:sp>
      <p:sp>
        <p:nvSpPr>
          <p:cNvPr id="31" name="TextBox 30">
            <a:extLst>
              <a:ext uri="{FF2B5EF4-FFF2-40B4-BE49-F238E27FC236}">
                <a16:creationId xmlns:a16="http://schemas.microsoft.com/office/drawing/2014/main" id="{4671AA3C-A870-254D-893B-1FB8F74A5872}"/>
              </a:ext>
            </a:extLst>
          </p:cNvPr>
          <p:cNvSpPr txBox="1"/>
          <p:nvPr/>
        </p:nvSpPr>
        <p:spPr>
          <a:xfrm>
            <a:off x="2803364" y="4970649"/>
            <a:ext cx="4533191" cy="830997"/>
          </a:xfrm>
          <a:prstGeom prst="rect">
            <a:avLst/>
          </a:prstGeom>
          <a:noFill/>
        </p:spPr>
        <p:txBody>
          <a:bodyPr wrap="square" rtlCol="0">
            <a:spAutoFit/>
          </a:bodyPr>
          <a:lstStyle/>
          <a:p>
            <a:pPr>
              <a:lnSpc>
                <a:spcPct val="150000"/>
              </a:lnSpc>
            </a:pPr>
            <a:r>
              <a:rPr lang="en-US" altLang="ko-KR" sz="1600" b="1" smtClean="0"/>
              <a:t>Removal</a:t>
            </a:r>
            <a:endParaRPr lang="en-US" altLang="ko-KR" sz="1600" b="1"/>
          </a:p>
          <a:p>
            <a:pPr>
              <a:lnSpc>
                <a:spcPct val="150000"/>
              </a:lnSpc>
            </a:pPr>
            <a:r>
              <a:rPr lang="en-US" altLang="ko-KR" sz="1600"/>
              <a:t>a woman hugging a girl </a:t>
            </a:r>
            <a:r>
              <a:rPr lang="en-US" altLang="ko-KR" sz="1600" smtClean="0"/>
              <a:t>who is a suitcase</a:t>
            </a:r>
            <a:endParaRPr lang="ko-KR" altLang="en-US" sz="1600"/>
          </a:p>
        </p:txBody>
      </p:sp>
      <p:cxnSp>
        <p:nvCxnSpPr>
          <p:cNvPr id="5" name="꺾인 연결선[E] 4">
            <a:extLst>
              <a:ext uri="{FF2B5EF4-FFF2-40B4-BE49-F238E27FC236}">
                <a16:creationId xmlns:a16="http://schemas.microsoft.com/office/drawing/2014/main" id="{41F7CA56-E717-B544-B847-8AAD20F0D1DB}"/>
              </a:ext>
            </a:extLst>
          </p:cNvPr>
          <p:cNvCxnSpPr>
            <a:cxnSpLocks/>
            <a:stCxn id="14" idx="3"/>
            <a:endCxn id="48" idx="1"/>
          </p:cNvCxnSpPr>
          <p:nvPr/>
        </p:nvCxnSpPr>
        <p:spPr>
          <a:xfrm flipV="1">
            <a:off x="2282503" y="4437227"/>
            <a:ext cx="445447" cy="611187"/>
          </a:xfrm>
          <a:prstGeom prst="bentConnector3">
            <a:avLst>
              <a:gd name="adj1" fmla="val 50000"/>
            </a:avLst>
          </a:prstGeom>
          <a:ln w="19050">
            <a:solidFill>
              <a:srgbClr val="02B051"/>
            </a:solidFil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2BE42993-D891-B740-9AD6-593C55C4C11D}"/>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55" name="TextBox 54">
            <a:extLst>
              <a:ext uri="{FF2B5EF4-FFF2-40B4-BE49-F238E27FC236}">
                <a16:creationId xmlns:a16="http://schemas.microsoft.com/office/drawing/2014/main" id="{724F0808-FD63-6E4B-AEA3-86D5B2267841}"/>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3048140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모서리가 둥근 직사각형 35">
            <a:extLst>
              <a:ext uri="{FF2B5EF4-FFF2-40B4-BE49-F238E27FC236}">
                <a16:creationId xmlns:a16="http://schemas.microsoft.com/office/drawing/2014/main" id="{3CCACC0A-3AD7-AE49-BEBD-7C48DCEE9C5B}"/>
              </a:ext>
            </a:extLst>
          </p:cNvPr>
          <p:cNvSpPr/>
          <p:nvPr/>
        </p:nvSpPr>
        <p:spPr>
          <a:xfrm>
            <a:off x="6201270" y="2908350"/>
            <a:ext cx="1483311"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내용 개체 틀 3">
            <a:extLst>
              <a:ext uri="{FF2B5EF4-FFF2-40B4-BE49-F238E27FC236}">
                <a16:creationId xmlns:a16="http://schemas.microsoft.com/office/drawing/2014/main" id="{F35304E1-406D-4504-909C-FFD8B24961D2}"/>
              </a:ext>
            </a:extLst>
          </p:cNvPr>
          <p:cNvSpPr>
            <a:spLocks noGrp="1"/>
          </p:cNvSpPr>
          <p:nvPr>
            <p:ph idx="1"/>
          </p:nvPr>
        </p:nvSpPr>
        <p:spPr>
          <a:xfrm>
            <a:off x="2603794" y="1457829"/>
            <a:ext cx="3936413" cy="439620"/>
          </a:xfrm>
        </p:spPr>
        <p:txBody>
          <a:bodyPr>
            <a:normAutofit/>
          </a:bodyPr>
          <a:lstStyle/>
          <a:p>
            <a:pPr marL="41275" indent="0" algn="ctr">
              <a:buNone/>
            </a:pPr>
            <a:r>
              <a:rPr lang="en-US" altLang="ko-KR" sz="1800" b="1"/>
              <a:t>Overall Training Procedure of UMIC</a:t>
            </a:r>
          </a:p>
        </p:txBody>
      </p:sp>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15" name="텍스트 개체 틀 3">
            <a:extLst>
              <a:ext uri="{FF2B5EF4-FFF2-40B4-BE49-F238E27FC236}">
                <a16:creationId xmlns:a16="http://schemas.microsoft.com/office/drawing/2014/main" id="{D7DE5DC7-7D7D-4C87-B4B1-3B2EF3137841}"/>
              </a:ext>
            </a:extLst>
          </p:cNvPr>
          <p:cNvSpPr txBox="1">
            <a:spLocks/>
          </p:cNvSpPr>
          <p:nvPr/>
        </p:nvSpPr>
        <p:spPr>
          <a:xfrm>
            <a:off x="611140" y="4950475"/>
            <a:ext cx="7921718" cy="927183"/>
          </a:xfrm>
          <a:prstGeom prst="rect">
            <a:avLst/>
          </a:prstGeom>
        </p:spPr>
        <p:txBody>
          <a:bodyPr vert="horz" lIns="91440" tIns="45720" rIns="91440" bIns="45720" rtlCol="0" anchor="ctr">
            <a:noAutofit/>
          </a:bodyPr>
          <a:lstStyle>
            <a:lvl1pPr algn="l" defTabSz="914400" rtl="0" eaLnBrk="1" latinLnBrk="1" hangingPunct="1">
              <a:spcBef>
                <a:spcPct val="0"/>
              </a:spcBef>
              <a:buNone/>
              <a:defRPr sz="2500" kern="1200">
                <a:solidFill>
                  <a:schemeClr val="bg1"/>
                </a:solidFill>
                <a:latin typeface="Candara" panose="020E0502030303020204" pitchFamily="34" charset="0"/>
                <a:ea typeface="함초롬돋움" pitchFamily="18" charset="-127"/>
                <a:cs typeface="함초롬돋움" pitchFamily="18" charset="-127"/>
              </a:defRPr>
            </a:lvl1pPr>
          </a:lstStyle>
          <a:p>
            <a:r>
              <a:rPr lang="en-US" altLang="ko-KR" sz="1600">
                <a:solidFill>
                  <a:schemeClr val="tx1"/>
                </a:solidFill>
                <a:latin typeface="+mn-lt"/>
                <a:ea typeface="+mn-ea"/>
              </a:rPr>
              <a:t>We fine-tune pretrained vision-language model (UNITER) via contrastive learning, where the model is trained to </a:t>
            </a:r>
            <a:r>
              <a:rPr lang="en-US" altLang="ko-KR" sz="1600" i="1">
                <a:solidFill>
                  <a:schemeClr val="tx1"/>
                </a:solidFill>
                <a:latin typeface="+mn-lt"/>
                <a:ea typeface="+mn-ea"/>
              </a:rPr>
              <a:t>compare</a:t>
            </a:r>
            <a:r>
              <a:rPr lang="en-US" altLang="ko-KR" sz="1600">
                <a:solidFill>
                  <a:schemeClr val="tx1"/>
                </a:solidFill>
                <a:latin typeface="+mn-lt"/>
                <a:ea typeface="+mn-ea"/>
              </a:rPr>
              <a:t> and </a:t>
            </a:r>
            <a:r>
              <a:rPr lang="en-US" altLang="ko-KR" sz="1600" i="1">
                <a:solidFill>
                  <a:schemeClr val="tx1"/>
                </a:solidFill>
                <a:latin typeface="+mn-lt"/>
                <a:ea typeface="+mn-ea"/>
              </a:rPr>
              <a:t>discriminate</a:t>
            </a:r>
            <a:r>
              <a:rPr lang="en-US" altLang="ko-KR" sz="1600">
                <a:solidFill>
                  <a:schemeClr val="tx1"/>
                </a:solidFill>
                <a:latin typeface="+mn-lt"/>
                <a:ea typeface="+mn-ea"/>
              </a:rPr>
              <a:t> the </a:t>
            </a:r>
            <a:r>
              <a:rPr lang="en-US" altLang="ko-KR" sz="1600" i="1">
                <a:solidFill>
                  <a:schemeClr val="tx1"/>
                </a:solidFill>
                <a:latin typeface="+mn-lt"/>
                <a:ea typeface="+mn-ea"/>
              </a:rPr>
              <a:t>ground-truth captions </a:t>
            </a:r>
            <a:r>
              <a:rPr lang="en-US" altLang="ko-KR" sz="1600">
                <a:solidFill>
                  <a:schemeClr val="tx1"/>
                </a:solidFill>
                <a:latin typeface="+mn-lt"/>
                <a:ea typeface="+mn-ea"/>
              </a:rPr>
              <a:t>and diverse synthetic </a:t>
            </a:r>
            <a:r>
              <a:rPr lang="en-US" altLang="ko-KR" sz="1600" i="1">
                <a:solidFill>
                  <a:schemeClr val="tx1"/>
                </a:solidFill>
                <a:latin typeface="+mn-lt"/>
                <a:ea typeface="+mn-ea"/>
              </a:rPr>
              <a:t>inconsistent captions </a:t>
            </a:r>
            <a:r>
              <a:rPr lang="en-US" altLang="ko-KR" sz="1600">
                <a:solidFill>
                  <a:schemeClr val="tx1"/>
                </a:solidFill>
                <a:latin typeface="+mn-lt"/>
                <a:ea typeface="+mn-ea"/>
              </a:rPr>
              <a:t>like the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867400-0174-4026-BF14-A3499A53AA09}"/>
                  </a:ext>
                </a:extLst>
              </p:cNvPr>
              <p:cNvSpPr txBox="1"/>
              <p:nvPr/>
            </p:nvSpPr>
            <p:spPr>
              <a:xfrm>
                <a:off x="5574334" y="2954369"/>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𝑥</m:t>
                          </m:r>
                        </m:sub>
                      </m:sSub>
                    </m:oMath>
                  </m:oMathPara>
                </a14:m>
                <a:endParaRPr lang="ko-KR" altLang="en-US"/>
              </a:p>
            </p:txBody>
          </p:sp>
        </mc:Choice>
        <mc:Fallback xmlns="">
          <p:sp>
            <p:nvSpPr>
              <p:cNvPr id="9" name="TextBox 8">
                <a:extLst>
                  <a:ext uri="{FF2B5EF4-FFF2-40B4-BE49-F238E27FC236}">
                    <a16:creationId xmlns:a16="http://schemas.microsoft.com/office/drawing/2014/main" id="{F2867400-0174-4026-BF14-A3499A53AA09}"/>
                  </a:ext>
                </a:extLst>
              </p:cNvPr>
              <p:cNvSpPr txBox="1">
                <a:spLocks noRot="1" noChangeAspect="1" noMove="1" noResize="1" noEditPoints="1" noAdjustHandles="1" noChangeArrowheads="1" noChangeShapeType="1" noTextEdit="1"/>
              </p:cNvSpPr>
              <p:nvPr/>
            </p:nvSpPr>
            <p:spPr>
              <a:xfrm>
                <a:off x="5574334" y="2954369"/>
                <a:ext cx="219547" cy="219419"/>
              </a:xfrm>
              <a:prstGeom prst="rect">
                <a:avLst/>
              </a:prstGeom>
              <a:blipFill>
                <a:blip r:embed="rId3"/>
                <a:stretch>
                  <a:fillRect l="-31579" r="-10526" b="-31579"/>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50D47E-8064-4022-A22C-F32010A0AFC6}"/>
                  </a:ext>
                </a:extLst>
              </p:cNvPr>
              <p:cNvSpPr txBox="1"/>
              <p:nvPr/>
            </p:nvSpPr>
            <p:spPr>
              <a:xfrm>
                <a:off x="5574334" y="3463252"/>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acc>
                            <m:accPr>
                              <m:chr m:val="̂"/>
                              <m:ctrlPr>
                                <a:rPr lang="en-US" altLang="ko-KR" i="1" smtClean="0">
                                  <a:latin typeface="Cambria Math" panose="02040503050406030204" pitchFamily="18" charset="0"/>
                                </a:rPr>
                              </m:ctrlPr>
                            </m:accPr>
                            <m:e>
                              <m:r>
                                <a:rPr lang="en-US" altLang="ko-KR" b="0" i="1" smtClean="0">
                                  <a:latin typeface="Cambria Math" panose="02040503050406030204" pitchFamily="18" charset="0"/>
                                </a:rPr>
                                <m:t>𝑥</m:t>
                              </m:r>
                            </m:e>
                          </m:acc>
                        </m:sub>
                      </m:sSub>
                    </m:oMath>
                  </m:oMathPara>
                </a14:m>
                <a:endParaRPr lang="ko-KR" altLang="en-US"/>
              </a:p>
            </p:txBody>
          </p:sp>
        </mc:Choice>
        <mc:Fallback xmlns="">
          <p:sp>
            <p:nvSpPr>
              <p:cNvPr id="10" name="TextBox 9">
                <a:extLst>
                  <a:ext uri="{FF2B5EF4-FFF2-40B4-BE49-F238E27FC236}">
                    <a16:creationId xmlns:a16="http://schemas.microsoft.com/office/drawing/2014/main" id="{C350D47E-8064-4022-A22C-F32010A0AFC6}"/>
                  </a:ext>
                </a:extLst>
              </p:cNvPr>
              <p:cNvSpPr txBox="1">
                <a:spLocks noRot="1" noChangeAspect="1" noMove="1" noResize="1" noEditPoints="1" noAdjustHandles="1" noChangeArrowheads="1" noChangeShapeType="1" noTextEdit="1"/>
              </p:cNvSpPr>
              <p:nvPr/>
            </p:nvSpPr>
            <p:spPr>
              <a:xfrm>
                <a:off x="5574334" y="3463252"/>
                <a:ext cx="219547" cy="219419"/>
              </a:xfrm>
              <a:prstGeom prst="rect">
                <a:avLst/>
              </a:prstGeom>
              <a:blipFill>
                <a:blip r:embed="rId4"/>
                <a:stretch>
                  <a:fillRect l="-31579" r="-10526" b="-38889"/>
                </a:stretch>
              </a:blipFill>
            </p:spPr>
            <p:txBody>
              <a:bodyPr/>
              <a:lstStyle/>
              <a:p>
                <a:r>
                  <a:rPr lang="ko-Kore-KR" altLang="en-US">
                    <a:noFill/>
                  </a:rPr>
                  <a:t> </a:t>
                </a:r>
              </a:p>
            </p:txBody>
          </p:sp>
        </mc:Fallback>
      </mc:AlternateContent>
      <p:sp>
        <p:nvSpPr>
          <p:cNvPr id="16" name="아래쪽 화살표 16">
            <a:extLst>
              <a:ext uri="{FF2B5EF4-FFF2-40B4-BE49-F238E27FC236}">
                <a16:creationId xmlns:a16="http://schemas.microsoft.com/office/drawing/2014/main" id="{ADC170B2-3FAE-406C-B821-6CC9AAE13DA3}"/>
              </a:ext>
            </a:extLst>
          </p:cNvPr>
          <p:cNvSpPr/>
          <p:nvPr/>
        </p:nvSpPr>
        <p:spPr>
          <a:xfrm rot="10800000">
            <a:off x="4673130" y="3792047"/>
            <a:ext cx="164382" cy="256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810BB5-3486-411E-B525-FF43A90939B6}"/>
                  </a:ext>
                </a:extLst>
              </p:cNvPr>
              <p:cNvSpPr txBox="1"/>
              <p:nvPr/>
            </p:nvSpPr>
            <p:spPr>
              <a:xfrm>
                <a:off x="6597479" y="3372641"/>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𝑥</m:t>
                          </m:r>
                        </m:sub>
                      </m:sSub>
                    </m:oMath>
                  </m:oMathPara>
                </a14:m>
                <a:endParaRPr lang="ko-KR" altLang="en-US"/>
              </a:p>
            </p:txBody>
          </p:sp>
        </mc:Choice>
        <mc:Fallback xmlns="">
          <p:sp>
            <p:nvSpPr>
              <p:cNvPr id="17" name="TextBox 16">
                <a:extLst>
                  <a:ext uri="{FF2B5EF4-FFF2-40B4-BE49-F238E27FC236}">
                    <a16:creationId xmlns:a16="http://schemas.microsoft.com/office/drawing/2014/main" id="{43810BB5-3486-411E-B525-FF43A90939B6}"/>
                  </a:ext>
                </a:extLst>
              </p:cNvPr>
              <p:cNvSpPr txBox="1">
                <a:spLocks noRot="1" noChangeAspect="1" noMove="1" noResize="1" noEditPoints="1" noAdjustHandles="1" noChangeArrowheads="1" noChangeShapeType="1" noTextEdit="1"/>
              </p:cNvSpPr>
              <p:nvPr/>
            </p:nvSpPr>
            <p:spPr>
              <a:xfrm>
                <a:off x="6597479" y="3372641"/>
                <a:ext cx="219547" cy="219419"/>
              </a:xfrm>
              <a:prstGeom prst="rect">
                <a:avLst/>
              </a:prstGeom>
              <a:blipFill>
                <a:blip r:embed="rId5"/>
                <a:stretch>
                  <a:fillRect l="-33333" r="-16667" b="-38889"/>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615F75-283D-4E50-9E44-7123BF5B3574}"/>
                  </a:ext>
                </a:extLst>
              </p:cNvPr>
              <p:cNvSpPr txBox="1"/>
              <p:nvPr/>
            </p:nvSpPr>
            <p:spPr>
              <a:xfrm>
                <a:off x="7099498" y="3372641"/>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𝑆</m:t>
                          </m:r>
                        </m:e>
                        <m:sub>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𝑥</m:t>
                              </m:r>
                            </m:e>
                          </m:acc>
                        </m:sub>
                      </m:sSub>
                    </m:oMath>
                  </m:oMathPara>
                </a14:m>
                <a:endParaRPr lang="ko-KR" altLang="en-US"/>
              </a:p>
            </p:txBody>
          </p:sp>
        </mc:Choice>
        <mc:Fallback xmlns="">
          <p:sp>
            <p:nvSpPr>
              <p:cNvPr id="18" name="TextBox 17">
                <a:extLst>
                  <a:ext uri="{FF2B5EF4-FFF2-40B4-BE49-F238E27FC236}">
                    <a16:creationId xmlns:a16="http://schemas.microsoft.com/office/drawing/2014/main" id="{99615F75-283D-4E50-9E44-7123BF5B3574}"/>
                  </a:ext>
                </a:extLst>
              </p:cNvPr>
              <p:cNvSpPr txBox="1">
                <a:spLocks noRot="1" noChangeAspect="1" noMove="1" noResize="1" noEditPoints="1" noAdjustHandles="1" noChangeArrowheads="1" noChangeShapeType="1" noTextEdit="1"/>
              </p:cNvSpPr>
              <p:nvPr/>
            </p:nvSpPr>
            <p:spPr>
              <a:xfrm>
                <a:off x="7099498" y="3372641"/>
                <a:ext cx="219547" cy="219419"/>
              </a:xfrm>
              <a:prstGeom prst="rect">
                <a:avLst/>
              </a:prstGeom>
              <a:blipFill>
                <a:blip r:embed="rId6"/>
                <a:stretch>
                  <a:fillRect l="-38889" r="-11111" b="-38889"/>
                </a:stretch>
              </a:blipFill>
            </p:spPr>
            <p:txBody>
              <a:bodyPr/>
              <a:lstStyle/>
              <a:p>
                <a:r>
                  <a:rPr lang="ko-Kore-KR" altLang="en-US">
                    <a:noFill/>
                  </a:rPr>
                  <a:t> </a:t>
                </a:r>
              </a:p>
            </p:txBody>
          </p:sp>
        </mc:Fallback>
      </mc:AlternateContent>
      <p:sp>
        <p:nvSpPr>
          <p:cNvPr id="19" name="갈매기형 수장 21">
            <a:extLst>
              <a:ext uri="{FF2B5EF4-FFF2-40B4-BE49-F238E27FC236}">
                <a16:creationId xmlns:a16="http://schemas.microsoft.com/office/drawing/2014/main" id="{3AC45C5B-D6A4-4B21-8335-900DFF013C96}"/>
              </a:ext>
            </a:extLst>
          </p:cNvPr>
          <p:cNvSpPr/>
          <p:nvPr/>
        </p:nvSpPr>
        <p:spPr>
          <a:xfrm>
            <a:off x="6885869" y="3386143"/>
            <a:ext cx="138917" cy="24243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오른쪽 화살표 24">
            <a:extLst>
              <a:ext uri="{FF2B5EF4-FFF2-40B4-BE49-F238E27FC236}">
                <a16:creationId xmlns:a16="http://schemas.microsoft.com/office/drawing/2014/main" id="{88A857B7-21AF-4439-B499-013625370971}"/>
              </a:ext>
            </a:extLst>
          </p:cNvPr>
          <p:cNvSpPr/>
          <p:nvPr/>
        </p:nvSpPr>
        <p:spPr>
          <a:xfrm>
            <a:off x="3948999" y="3006063"/>
            <a:ext cx="319241" cy="1837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C041E7D-E600-4951-9663-7FCC1981F890}"/>
              </a:ext>
            </a:extLst>
          </p:cNvPr>
          <p:cNvSpPr/>
          <p:nvPr/>
        </p:nvSpPr>
        <p:spPr>
          <a:xfrm>
            <a:off x="4182014" y="2348792"/>
            <a:ext cx="3801465" cy="307777"/>
          </a:xfrm>
          <a:prstGeom prst="rect">
            <a:avLst/>
          </a:prstGeom>
          <a:ln>
            <a:solidFill>
              <a:schemeClr val="tx1"/>
            </a:solidFill>
          </a:ln>
        </p:spPr>
        <p:txBody>
          <a:bodyPr wrap="square">
            <a:spAutoFit/>
          </a:bodyPr>
          <a:lstStyle/>
          <a:p>
            <a:r>
              <a:rPr lang="en-US" altLang="ko-KR" sz="1400"/>
              <a:t>A </a:t>
            </a:r>
            <a:r>
              <a:rPr lang="en-US" altLang="ko-KR" sz="1400" b="1">
                <a:solidFill>
                  <a:schemeClr val="accent1">
                    <a:lumMod val="60000"/>
                    <a:lumOff val="40000"/>
                  </a:schemeClr>
                </a:solidFill>
              </a:rPr>
              <a:t>blue</a:t>
            </a:r>
            <a:r>
              <a:rPr lang="en-US" altLang="ko-KR" sz="1400"/>
              <a:t> subway train pulls into the subway station.</a:t>
            </a:r>
          </a:p>
        </p:txBody>
      </p:sp>
      <p:sp>
        <p:nvSpPr>
          <p:cNvPr id="22" name="TextBox 21">
            <a:extLst>
              <a:ext uri="{FF2B5EF4-FFF2-40B4-BE49-F238E27FC236}">
                <a16:creationId xmlns:a16="http://schemas.microsoft.com/office/drawing/2014/main" id="{7CA11FC7-CC05-4D1F-89EA-D5B27825C410}"/>
              </a:ext>
            </a:extLst>
          </p:cNvPr>
          <p:cNvSpPr txBox="1"/>
          <p:nvPr/>
        </p:nvSpPr>
        <p:spPr>
          <a:xfrm>
            <a:off x="6315280" y="2996556"/>
            <a:ext cx="1256350" cy="338554"/>
          </a:xfrm>
          <a:prstGeom prst="rect">
            <a:avLst/>
          </a:prstGeom>
          <a:noFill/>
        </p:spPr>
        <p:txBody>
          <a:bodyPr wrap="square" rtlCol="0">
            <a:spAutoFit/>
          </a:bodyPr>
          <a:lstStyle/>
          <a:p>
            <a:r>
              <a:rPr lang="en-US" altLang="ko-KR" sz="1600"/>
              <a:t>Ranking Loss</a:t>
            </a:r>
            <a:endParaRPr lang="ko-KR" altLang="en-US" sz="1600"/>
          </a:p>
        </p:txBody>
      </p:sp>
      <p:sp>
        <p:nvSpPr>
          <p:cNvPr id="23" name="직사각형 22">
            <a:extLst>
              <a:ext uri="{FF2B5EF4-FFF2-40B4-BE49-F238E27FC236}">
                <a16:creationId xmlns:a16="http://schemas.microsoft.com/office/drawing/2014/main" id="{8FF74A94-F66E-4EAB-873F-765B8A5CC492}"/>
              </a:ext>
            </a:extLst>
          </p:cNvPr>
          <p:cNvSpPr/>
          <p:nvPr/>
        </p:nvSpPr>
        <p:spPr>
          <a:xfrm>
            <a:off x="4220510" y="4275834"/>
            <a:ext cx="3724471" cy="307777"/>
          </a:xfrm>
          <a:prstGeom prst="rect">
            <a:avLst/>
          </a:prstGeom>
          <a:ln>
            <a:solidFill>
              <a:schemeClr val="tx1"/>
            </a:solidFill>
          </a:ln>
        </p:spPr>
        <p:txBody>
          <a:bodyPr wrap="square">
            <a:spAutoFit/>
          </a:bodyPr>
          <a:lstStyle/>
          <a:p>
            <a:r>
              <a:rPr lang="en-US" altLang="ko-KR" sz="1400"/>
              <a:t>A </a:t>
            </a:r>
            <a:r>
              <a:rPr lang="en-US" altLang="ko-KR" sz="1400" b="1">
                <a:solidFill>
                  <a:srgbClr val="FF0000"/>
                </a:solidFill>
              </a:rPr>
              <a:t>red</a:t>
            </a:r>
            <a:r>
              <a:rPr lang="en-US" altLang="ko-KR" sz="1400"/>
              <a:t> subway train pulls into the subway station.</a:t>
            </a:r>
          </a:p>
        </p:txBody>
      </p:sp>
      <p:sp>
        <p:nvSpPr>
          <p:cNvPr id="24" name="아래쪽 화살표 16">
            <a:extLst>
              <a:ext uri="{FF2B5EF4-FFF2-40B4-BE49-F238E27FC236}">
                <a16:creationId xmlns:a16="http://schemas.microsoft.com/office/drawing/2014/main" id="{ADC170B2-3FAE-406C-B821-6CC9AAE13DA3}"/>
              </a:ext>
            </a:extLst>
          </p:cNvPr>
          <p:cNvSpPr/>
          <p:nvPr/>
        </p:nvSpPr>
        <p:spPr>
          <a:xfrm>
            <a:off x="4673130" y="2657236"/>
            <a:ext cx="164382" cy="2511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화살표 24">
            <a:extLst>
              <a:ext uri="{FF2B5EF4-FFF2-40B4-BE49-F238E27FC236}">
                <a16:creationId xmlns:a16="http://schemas.microsoft.com/office/drawing/2014/main" id="{88A857B7-21AF-4439-B499-013625370971}"/>
              </a:ext>
            </a:extLst>
          </p:cNvPr>
          <p:cNvSpPr/>
          <p:nvPr/>
        </p:nvSpPr>
        <p:spPr>
          <a:xfrm>
            <a:off x="5173971" y="3009122"/>
            <a:ext cx="294519" cy="1776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4352162" y="3458072"/>
            <a:ext cx="806316" cy="28058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a:t>UNITER</a:t>
            </a:r>
            <a:endParaRPr lang="ko-KR" altLang="en-US" sz="1400"/>
          </a:p>
        </p:txBody>
      </p:sp>
      <p:sp>
        <p:nvSpPr>
          <p:cNvPr id="27" name="모서리가 둥근 직사각형 26"/>
          <p:cNvSpPr/>
          <p:nvPr/>
        </p:nvSpPr>
        <p:spPr>
          <a:xfrm>
            <a:off x="4352162" y="2957656"/>
            <a:ext cx="806316" cy="28058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a:t>UNITER</a:t>
            </a:r>
            <a:endParaRPr lang="ko-KR" altLang="en-US" sz="1600"/>
          </a:p>
        </p:txBody>
      </p:sp>
      <p:pic>
        <p:nvPicPr>
          <p:cNvPr id="28"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64" t="4198" r="4418" b="8771"/>
          <a:stretch/>
        </p:blipFill>
        <p:spPr bwMode="auto">
          <a:xfrm>
            <a:off x="1171702" y="2351536"/>
            <a:ext cx="2779515" cy="1913894"/>
          </a:xfrm>
          <a:prstGeom prst="rect">
            <a:avLst/>
          </a:prstGeom>
          <a:noFill/>
          <a:extLst>
            <a:ext uri="{909E8E84-426E-40DD-AFC4-6F175D3DCCD1}">
              <a14:hiddenFill xmlns:a14="http://schemas.microsoft.com/office/drawing/2010/main">
                <a:solidFill>
                  <a:srgbClr val="FFFFFF"/>
                </a:solidFill>
              </a14:hiddenFill>
            </a:ext>
          </a:extLst>
        </p:spPr>
      </p:pic>
      <p:sp>
        <p:nvSpPr>
          <p:cNvPr id="29" name="오른쪽 화살표 24">
            <a:extLst>
              <a:ext uri="{FF2B5EF4-FFF2-40B4-BE49-F238E27FC236}">
                <a16:creationId xmlns:a16="http://schemas.microsoft.com/office/drawing/2014/main" id="{88A857B7-21AF-4439-B499-013625370971}"/>
              </a:ext>
            </a:extLst>
          </p:cNvPr>
          <p:cNvSpPr/>
          <p:nvPr/>
        </p:nvSpPr>
        <p:spPr>
          <a:xfrm>
            <a:off x="3948999" y="3506479"/>
            <a:ext cx="319241" cy="1837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4">
            <a:extLst>
              <a:ext uri="{FF2B5EF4-FFF2-40B4-BE49-F238E27FC236}">
                <a16:creationId xmlns:a16="http://schemas.microsoft.com/office/drawing/2014/main" id="{88A857B7-21AF-4439-B499-013625370971}"/>
              </a:ext>
            </a:extLst>
          </p:cNvPr>
          <p:cNvSpPr/>
          <p:nvPr/>
        </p:nvSpPr>
        <p:spPr>
          <a:xfrm>
            <a:off x="5173972" y="3509538"/>
            <a:ext cx="294518" cy="1776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모서리가 둥근 직사각형 30"/>
              <p:cNvSpPr/>
              <p:nvPr/>
            </p:nvSpPr>
            <p:spPr>
              <a:xfrm>
                <a:off x="1171702" y="2123136"/>
                <a:ext cx="795086" cy="228400"/>
              </a:xfrm>
              <a:prstGeom prst="roundRect">
                <a:avLst>
                  <a:gd name="adj" fmla="val 0"/>
                </a:avLst>
              </a:prstGeom>
              <a:solidFill>
                <a:schemeClr val="accent6">
                  <a:lumMod val="75000"/>
                </a:schemeClr>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a:solidFill>
                      <a:prstClr val="white"/>
                    </a:solidFill>
                    <a:ea typeface="맑은 고딕" panose="020B0503020000020004" pitchFamily="50" charset="-127"/>
                  </a:rPr>
                  <a:t>Image </a:t>
                </a:r>
                <a14:m>
                  <m:oMath xmlns:m="http://schemas.openxmlformats.org/officeDocument/2006/math">
                    <m:r>
                      <a:rPr lang="en-US" altLang="ko-KR" sz="1400" i="1" kern="0" smtClean="0">
                        <a:solidFill>
                          <a:prstClr val="white"/>
                        </a:solidFill>
                        <a:latin typeface="Cambria Math" panose="02040503050406030204" pitchFamily="18" charset="0"/>
                        <a:ea typeface="맑은 고딕" panose="020B0503020000020004" pitchFamily="50" charset="-127"/>
                      </a:rPr>
                      <m:t>𝐼</m:t>
                    </m:r>
                  </m:oMath>
                </a14:m>
                <a:r>
                  <a:rPr lang="en-US" altLang="ko-KR" sz="1400" kern="0">
                    <a:solidFill>
                      <a:prstClr val="white"/>
                    </a:solidFill>
                    <a:ea typeface="맑은 고딕" panose="020B0503020000020004" pitchFamily="50" charset="-127"/>
                  </a:rPr>
                  <a:t> </a:t>
                </a:r>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1" name="모서리가 둥근 직사각형 30"/>
              <p:cNvSpPr>
                <a:spLocks noRot="1" noChangeAspect="1" noMove="1" noResize="1" noEditPoints="1" noAdjustHandles="1" noChangeArrowheads="1" noChangeShapeType="1" noTextEdit="1"/>
              </p:cNvSpPr>
              <p:nvPr/>
            </p:nvSpPr>
            <p:spPr>
              <a:xfrm>
                <a:off x="1171702" y="2123136"/>
                <a:ext cx="795086" cy="228400"/>
              </a:xfrm>
              <a:prstGeom prst="roundRect">
                <a:avLst>
                  <a:gd name="adj" fmla="val 0"/>
                </a:avLst>
              </a:prstGeom>
              <a:blipFill>
                <a:blip r:embed="rId8"/>
                <a:stretch>
                  <a:fillRect t="-21053" b="-42105"/>
                </a:stretch>
              </a:blipFill>
              <a:ln w="22225" cap="rnd" cmpd="sng" algn="ctr">
                <a:noFill/>
                <a:prstDash val="solid"/>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2" name="모서리가 둥근 직사각형 31"/>
              <p:cNvSpPr/>
              <p:nvPr/>
            </p:nvSpPr>
            <p:spPr>
              <a:xfrm>
                <a:off x="4182013" y="2117285"/>
                <a:ext cx="1757233" cy="229991"/>
              </a:xfrm>
              <a:prstGeom prst="roundRect">
                <a:avLst>
                  <a:gd name="adj" fmla="val 0"/>
                </a:avLst>
              </a:prstGeom>
              <a:solidFill>
                <a:srgbClr val="1A3260">
                  <a:lumMod val="60000"/>
                  <a:lumOff val="40000"/>
                </a:srgbClr>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smtClean="0">
                    <a:solidFill>
                      <a:prstClr val="white"/>
                    </a:solidFill>
                    <a:ea typeface="맑은 고딕" panose="020B0503020000020004" pitchFamily="50" charset="-127"/>
                  </a:rPr>
                  <a:t>Consistent </a:t>
                </a:r>
                <a:r>
                  <a:rPr lang="en-US" altLang="ko-KR" sz="1400" kern="0">
                    <a:solidFill>
                      <a:prstClr val="white"/>
                    </a:solidFill>
                    <a:ea typeface="맑은 고딕" panose="020B0503020000020004" pitchFamily="50" charset="-127"/>
                  </a:rPr>
                  <a:t>Caption </a:t>
                </a:r>
                <a14:m>
                  <m:oMath xmlns:m="http://schemas.openxmlformats.org/officeDocument/2006/math">
                    <m:r>
                      <a:rPr lang="en-US" altLang="ko-KR" sz="1400" b="0" i="1" kern="0" smtClean="0">
                        <a:solidFill>
                          <a:prstClr val="white"/>
                        </a:solidFill>
                        <a:latin typeface="Cambria Math" panose="02040503050406030204" pitchFamily="18" charset="0"/>
                        <a:ea typeface="맑은 고딕" panose="020B0503020000020004" pitchFamily="50" charset="-127"/>
                      </a:rPr>
                      <m:t>𝑥</m:t>
                    </m:r>
                  </m:oMath>
                </a14:m>
                <a:r>
                  <a:rPr lang="en-US" altLang="ko-KR" sz="1400" kern="0">
                    <a:solidFill>
                      <a:prstClr val="white"/>
                    </a:solidFill>
                    <a:ea typeface="맑은 고딕" panose="020B0503020000020004" pitchFamily="50" charset="-127"/>
                  </a:rPr>
                  <a:t> </a:t>
                </a:r>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2" name="모서리가 둥근 직사각형 31"/>
              <p:cNvSpPr>
                <a:spLocks noRot="1" noChangeAspect="1" noMove="1" noResize="1" noEditPoints="1" noAdjustHandles="1" noChangeArrowheads="1" noChangeShapeType="1" noTextEdit="1"/>
              </p:cNvSpPr>
              <p:nvPr/>
            </p:nvSpPr>
            <p:spPr>
              <a:xfrm>
                <a:off x="4182013" y="2117285"/>
                <a:ext cx="1757233" cy="229991"/>
              </a:xfrm>
              <a:prstGeom prst="roundRect">
                <a:avLst>
                  <a:gd name="adj" fmla="val 0"/>
                </a:avLst>
              </a:prstGeom>
              <a:blipFill>
                <a:blip r:embed="rId9"/>
                <a:stretch>
                  <a:fillRect t="-21053" b="-44737"/>
                </a:stretch>
              </a:blipFill>
              <a:ln w="22225" cap="rnd" cmpd="sng" algn="ctr">
                <a:noFill/>
                <a:prstDash val="solid"/>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모서리가 둥근 직사각형 32"/>
              <p:cNvSpPr/>
              <p:nvPr/>
            </p:nvSpPr>
            <p:spPr>
              <a:xfrm>
                <a:off x="4220510" y="4048612"/>
                <a:ext cx="1840656" cy="227222"/>
              </a:xfrm>
              <a:prstGeom prst="roundRect">
                <a:avLst>
                  <a:gd name="adj" fmla="val 0"/>
                </a:avLst>
              </a:prstGeom>
              <a:solidFill>
                <a:srgbClr val="C0000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smtClean="0">
                    <a:solidFill>
                      <a:prstClr val="white"/>
                    </a:solidFill>
                    <a:ea typeface="맑은 고딕" panose="020B0503020000020004" pitchFamily="50" charset="-127"/>
                  </a:rPr>
                  <a:t>Inconsistent </a:t>
                </a:r>
                <a:r>
                  <a:rPr lang="en-US" altLang="ko-KR" sz="1400" kern="0">
                    <a:solidFill>
                      <a:prstClr val="white"/>
                    </a:solidFill>
                    <a:ea typeface="맑은 고딕" panose="020B0503020000020004" pitchFamily="50" charset="-127"/>
                  </a:rPr>
                  <a:t>Caption </a:t>
                </a:r>
                <a14:m>
                  <m:oMath xmlns:m="http://schemas.openxmlformats.org/officeDocument/2006/math">
                    <m:acc>
                      <m:accPr>
                        <m:chr m:val="̂"/>
                        <m:ctrlPr>
                          <a:rPr lang="en-US" altLang="ko-KR" sz="1400" b="0" i="1" kern="0" smtClean="0">
                            <a:solidFill>
                              <a:prstClr val="white"/>
                            </a:solidFill>
                            <a:latin typeface="Cambria Math" panose="02040503050406030204" pitchFamily="18" charset="0"/>
                            <a:ea typeface="맑은 고딕" panose="020B0503020000020004" pitchFamily="50" charset="-127"/>
                          </a:rPr>
                        </m:ctrlPr>
                      </m:accPr>
                      <m:e>
                        <m:r>
                          <a:rPr lang="en-US" altLang="ko-KR" sz="1400" b="0" i="1" kern="0" smtClean="0">
                            <a:solidFill>
                              <a:prstClr val="white"/>
                            </a:solidFill>
                            <a:latin typeface="Cambria Math" panose="02040503050406030204" pitchFamily="18" charset="0"/>
                            <a:ea typeface="맑은 고딕" panose="020B0503020000020004" pitchFamily="50" charset="-127"/>
                          </a:rPr>
                          <m:t>𝑥</m:t>
                        </m:r>
                      </m:e>
                    </m:acc>
                  </m:oMath>
                </a14:m>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3" name="모서리가 둥근 직사각형 32"/>
              <p:cNvSpPr>
                <a:spLocks noRot="1" noChangeAspect="1" noMove="1" noResize="1" noEditPoints="1" noAdjustHandles="1" noChangeArrowheads="1" noChangeShapeType="1" noTextEdit="1"/>
              </p:cNvSpPr>
              <p:nvPr/>
            </p:nvSpPr>
            <p:spPr>
              <a:xfrm>
                <a:off x="4220510" y="4048612"/>
                <a:ext cx="1840656" cy="227222"/>
              </a:xfrm>
              <a:prstGeom prst="roundRect">
                <a:avLst>
                  <a:gd name="adj" fmla="val 0"/>
                </a:avLst>
              </a:prstGeom>
              <a:blipFill>
                <a:blip r:embed="rId10"/>
                <a:stretch>
                  <a:fillRect l="-331" t="-21622" r="-9272" b="-45946"/>
                </a:stretch>
              </a:blipFill>
              <a:ln w="22225" cap="rnd" cmpd="sng" algn="ctr">
                <a:noFill/>
                <a:prstDash val="solid"/>
              </a:ln>
              <a:effectLst/>
            </p:spPr>
            <p:txBody>
              <a:bodyPr/>
              <a:lstStyle/>
              <a:p>
                <a:r>
                  <a:rPr lang="ko-KR" altLang="en-US">
                    <a:noFill/>
                  </a:rPr>
                  <a:t> </a:t>
                </a:r>
              </a:p>
            </p:txBody>
          </p:sp>
        </mc:Fallback>
      </mc:AlternateContent>
      <p:sp>
        <p:nvSpPr>
          <p:cNvPr id="34" name="Title 1">
            <a:extLst>
              <a:ext uri="{FF2B5EF4-FFF2-40B4-BE49-F238E27FC236}">
                <a16:creationId xmlns:a16="http://schemas.microsoft.com/office/drawing/2014/main" id="{1F8E661B-433B-F743-A0BD-344BF5405A5D}"/>
              </a:ext>
            </a:extLst>
          </p:cNvPr>
          <p:cNvSpPr txBox="1">
            <a:spLocks/>
          </p:cNvSpPr>
          <p:nvPr/>
        </p:nvSpPr>
        <p:spPr>
          <a:xfrm>
            <a:off x="435898" y="495540"/>
            <a:ext cx="7194612"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35" name="TextBox 34">
            <a:extLst>
              <a:ext uri="{FF2B5EF4-FFF2-40B4-BE49-F238E27FC236}">
                <a16:creationId xmlns:a16="http://schemas.microsoft.com/office/drawing/2014/main" id="{DD261888-D647-B540-A1AC-8F5689FFF88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37" name="TextBox 36">
            <a:extLst>
              <a:ext uri="{FF2B5EF4-FFF2-40B4-BE49-F238E27FC236}">
                <a16:creationId xmlns:a16="http://schemas.microsoft.com/office/drawing/2014/main" id="{43060BB1-8C7D-DC45-9E47-20CA315614AB}"/>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1595232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C7A9C2F-E413-4C7C-9F78-981ABE9FDEC5}"/>
              </a:ext>
            </a:extLst>
          </p:cNvPr>
          <p:cNvSpPr txBox="1"/>
          <p:nvPr/>
        </p:nvSpPr>
        <p:spPr>
          <a:xfrm>
            <a:off x="1201848" y="4409195"/>
            <a:ext cx="2878712" cy="584775"/>
          </a:xfrm>
          <a:prstGeom prst="rect">
            <a:avLst/>
          </a:prstGeom>
          <a:noFill/>
        </p:spPr>
        <p:txBody>
          <a:bodyPr wrap="square" rtlCol="0">
            <a:spAutoFit/>
          </a:bodyPr>
          <a:lstStyle/>
          <a:p>
            <a:r>
              <a:rPr lang="en-US" altLang="ko-KR" sz="1600" b="1"/>
              <a:t>Flickr8k, Composite, CapEval1k</a:t>
            </a:r>
          </a:p>
          <a:p>
            <a:r>
              <a:rPr lang="en-US" altLang="ko-KR" sz="1600"/>
              <a:t>:</a:t>
            </a:r>
            <a:r>
              <a:rPr lang="en-US" altLang="ko-KR" sz="1600" b="1"/>
              <a:t> </a:t>
            </a:r>
            <a:r>
              <a:rPr lang="en-US" altLang="ko-KR" sz="1600"/>
              <a:t>Kendall Correlation Coefficient</a:t>
            </a:r>
          </a:p>
        </p:txBody>
      </p:sp>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grpSp>
        <p:nvGrpSpPr>
          <p:cNvPr id="5" name="그룹 4"/>
          <p:cNvGrpSpPr/>
          <p:nvPr/>
        </p:nvGrpSpPr>
        <p:grpSpPr>
          <a:xfrm>
            <a:off x="710410" y="2598587"/>
            <a:ext cx="3861589" cy="1810608"/>
            <a:chOff x="432825" y="3337225"/>
            <a:chExt cx="4008546" cy="1879513"/>
          </a:xfrm>
        </p:grpSpPr>
        <p:pic>
          <p:nvPicPr>
            <p:cNvPr id="15" name="그림 14">
              <a:extLst>
                <a:ext uri="{FF2B5EF4-FFF2-40B4-BE49-F238E27FC236}">
                  <a16:creationId xmlns:a16="http://schemas.microsoft.com/office/drawing/2014/main" id="{EE9940C4-89CC-4C6D-BF73-9BC17499113D}"/>
                </a:ext>
              </a:extLst>
            </p:cNvPr>
            <p:cNvPicPr>
              <a:picLocks noChangeAspect="1"/>
            </p:cNvPicPr>
            <p:nvPr/>
          </p:nvPicPr>
          <p:blipFill rotWithShape="1">
            <a:blip r:embed="rId3"/>
            <a:srcRect t="81294" r="25876" b="12545"/>
            <a:stretch/>
          </p:blipFill>
          <p:spPr>
            <a:xfrm>
              <a:off x="432825" y="4906378"/>
              <a:ext cx="3722796" cy="163643"/>
            </a:xfrm>
            <a:prstGeom prst="rect">
              <a:avLst/>
            </a:prstGeom>
          </p:spPr>
        </p:pic>
        <p:pic>
          <p:nvPicPr>
            <p:cNvPr id="13" name="그림 12">
              <a:extLst>
                <a:ext uri="{FF2B5EF4-FFF2-40B4-BE49-F238E27FC236}">
                  <a16:creationId xmlns:a16="http://schemas.microsoft.com/office/drawing/2014/main" id="{BA02A001-2948-8440-9E4F-8498082E2C90}"/>
                </a:ext>
              </a:extLst>
            </p:cNvPr>
            <p:cNvPicPr>
              <a:picLocks noChangeAspect="1"/>
            </p:cNvPicPr>
            <p:nvPr/>
          </p:nvPicPr>
          <p:blipFill rotWithShape="1">
            <a:blip r:embed="rId3"/>
            <a:srcRect t="94413"/>
            <a:stretch/>
          </p:blipFill>
          <p:spPr>
            <a:xfrm>
              <a:off x="432826" y="5098940"/>
              <a:ext cx="3987042" cy="117798"/>
            </a:xfrm>
            <a:prstGeom prst="rect">
              <a:avLst/>
            </a:prstGeom>
          </p:spPr>
        </p:pic>
        <p:pic>
          <p:nvPicPr>
            <p:cNvPr id="12" name="그림 11">
              <a:extLst>
                <a:ext uri="{FF2B5EF4-FFF2-40B4-BE49-F238E27FC236}">
                  <a16:creationId xmlns:a16="http://schemas.microsoft.com/office/drawing/2014/main" id="{EE9940C4-89CC-4C6D-BF73-9BC17499113D}"/>
                </a:ext>
              </a:extLst>
            </p:cNvPr>
            <p:cNvPicPr>
              <a:picLocks noChangeAspect="1"/>
            </p:cNvPicPr>
            <p:nvPr/>
          </p:nvPicPr>
          <p:blipFill rotWithShape="1">
            <a:blip r:embed="rId3"/>
            <a:srcRect r="20186" b="41895"/>
            <a:stretch/>
          </p:blipFill>
          <p:spPr>
            <a:xfrm>
              <a:off x="432825" y="3337225"/>
              <a:ext cx="4008546" cy="1543135"/>
            </a:xfrm>
            <a:prstGeom prst="rect">
              <a:avLst/>
            </a:prstGeom>
          </p:spPr>
        </p:pic>
      </p:grpSp>
      <p:sp>
        <p:nvSpPr>
          <p:cNvPr id="25" name="Title 1">
            <a:extLst>
              <a:ext uri="{FF2B5EF4-FFF2-40B4-BE49-F238E27FC236}">
                <a16:creationId xmlns:a16="http://schemas.microsoft.com/office/drawing/2014/main" id="{33FF6F69-689A-1F47-8AE8-B94017171BDC}"/>
              </a:ext>
            </a:extLst>
          </p:cNvPr>
          <p:cNvSpPr txBox="1">
            <a:spLocks/>
          </p:cNvSpPr>
          <p:nvPr/>
        </p:nvSpPr>
        <p:spPr>
          <a:xfrm>
            <a:off x="435898" y="495540"/>
            <a:ext cx="7194612"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26" name="내용 개체 틀 3">
            <a:extLst>
              <a:ext uri="{FF2B5EF4-FFF2-40B4-BE49-F238E27FC236}">
                <a16:creationId xmlns:a16="http://schemas.microsoft.com/office/drawing/2014/main" id="{2ADBD696-FE95-2148-B78C-3B1DB52E6E99}"/>
              </a:ext>
            </a:extLst>
          </p:cNvPr>
          <p:cNvSpPr txBox="1">
            <a:spLocks/>
          </p:cNvSpPr>
          <p:nvPr/>
        </p:nvSpPr>
        <p:spPr>
          <a:xfrm>
            <a:off x="587779" y="1614612"/>
            <a:ext cx="4078517" cy="712436"/>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600" b="1"/>
              <a:t>Experimental Results</a:t>
            </a:r>
          </a:p>
          <a:p>
            <a:pPr marL="41275" indent="0">
              <a:lnSpc>
                <a:spcPct val="100000"/>
              </a:lnSpc>
              <a:buFont typeface="Arial" panose="020B0604020202020204" pitchFamily="34" charset="0"/>
              <a:buNone/>
            </a:pPr>
            <a:r>
              <a:rPr lang="en-US" altLang="ko-KR" sz="1600"/>
              <a:t>: Correlation with Human Judgments</a:t>
            </a:r>
            <a:r>
              <a:rPr lang="ko-KR" altLang="en-US" sz="1600"/>
              <a:t> </a:t>
            </a:r>
            <a:r>
              <a:rPr lang="en-US" altLang="ko-KR" sz="1600"/>
              <a:t>(Ratings)</a:t>
            </a:r>
          </a:p>
        </p:txBody>
      </p:sp>
      <p:sp>
        <p:nvSpPr>
          <p:cNvPr id="27" name="TextBox 26">
            <a:extLst>
              <a:ext uri="{FF2B5EF4-FFF2-40B4-BE49-F238E27FC236}">
                <a16:creationId xmlns:a16="http://schemas.microsoft.com/office/drawing/2014/main" id="{C640BC7A-8F08-6F44-AF54-10C3104E3718}"/>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35" name="모서리가 둥근 직사각형 34">
            <a:extLst>
              <a:ext uri="{FF2B5EF4-FFF2-40B4-BE49-F238E27FC236}">
                <a16:creationId xmlns:a16="http://schemas.microsoft.com/office/drawing/2014/main" id="{2EFD808A-A9DA-7444-9E61-FBEABADC4897}"/>
              </a:ext>
            </a:extLst>
          </p:cNvPr>
          <p:cNvSpPr/>
          <p:nvPr/>
        </p:nvSpPr>
        <p:spPr>
          <a:xfrm>
            <a:off x="5165869" y="2723288"/>
            <a:ext cx="3161009"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12">
            <a:extLst>
              <a:ext uri="{FF2B5EF4-FFF2-40B4-BE49-F238E27FC236}">
                <a16:creationId xmlns:a16="http://schemas.microsoft.com/office/drawing/2014/main" id="{B4BA9123-0A6C-CD4B-888F-828E1EC03D19}"/>
              </a:ext>
            </a:extLst>
          </p:cNvPr>
          <p:cNvSpPr/>
          <p:nvPr/>
        </p:nvSpPr>
        <p:spPr>
          <a:xfrm>
            <a:off x="5301827" y="2861631"/>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Image</a:t>
            </a:r>
            <a:endParaRPr lang="ko-KR" altLang="en-US" sz="1600"/>
          </a:p>
        </p:txBody>
      </p:sp>
      <p:sp>
        <p:nvSpPr>
          <p:cNvPr id="37" name="사각형: 둥근 모서리 14">
            <a:extLst>
              <a:ext uri="{FF2B5EF4-FFF2-40B4-BE49-F238E27FC236}">
                <a16:creationId xmlns:a16="http://schemas.microsoft.com/office/drawing/2014/main" id="{8AC2ACAD-505C-2445-88C6-993490E3968A}"/>
              </a:ext>
            </a:extLst>
          </p:cNvPr>
          <p:cNvSpPr/>
          <p:nvPr/>
        </p:nvSpPr>
        <p:spPr>
          <a:xfrm>
            <a:off x="6430689" y="2858899"/>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Caption</a:t>
            </a:r>
            <a:endParaRPr lang="ko-KR" altLang="en-US" sz="1600"/>
          </a:p>
        </p:txBody>
      </p:sp>
      <p:sp>
        <p:nvSpPr>
          <p:cNvPr id="38" name="사각형: 둥근 모서리 14">
            <a:extLst>
              <a:ext uri="{FF2B5EF4-FFF2-40B4-BE49-F238E27FC236}">
                <a16:creationId xmlns:a16="http://schemas.microsoft.com/office/drawing/2014/main" id="{3ECCCCD1-84A6-8E4A-8DE8-5E0FBB87E434}"/>
              </a:ext>
            </a:extLst>
          </p:cNvPr>
          <p:cNvSpPr/>
          <p:nvPr/>
        </p:nvSpPr>
        <p:spPr>
          <a:xfrm>
            <a:off x="5301826" y="3283369"/>
            <a:ext cx="2907437"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Caption (Optional)</a:t>
            </a:r>
            <a:endParaRPr lang="ko-KR" altLang="en-US" sz="1600"/>
          </a:p>
        </p:txBody>
      </p:sp>
      <p:cxnSp>
        <p:nvCxnSpPr>
          <p:cNvPr id="39" name="직선 화살표 연결선 38">
            <a:extLst>
              <a:ext uri="{FF2B5EF4-FFF2-40B4-BE49-F238E27FC236}">
                <a16:creationId xmlns:a16="http://schemas.microsoft.com/office/drawing/2014/main" id="{55BABE6A-BCA7-C741-A7FB-06E480D582B6}"/>
              </a:ext>
            </a:extLst>
          </p:cNvPr>
          <p:cNvCxnSpPr>
            <a:cxnSpLocks/>
          </p:cNvCxnSpPr>
          <p:nvPr/>
        </p:nvCxnSpPr>
        <p:spPr>
          <a:xfrm>
            <a:off x="6756516" y="3730357"/>
            <a:ext cx="0" cy="4111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7">
            <a:extLst>
              <a:ext uri="{FF2B5EF4-FFF2-40B4-BE49-F238E27FC236}">
                <a16:creationId xmlns:a16="http://schemas.microsoft.com/office/drawing/2014/main" id="{881C612D-4378-7940-B0FC-C41CF6CF4E75}"/>
              </a:ext>
            </a:extLst>
          </p:cNvPr>
          <p:cNvSpPr/>
          <p:nvPr/>
        </p:nvSpPr>
        <p:spPr>
          <a:xfrm>
            <a:off x="6305340" y="4228186"/>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41" name="TextBox 40">
            <a:extLst>
              <a:ext uri="{FF2B5EF4-FFF2-40B4-BE49-F238E27FC236}">
                <a16:creationId xmlns:a16="http://schemas.microsoft.com/office/drawing/2014/main" id="{6A8F9AF3-474C-E442-A801-8EF22C3952E9}"/>
              </a:ext>
            </a:extLst>
          </p:cNvPr>
          <p:cNvSpPr txBox="1"/>
          <p:nvPr/>
        </p:nvSpPr>
        <p:spPr>
          <a:xfrm>
            <a:off x="5361107" y="4592687"/>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43" name="TextBox 42">
            <a:extLst>
              <a:ext uri="{FF2B5EF4-FFF2-40B4-BE49-F238E27FC236}">
                <a16:creationId xmlns:a16="http://schemas.microsoft.com/office/drawing/2014/main" id="{121ACB85-8644-3C45-9999-618239832C0C}"/>
              </a:ext>
            </a:extLst>
          </p:cNvPr>
          <p:cNvSpPr txBox="1"/>
          <p:nvPr/>
        </p:nvSpPr>
        <p:spPr>
          <a:xfrm>
            <a:off x="1347821" y="5177967"/>
            <a:ext cx="6448359" cy="461665"/>
          </a:xfrm>
          <a:prstGeom prst="rect">
            <a:avLst/>
          </a:prstGeom>
          <a:noFill/>
        </p:spPr>
        <p:txBody>
          <a:bodyPr wrap="square" rtlCol="0">
            <a:spAutoFit/>
          </a:bodyPr>
          <a:lstStyle/>
          <a:p>
            <a:pPr algn="ctr">
              <a:lnSpc>
                <a:spcPct val="150000"/>
              </a:lnSpc>
            </a:pPr>
            <a:r>
              <a:rPr lang="en-US" altLang="ko-KR" sz="1600" dirty="0">
                <a:solidFill>
                  <a:srgbClr val="FF2500"/>
                </a:solidFill>
              </a:rPr>
              <a:t>UMIC </a:t>
            </a:r>
            <a:r>
              <a:rPr lang="en-US" altLang="ko-KR" sz="1600" dirty="0" smtClean="0">
                <a:solidFill>
                  <a:srgbClr val="FF2500"/>
                </a:solidFill>
              </a:rPr>
              <a:t>outperformed </a:t>
            </a:r>
            <a:r>
              <a:rPr lang="en-US" altLang="ko-KR" sz="1600" dirty="0">
                <a:solidFill>
                  <a:srgbClr val="FF2500"/>
                </a:solidFill>
              </a:rPr>
              <a:t>baseline metrics that depend on multiple </a:t>
            </a:r>
            <a:r>
              <a:rPr lang="en-US" altLang="ko-KR" sz="1600" dirty="0" smtClean="0">
                <a:solidFill>
                  <a:srgbClr val="FF2500"/>
                </a:solidFill>
              </a:rPr>
              <a:t>references.</a:t>
            </a:r>
            <a:endParaRPr lang="ko-KR" altLang="en-US" sz="1600" dirty="0">
              <a:solidFill>
                <a:srgbClr val="FF2500"/>
              </a:solidFill>
            </a:endParaRPr>
          </a:p>
        </p:txBody>
      </p:sp>
      <p:sp>
        <p:nvSpPr>
          <p:cNvPr id="44" name="TextBox 43">
            <a:extLst>
              <a:ext uri="{FF2B5EF4-FFF2-40B4-BE49-F238E27FC236}">
                <a16:creationId xmlns:a16="http://schemas.microsoft.com/office/drawing/2014/main" id="{D0075ECF-F390-DE45-9037-079B402480D7}"/>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cxnSp>
        <p:nvCxnSpPr>
          <p:cNvPr id="3" name="직선 연결선 2"/>
          <p:cNvCxnSpPr/>
          <p:nvPr/>
        </p:nvCxnSpPr>
        <p:spPr>
          <a:xfrm>
            <a:off x="784628" y="4110213"/>
            <a:ext cx="37666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583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 name="TextBox 2"/>
          <p:cNvSpPr txBox="1"/>
          <p:nvPr/>
        </p:nvSpPr>
        <p:spPr>
          <a:xfrm>
            <a:off x="3156931" y="5338995"/>
            <a:ext cx="2955249" cy="369332"/>
          </a:xfrm>
          <a:prstGeom prst="rect">
            <a:avLst/>
          </a:prstGeom>
          <a:noFill/>
        </p:spPr>
        <p:txBody>
          <a:bodyPr wrap="square" rtlCol="0">
            <a:spAutoFit/>
          </a:bodyPr>
          <a:lstStyle/>
          <a:p>
            <a:pPr algn="ctr"/>
            <a:r>
              <a:rPr lang="en-US" altLang="ko-KR">
                <a:solidFill>
                  <a:schemeClr val="bg1">
                    <a:lumMod val="50000"/>
                  </a:schemeClr>
                </a:solidFill>
              </a:rPr>
              <a:t>Similar to </a:t>
            </a:r>
            <a:r>
              <a:rPr lang="en-US" altLang="ko-KR" smtClean="0">
                <a:solidFill>
                  <a:schemeClr val="bg1">
                    <a:lumMod val="50000"/>
                  </a:schemeClr>
                </a:solidFill>
              </a:rPr>
              <a:t>our previous work</a:t>
            </a:r>
            <a:endParaRPr lang="ko-KR" altLang="en-US">
              <a:solidFill>
                <a:schemeClr val="bg1">
                  <a:lumMod val="50000"/>
                </a:schemeClr>
              </a:solidFill>
            </a:endParaRPr>
          </a:p>
        </p:txBody>
      </p:sp>
      <p:sp>
        <p:nvSpPr>
          <p:cNvPr id="16" name="Title 1">
            <a:extLst>
              <a:ext uri="{FF2B5EF4-FFF2-40B4-BE49-F238E27FC236}">
                <a16:creationId xmlns:a16="http://schemas.microsoft.com/office/drawing/2014/main" id="{B9BBE359-2C27-0146-A1CD-521ED3484216}"/>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23" name="TextBox 22">
            <a:extLst>
              <a:ext uri="{FF2B5EF4-FFF2-40B4-BE49-F238E27FC236}">
                <a16:creationId xmlns:a16="http://schemas.microsoft.com/office/drawing/2014/main" id="{CB5E50B6-0DED-1B40-879A-5CE31EB320B0}"/>
              </a:ext>
            </a:extLst>
          </p:cNvPr>
          <p:cNvSpPr txBox="1"/>
          <p:nvPr/>
        </p:nvSpPr>
        <p:spPr>
          <a:xfrm>
            <a:off x="245515" y="6039295"/>
            <a:ext cx="8652970" cy="600164"/>
          </a:xfrm>
          <a:prstGeom prst="rect">
            <a:avLst/>
          </a:prstGeom>
          <a:noFill/>
        </p:spPr>
        <p:txBody>
          <a:bodyPr wrap="square" rtlCol="0" anchor="b">
            <a:spAutoFit/>
          </a:bodyPr>
          <a:lstStyle/>
          <a:p>
            <a:r>
              <a:rPr lang="en-US" altLang="ko-KR" sz="1100" err="1"/>
              <a:t>Kryscinski</a:t>
            </a:r>
            <a:r>
              <a:rPr lang="en-US" altLang="ko-KR" sz="1100"/>
              <a:t> et al., Evaluating the Factual Consistency of Abstractive Text Summarization, EMNLP 2020</a:t>
            </a:r>
          </a:p>
          <a:p>
            <a:r>
              <a:rPr lang="en-US" altLang="ko-KR" sz="1100"/>
              <a:t>Yin et al., </a:t>
            </a:r>
            <a:r>
              <a:rPr lang="en-US" altLang="ko-KR" sz="1100" err="1"/>
              <a:t>DocNLI</a:t>
            </a:r>
            <a:r>
              <a:rPr lang="en-US" altLang="ko-KR" sz="1100"/>
              <a:t>: A Large-scale Dataset for Document-level Natural Language Inference, Findings of ACL 2021</a:t>
            </a:r>
          </a:p>
          <a:p>
            <a:r>
              <a:rPr lang="en-US" altLang="ko-KR" sz="1100"/>
              <a:t>Lee et al., Masked Summarization to Generate Factually Inconsistent Summaries for Improved Factual Consistency Checking, Findings of NAACL 2022</a:t>
            </a:r>
          </a:p>
        </p:txBody>
      </p:sp>
      <p:sp>
        <p:nvSpPr>
          <p:cNvPr id="24" name="TextBox 23">
            <a:extLst>
              <a:ext uri="{FF2B5EF4-FFF2-40B4-BE49-F238E27FC236}">
                <a16:creationId xmlns:a16="http://schemas.microsoft.com/office/drawing/2014/main" id="{1F396601-BC91-4A4F-9B1E-BA721FDD5291}"/>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5" name="내용 개체 틀 3">
            <a:extLst>
              <a:ext uri="{FF2B5EF4-FFF2-40B4-BE49-F238E27FC236}">
                <a16:creationId xmlns:a16="http://schemas.microsoft.com/office/drawing/2014/main" id="{2BC32DE5-B73A-42BC-954A-A8F62FCBFB07}"/>
              </a:ext>
            </a:extLst>
          </p:cNvPr>
          <p:cNvSpPr>
            <a:spLocks noGrp="1"/>
          </p:cNvSpPr>
          <p:nvPr>
            <p:ph idx="1"/>
          </p:nvPr>
        </p:nvSpPr>
        <p:spPr>
          <a:xfrm>
            <a:off x="435897" y="1439571"/>
            <a:ext cx="7051503" cy="455950"/>
          </a:xfrm>
        </p:spPr>
        <p:txBody>
          <a:bodyPr>
            <a:normAutofit/>
          </a:bodyPr>
          <a:lstStyle/>
          <a:p>
            <a:pPr marL="41275" indent="0">
              <a:buNone/>
            </a:pPr>
            <a:r>
              <a:rPr lang="en-US" altLang="ko-KR" sz="1600" b="1"/>
              <a:t>Previous Inconsistent Data Generation Methods in Summarization</a:t>
            </a:r>
          </a:p>
        </p:txBody>
      </p:sp>
      <p:sp>
        <p:nvSpPr>
          <p:cNvPr id="36" name="object 5"/>
          <p:cNvSpPr txBox="1"/>
          <p:nvPr/>
        </p:nvSpPr>
        <p:spPr>
          <a:xfrm>
            <a:off x="647429" y="1839455"/>
            <a:ext cx="241333" cy="259045"/>
          </a:xfrm>
          <a:prstGeom prst="rect">
            <a:avLst/>
          </a:prstGeom>
        </p:spPr>
        <p:txBody>
          <a:bodyPr vert="horz" wrap="square" lIns="0" tIns="12700" rIns="0" bIns="0" rtlCol="0">
            <a:spAutoFit/>
          </a:bodyPr>
          <a:lstStyle/>
          <a:p>
            <a:pPr marL="12700">
              <a:lnSpc>
                <a:spcPct val="100000"/>
              </a:lnSpc>
              <a:spcBef>
                <a:spcPts val="100"/>
              </a:spcBef>
            </a:pPr>
            <a:r>
              <a:rPr lang="en-US" sz="1600">
                <a:latin typeface="Calibri"/>
                <a:cs typeface="Calibri"/>
              </a:rPr>
              <a:t>1)</a:t>
            </a:r>
            <a:endParaRPr sz="1600">
              <a:latin typeface="Calibri"/>
              <a:cs typeface="Calibri"/>
            </a:endParaRPr>
          </a:p>
        </p:txBody>
      </p:sp>
      <p:sp>
        <p:nvSpPr>
          <p:cNvPr id="37" name="TextBox 36"/>
          <p:cNvSpPr txBox="1"/>
          <p:nvPr/>
        </p:nvSpPr>
        <p:spPr>
          <a:xfrm>
            <a:off x="2181882" y="2606330"/>
            <a:ext cx="782320" cy="338554"/>
          </a:xfrm>
          <a:prstGeom prst="rect">
            <a:avLst/>
          </a:prstGeom>
          <a:noFill/>
        </p:spPr>
        <p:txBody>
          <a:bodyPr wrap="square" rtlCol="0">
            <a:spAutoFit/>
          </a:bodyPr>
          <a:lstStyle/>
          <a:p>
            <a:pPr algn="ctr"/>
            <a:r>
              <a:rPr lang="en-US" altLang="ko-KR" sz="1600" b="1"/>
              <a:t>entity</a:t>
            </a:r>
            <a:endParaRPr lang="ko-KR" altLang="en-US" sz="1600" b="1"/>
          </a:p>
        </p:txBody>
      </p:sp>
      <p:sp>
        <p:nvSpPr>
          <p:cNvPr id="38" name="TextBox 37"/>
          <p:cNvSpPr txBox="1"/>
          <p:nvPr/>
        </p:nvSpPr>
        <p:spPr>
          <a:xfrm>
            <a:off x="6506929" y="3598552"/>
            <a:ext cx="1013888" cy="338554"/>
          </a:xfrm>
          <a:prstGeom prst="rect">
            <a:avLst/>
          </a:prstGeom>
          <a:noFill/>
        </p:spPr>
        <p:txBody>
          <a:bodyPr wrap="square" rtlCol="0">
            <a:spAutoFit/>
          </a:bodyPr>
          <a:lstStyle/>
          <a:p>
            <a:r>
              <a:rPr lang="en-US" altLang="ko-KR" sz="1600" i="1"/>
              <a:t>number</a:t>
            </a:r>
            <a:endParaRPr lang="ko-KR" altLang="en-US" sz="1600" i="1"/>
          </a:p>
        </p:txBody>
      </p:sp>
      <p:sp>
        <p:nvSpPr>
          <p:cNvPr id="40" name="TextBox 39">
            <a:extLst>
              <a:ext uri="{FF2B5EF4-FFF2-40B4-BE49-F238E27FC236}">
                <a16:creationId xmlns:a16="http://schemas.microsoft.com/office/drawing/2014/main" id="{435126FF-F53E-0642-860B-ED27EDFB716B}"/>
              </a:ext>
            </a:extLst>
          </p:cNvPr>
          <p:cNvSpPr txBox="1"/>
          <p:nvPr/>
        </p:nvSpPr>
        <p:spPr>
          <a:xfrm>
            <a:off x="768096" y="1813556"/>
            <a:ext cx="4572000" cy="597599"/>
          </a:xfrm>
          <a:prstGeom prst="rect">
            <a:avLst/>
          </a:prstGeom>
          <a:noFill/>
        </p:spPr>
        <p:txBody>
          <a:bodyPr wrap="square">
            <a:spAutoFit/>
          </a:bodyPr>
          <a:lstStyle/>
          <a:p>
            <a:pPr marL="12700">
              <a:lnSpc>
                <a:spcPct val="100000"/>
              </a:lnSpc>
              <a:spcBef>
                <a:spcPts val="100"/>
              </a:spcBef>
            </a:pPr>
            <a:r>
              <a:rPr lang="en-US" altLang="ko-Kore-KR" sz="1600" dirty="0">
                <a:latin typeface="Calibri"/>
                <a:cs typeface="Calibri"/>
              </a:rPr>
              <a:t>Rule-based </a:t>
            </a:r>
            <a:r>
              <a:rPr lang="en-US" altLang="ko-Kore-KR" sz="1600" dirty="0" smtClean="0">
                <a:latin typeface="Calibri"/>
                <a:cs typeface="Calibri"/>
              </a:rPr>
              <a:t>Data Substitution</a:t>
            </a:r>
            <a:endParaRPr lang="en-US" altLang="ko-Kore-KR" sz="1600" dirty="0">
              <a:latin typeface="Calibri"/>
              <a:cs typeface="Calibri"/>
            </a:endParaRPr>
          </a:p>
          <a:p>
            <a:pPr marL="12700">
              <a:lnSpc>
                <a:spcPct val="100000"/>
              </a:lnSpc>
              <a:spcBef>
                <a:spcPts val="100"/>
              </a:spcBef>
            </a:pPr>
            <a:r>
              <a:rPr lang="en-US" altLang="ko-Kore-KR" sz="1600" dirty="0">
                <a:latin typeface="Calibri"/>
                <a:cs typeface="Calibri"/>
              </a:rPr>
              <a:t>: Substitute the contents using a dictionary</a:t>
            </a:r>
            <a:endParaRPr lang="ko-Kore-KR" altLang="en-US" sz="1600" dirty="0"/>
          </a:p>
        </p:txBody>
      </p:sp>
      <p:pic>
        <p:nvPicPr>
          <p:cNvPr id="41" name="object 3"/>
          <p:cNvPicPr/>
          <p:nvPr/>
        </p:nvPicPr>
        <p:blipFill rotWithShape="1">
          <a:blip r:embed="rId3" cstate="print"/>
          <a:srcRect l="19043" t="73648" r="42082" b="15766"/>
          <a:stretch/>
        </p:blipFill>
        <p:spPr>
          <a:xfrm>
            <a:off x="4919649" y="3564391"/>
            <a:ext cx="3560619" cy="415596"/>
          </a:xfrm>
          <a:prstGeom prst="rect">
            <a:avLst/>
          </a:prstGeom>
        </p:spPr>
      </p:pic>
      <p:pic>
        <p:nvPicPr>
          <p:cNvPr id="42" name="object 3">
            <a:extLst>
              <a:ext uri="{FF2B5EF4-FFF2-40B4-BE49-F238E27FC236}">
                <a16:creationId xmlns:a16="http://schemas.microsoft.com/office/drawing/2014/main" id="{1C732C5A-A059-80F3-4DC5-077FEA69BE6C}"/>
              </a:ext>
            </a:extLst>
          </p:cNvPr>
          <p:cNvPicPr/>
          <p:nvPr/>
        </p:nvPicPr>
        <p:blipFill rotWithShape="1">
          <a:blip r:embed="rId3" cstate="print"/>
          <a:srcRect l="18395" t="61251" r="41585" b="27832"/>
          <a:stretch/>
        </p:blipFill>
        <p:spPr>
          <a:xfrm>
            <a:off x="824844" y="3588348"/>
            <a:ext cx="3554234" cy="415596"/>
          </a:xfrm>
          <a:prstGeom prst="rect">
            <a:avLst/>
          </a:prstGeom>
        </p:spPr>
      </p:pic>
      <p:sp>
        <p:nvSpPr>
          <p:cNvPr id="43" name="모서리가 둥근 직사각형 42"/>
          <p:cNvSpPr/>
          <p:nvPr/>
        </p:nvSpPr>
        <p:spPr>
          <a:xfrm>
            <a:off x="767007" y="3588348"/>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43"/>
          <p:cNvSpPr/>
          <p:nvPr/>
        </p:nvSpPr>
        <p:spPr>
          <a:xfrm>
            <a:off x="767007" y="4845299"/>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모서리가 둥근 직사각형 44"/>
          <p:cNvSpPr/>
          <p:nvPr/>
        </p:nvSpPr>
        <p:spPr>
          <a:xfrm>
            <a:off x="4861813" y="3580041"/>
            <a:ext cx="3612070" cy="399945"/>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45"/>
          <p:cNvSpPr/>
          <p:nvPr/>
        </p:nvSpPr>
        <p:spPr>
          <a:xfrm>
            <a:off x="4891538" y="4838840"/>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11">
            <a:extLst>
              <a:ext uri="{FF2B5EF4-FFF2-40B4-BE49-F238E27FC236}">
                <a16:creationId xmlns:a16="http://schemas.microsoft.com/office/drawing/2014/main" id="{04C17761-EC3B-8C96-C8B5-668824AA5CAF}"/>
              </a:ext>
            </a:extLst>
          </p:cNvPr>
          <p:cNvSpPr/>
          <p:nvPr/>
        </p:nvSpPr>
        <p:spPr>
          <a:xfrm>
            <a:off x="760132" y="3337784"/>
            <a:ext cx="1031019" cy="2485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Original</a:t>
            </a:r>
            <a:endParaRPr lang="ko-KR" altLang="en-US" sz="1600"/>
          </a:p>
        </p:txBody>
      </p:sp>
      <p:sp>
        <p:nvSpPr>
          <p:cNvPr id="48" name="사각형: 둥근 모서리 20">
            <a:extLst>
              <a:ext uri="{FF2B5EF4-FFF2-40B4-BE49-F238E27FC236}">
                <a16:creationId xmlns:a16="http://schemas.microsoft.com/office/drawing/2014/main" id="{338C5FEA-3D1A-1798-E63B-AA4D68909F2D}"/>
              </a:ext>
            </a:extLst>
          </p:cNvPr>
          <p:cNvSpPr/>
          <p:nvPr/>
        </p:nvSpPr>
        <p:spPr>
          <a:xfrm>
            <a:off x="4854938" y="3325852"/>
            <a:ext cx="1031019" cy="2485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Original</a:t>
            </a:r>
            <a:endParaRPr lang="ko-KR" altLang="en-US" sz="1600"/>
          </a:p>
        </p:txBody>
      </p:sp>
      <p:sp>
        <p:nvSpPr>
          <p:cNvPr id="49" name="사각형: 둥근 모서리 26">
            <a:extLst>
              <a:ext uri="{FF2B5EF4-FFF2-40B4-BE49-F238E27FC236}">
                <a16:creationId xmlns:a16="http://schemas.microsoft.com/office/drawing/2014/main" id="{20D849A2-1871-FEA2-11A2-98D0BF76A817}"/>
              </a:ext>
            </a:extLst>
          </p:cNvPr>
          <p:cNvSpPr/>
          <p:nvPr/>
        </p:nvSpPr>
        <p:spPr>
          <a:xfrm>
            <a:off x="760132" y="4582484"/>
            <a:ext cx="1088855" cy="26437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Corrupted</a:t>
            </a:r>
            <a:endParaRPr lang="ko-KR" altLang="en-US" sz="1600"/>
          </a:p>
        </p:txBody>
      </p:sp>
      <p:sp>
        <p:nvSpPr>
          <p:cNvPr id="50" name="사각형: 둥근 모서리 32">
            <a:extLst>
              <a:ext uri="{FF2B5EF4-FFF2-40B4-BE49-F238E27FC236}">
                <a16:creationId xmlns:a16="http://schemas.microsoft.com/office/drawing/2014/main" id="{E75030CF-FA8D-C566-0C3D-1E4A099FBE34}"/>
              </a:ext>
            </a:extLst>
          </p:cNvPr>
          <p:cNvSpPr/>
          <p:nvPr/>
        </p:nvSpPr>
        <p:spPr>
          <a:xfrm>
            <a:off x="4885153" y="4575199"/>
            <a:ext cx="1088855" cy="26437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Corrupted</a:t>
            </a:r>
            <a:endParaRPr lang="ko-KR" altLang="en-US" sz="1600"/>
          </a:p>
        </p:txBody>
      </p:sp>
      <p:sp>
        <p:nvSpPr>
          <p:cNvPr id="51" name="TextBox 50">
            <a:extLst>
              <a:ext uri="{FF2B5EF4-FFF2-40B4-BE49-F238E27FC236}">
                <a16:creationId xmlns:a16="http://schemas.microsoft.com/office/drawing/2014/main" id="{84F31D48-0CE7-99C2-64F3-31DEB04C1A24}"/>
              </a:ext>
            </a:extLst>
          </p:cNvPr>
          <p:cNvSpPr txBox="1"/>
          <p:nvPr/>
        </p:nvSpPr>
        <p:spPr>
          <a:xfrm>
            <a:off x="767007" y="2832282"/>
            <a:ext cx="3612070" cy="307777"/>
          </a:xfrm>
          <a:prstGeom prst="rect">
            <a:avLst/>
          </a:prstGeom>
          <a:noFill/>
        </p:spPr>
        <p:txBody>
          <a:bodyPr wrap="square" rtlCol="0">
            <a:spAutoFit/>
          </a:bodyPr>
          <a:lstStyle/>
          <a:p>
            <a:pPr algn="ctr"/>
            <a:r>
              <a:rPr lang="en-US" altLang="ko-KR" sz="1400"/>
              <a:t>(Name of person or organization) </a:t>
            </a:r>
            <a:endParaRPr lang="ko-KR" altLang="en-US" sz="1400"/>
          </a:p>
        </p:txBody>
      </p:sp>
      <p:pic>
        <p:nvPicPr>
          <p:cNvPr id="52" name="object 3">
            <a:extLst>
              <a:ext uri="{FF2B5EF4-FFF2-40B4-BE49-F238E27FC236}">
                <a16:creationId xmlns:a16="http://schemas.microsoft.com/office/drawing/2014/main" id="{F3A3AF7B-7E62-8747-A50B-53D7D6D25C9C}"/>
              </a:ext>
            </a:extLst>
          </p:cNvPr>
          <p:cNvPicPr/>
          <p:nvPr/>
        </p:nvPicPr>
        <p:blipFill rotWithShape="1">
          <a:blip r:embed="rId3" cstate="print"/>
          <a:srcRect l="59720" t="61676" r="579" b="29651"/>
          <a:stretch/>
        </p:blipFill>
        <p:spPr>
          <a:xfrm>
            <a:off x="795287" y="4861496"/>
            <a:ext cx="3525914" cy="330160"/>
          </a:xfrm>
          <a:prstGeom prst="rect">
            <a:avLst/>
          </a:prstGeom>
        </p:spPr>
      </p:pic>
      <p:pic>
        <p:nvPicPr>
          <p:cNvPr id="53" name="object 3">
            <a:extLst>
              <a:ext uri="{FF2B5EF4-FFF2-40B4-BE49-F238E27FC236}">
                <a16:creationId xmlns:a16="http://schemas.microsoft.com/office/drawing/2014/main" id="{98A7FFAB-1134-D14C-A348-9055E8C580A0}"/>
              </a:ext>
            </a:extLst>
          </p:cNvPr>
          <p:cNvPicPr/>
          <p:nvPr/>
        </p:nvPicPr>
        <p:blipFill rotWithShape="1">
          <a:blip r:embed="rId3" cstate="print"/>
          <a:srcRect l="60062" t="74961" r="946" b="16164"/>
          <a:stretch/>
        </p:blipFill>
        <p:spPr>
          <a:xfrm>
            <a:off x="4918342" y="4857015"/>
            <a:ext cx="3571306" cy="348382"/>
          </a:xfrm>
          <a:prstGeom prst="rect">
            <a:avLst/>
          </a:prstGeom>
        </p:spPr>
      </p:pic>
      <p:sp>
        <p:nvSpPr>
          <p:cNvPr id="54" name="TextBox 53">
            <a:extLst>
              <a:ext uri="{FF2B5EF4-FFF2-40B4-BE49-F238E27FC236}">
                <a16:creationId xmlns:a16="http://schemas.microsoft.com/office/drawing/2014/main" id="{C6EFC76D-4E29-6946-AEF4-7A7E0C2E1A17}"/>
              </a:ext>
            </a:extLst>
          </p:cNvPr>
          <p:cNvSpPr txBox="1"/>
          <p:nvPr/>
        </p:nvSpPr>
        <p:spPr>
          <a:xfrm>
            <a:off x="6112180" y="2606330"/>
            <a:ext cx="1111335" cy="338554"/>
          </a:xfrm>
          <a:prstGeom prst="rect">
            <a:avLst/>
          </a:prstGeom>
          <a:noFill/>
        </p:spPr>
        <p:txBody>
          <a:bodyPr wrap="square" rtlCol="0">
            <a:spAutoFit/>
          </a:bodyPr>
          <a:lstStyle/>
          <a:p>
            <a:pPr algn="ctr"/>
            <a:r>
              <a:rPr lang="en-US" altLang="ko-KR" sz="1600" b="1"/>
              <a:t>number</a:t>
            </a:r>
            <a:endParaRPr lang="ko-KR" altLang="en-US" sz="1600" b="1"/>
          </a:p>
        </p:txBody>
      </p:sp>
      <p:sp>
        <p:nvSpPr>
          <p:cNvPr id="55" name="아래쪽 화살표 16">
            <a:extLst>
              <a:ext uri="{FF2B5EF4-FFF2-40B4-BE49-F238E27FC236}">
                <a16:creationId xmlns:a16="http://schemas.microsoft.com/office/drawing/2014/main" id="{E4F1AE90-F21A-3B43-93D8-6E8C99C1202C}"/>
              </a:ext>
            </a:extLst>
          </p:cNvPr>
          <p:cNvSpPr/>
          <p:nvPr/>
        </p:nvSpPr>
        <p:spPr>
          <a:xfrm>
            <a:off x="1139194" y="3972641"/>
            <a:ext cx="330730" cy="5052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아래쪽 화살표 16">
            <a:extLst>
              <a:ext uri="{FF2B5EF4-FFF2-40B4-BE49-F238E27FC236}">
                <a16:creationId xmlns:a16="http://schemas.microsoft.com/office/drawing/2014/main" id="{CAF4C418-7091-114F-8B5C-64E5E0FB2A2B}"/>
              </a:ext>
            </a:extLst>
          </p:cNvPr>
          <p:cNvSpPr/>
          <p:nvPr/>
        </p:nvSpPr>
        <p:spPr>
          <a:xfrm>
            <a:off x="5205082" y="3972641"/>
            <a:ext cx="330730" cy="5052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8395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6" name="Title 1">
            <a:extLst>
              <a:ext uri="{FF2B5EF4-FFF2-40B4-BE49-F238E27FC236}">
                <a16:creationId xmlns:a16="http://schemas.microsoft.com/office/drawing/2014/main" id="{EE59D0E6-9CAA-8147-AD38-5D3131F52145}"/>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0" name="TextBox 39">
            <a:extLst>
              <a:ext uri="{FF2B5EF4-FFF2-40B4-BE49-F238E27FC236}">
                <a16:creationId xmlns:a16="http://schemas.microsoft.com/office/drawing/2014/main" id="{C02FCA57-683D-9C44-A9B2-6D6ADD7871DF}"/>
              </a:ext>
            </a:extLst>
          </p:cNvPr>
          <p:cNvSpPr txBox="1"/>
          <p:nvPr/>
        </p:nvSpPr>
        <p:spPr>
          <a:xfrm>
            <a:off x="245515" y="6039295"/>
            <a:ext cx="8652970" cy="600164"/>
          </a:xfrm>
          <a:prstGeom prst="rect">
            <a:avLst/>
          </a:prstGeom>
          <a:noFill/>
        </p:spPr>
        <p:txBody>
          <a:bodyPr wrap="square" rtlCol="0" anchor="b">
            <a:spAutoFit/>
          </a:bodyPr>
          <a:lstStyle/>
          <a:p>
            <a:r>
              <a:rPr lang="en-US" altLang="ko-KR" sz="1100" err="1"/>
              <a:t>Kryscinski</a:t>
            </a:r>
            <a:r>
              <a:rPr lang="en-US" altLang="ko-KR" sz="1100"/>
              <a:t> et al., Evaluating the Factual Consistency of Abstractive Text Summarization, EMNLP 2020</a:t>
            </a:r>
          </a:p>
          <a:p>
            <a:r>
              <a:rPr lang="en-US" altLang="ko-KR" sz="1100"/>
              <a:t>Yin et al., </a:t>
            </a:r>
            <a:r>
              <a:rPr lang="en-US" altLang="ko-KR" sz="1100" err="1"/>
              <a:t>DocNLI</a:t>
            </a:r>
            <a:r>
              <a:rPr lang="en-US" altLang="ko-KR" sz="1100"/>
              <a:t>: A Large-scale Dataset for Document-level Natural Language Inference, Findings of ACL 2021</a:t>
            </a:r>
          </a:p>
          <a:p>
            <a:r>
              <a:rPr lang="en-US" altLang="ko-KR" sz="1100"/>
              <a:t>Lee et al., Masked Summarization to Generate Factually Inconsistent Summaries for Improved Factual Consistency Checking, Findings of NAACL 2022</a:t>
            </a:r>
          </a:p>
        </p:txBody>
      </p:sp>
      <p:sp>
        <p:nvSpPr>
          <p:cNvPr id="42" name="TextBox 41">
            <a:extLst>
              <a:ext uri="{FF2B5EF4-FFF2-40B4-BE49-F238E27FC236}">
                <a16:creationId xmlns:a16="http://schemas.microsoft.com/office/drawing/2014/main" id="{647D1292-B0AB-6C4D-801E-5A2C8F46F6D5}"/>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pic>
        <p:nvPicPr>
          <p:cNvPr id="23" name="object 4"/>
          <p:cNvPicPr/>
          <p:nvPr/>
        </p:nvPicPr>
        <p:blipFill rotWithShape="1">
          <a:blip r:embed="rId3" cstate="print"/>
          <a:srcRect l="7631" t="2511" r="1761" b="75590"/>
          <a:stretch/>
        </p:blipFill>
        <p:spPr>
          <a:xfrm>
            <a:off x="1276921" y="3222863"/>
            <a:ext cx="7148779" cy="475391"/>
          </a:xfrm>
          <a:prstGeom prst="rect">
            <a:avLst/>
          </a:prstGeom>
        </p:spPr>
      </p:pic>
      <p:pic>
        <p:nvPicPr>
          <p:cNvPr id="24" name="object 4">
            <a:extLst>
              <a:ext uri="{FF2B5EF4-FFF2-40B4-BE49-F238E27FC236}">
                <a16:creationId xmlns:a16="http://schemas.microsoft.com/office/drawing/2014/main" id="{D50CA988-8692-5122-70DF-8B817AA9C755}"/>
              </a:ext>
            </a:extLst>
          </p:cNvPr>
          <p:cNvPicPr/>
          <p:nvPr/>
        </p:nvPicPr>
        <p:blipFill rotWithShape="1">
          <a:blip r:embed="rId3" cstate="print"/>
          <a:srcRect l="7727" t="51653" b="25408"/>
          <a:stretch/>
        </p:blipFill>
        <p:spPr>
          <a:xfrm>
            <a:off x="1276921" y="4794943"/>
            <a:ext cx="7416380" cy="507248"/>
          </a:xfrm>
          <a:prstGeom prst="rect">
            <a:avLst/>
          </a:prstGeom>
        </p:spPr>
      </p:pic>
      <p:cxnSp>
        <p:nvCxnSpPr>
          <p:cNvPr id="30" name="직선 연결선 29"/>
          <p:cNvCxnSpPr/>
          <p:nvPr/>
        </p:nvCxnSpPr>
        <p:spPr>
          <a:xfrm>
            <a:off x="5741199" y="3462488"/>
            <a:ext cx="22841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직사각형 30"/>
          <p:cNvSpPr/>
          <p:nvPr/>
        </p:nvSpPr>
        <p:spPr>
          <a:xfrm>
            <a:off x="1276921" y="3222864"/>
            <a:ext cx="1598474" cy="13647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5743739" y="3394252"/>
            <a:ext cx="316816" cy="12314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784551" y="3566533"/>
            <a:ext cx="542496"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740351" y="3566533"/>
            <a:ext cx="519084"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1557074" y="3560715"/>
            <a:ext cx="542496"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아래쪽 화살표 43"/>
          <p:cNvSpPr/>
          <p:nvPr/>
        </p:nvSpPr>
        <p:spPr>
          <a:xfrm>
            <a:off x="4952670" y="3971363"/>
            <a:ext cx="280690" cy="472994"/>
          </a:xfrm>
          <a:prstGeom prst="downArrow">
            <a:avLst>
              <a:gd name="adj1" fmla="val 38967"/>
              <a:gd name="adj2" fmla="val 50000"/>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왼쪽 중괄호 44"/>
          <p:cNvSpPr/>
          <p:nvPr/>
        </p:nvSpPr>
        <p:spPr>
          <a:xfrm>
            <a:off x="847450" y="3455823"/>
            <a:ext cx="294747" cy="1701574"/>
          </a:xfrm>
          <a:prstGeom prst="leftBrace">
            <a:avLst>
              <a:gd name="adj1" fmla="val 52987"/>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46" name="TextBox 45"/>
          <p:cNvSpPr txBox="1"/>
          <p:nvPr/>
        </p:nvSpPr>
        <p:spPr>
          <a:xfrm>
            <a:off x="233323" y="4136580"/>
            <a:ext cx="668958" cy="307777"/>
          </a:xfrm>
          <a:prstGeom prst="rect">
            <a:avLst/>
          </a:prstGeom>
          <a:noFill/>
        </p:spPr>
        <p:txBody>
          <a:bodyPr wrap="square" rtlCol="0">
            <a:spAutoFit/>
          </a:bodyPr>
          <a:lstStyle/>
          <a:p>
            <a:r>
              <a:rPr lang="en-US" altLang="ko-KR" sz="1400" b="1"/>
              <a:t>entity</a:t>
            </a:r>
            <a:endParaRPr lang="ko-KR" altLang="en-US" sz="1400" b="1"/>
          </a:p>
        </p:txBody>
      </p:sp>
      <p:sp>
        <p:nvSpPr>
          <p:cNvPr id="47" name="TextBox 46">
            <a:extLst>
              <a:ext uri="{FF2B5EF4-FFF2-40B4-BE49-F238E27FC236}">
                <a16:creationId xmlns:a16="http://schemas.microsoft.com/office/drawing/2014/main" id="{E6A78492-91DA-3FE3-FB33-3CAF3B65C259}"/>
              </a:ext>
            </a:extLst>
          </p:cNvPr>
          <p:cNvSpPr txBox="1"/>
          <p:nvPr/>
        </p:nvSpPr>
        <p:spPr>
          <a:xfrm>
            <a:off x="1276921" y="2623707"/>
            <a:ext cx="1185415" cy="338554"/>
          </a:xfrm>
          <a:prstGeom prst="rect">
            <a:avLst/>
          </a:prstGeom>
          <a:noFill/>
        </p:spPr>
        <p:txBody>
          <a:bodyPr wrap="square" rtlCol="0">
            <a:spAutoFit/>
          </a:bodyPr>
          <a:lstStyle/>
          <a:p>
            <a:r>
              <a:rPr lang="en-US" altLang="ko-KR" sz="1600" b="1"/>
              <a:t>“Masking”</a:t>
            </a:r>
            <a:endParaRPr lang="ko-KR" altLang="en-US" sz="1600" b="1"/>
          </a:p>
        </p:txBody>
      </p:sp>
      <p:sp>
        <p:nvSpPr>
          <p:cNvPr id="48" name="TextBox 47">
            <a:extLst>
              <a:ext uri="{FF2B5EF4-FFF2-40B4-BE49-F238E27FC236}">
                <a16:creationId xmlns:a16="http://schemas.microsoft.com/office/drawing/2014/main" id="{D30F3FA4-1497-2A3D-00BE-09AF8210BF8A}"/>
              </a:ext>
            </a:extLst>
          </p:cNvPr>
          <p:cNvSpPr txBox="1"/>
          <p:nvPr/>
        </p:nvSpPr>
        <p:spPr>
          <a:xfrm>
            <a:off x="1276921" y="4194168"/>
            <a:ext cx="1185415" cy="338554"/>
          </a:xfrm>
          <a:prstGeom prst="rect">
            <a:avLst/>
          </a:prstGeom>
          <a:noFill/>
        </p:spPr>
        <p:txBody>
          <a:bodyPr wrap="square" rtlCol="0">
            <a:spAutoFit/>
          </a:bodyPr>
          <a:lstStyle/>
          <a:p>
            <a:r>
              <a:rPr lang="en-US" altLang="ko-KR" sz="1600" b="1"/>
              <a:t>“Filling”</a:t>
            </a:r>
            <a:endParaRPr lang="ko-KR" altLang="en-US" sz="1600" b="1"/>
          </a:p>
        </p:txBody>
      </p:sp>
      <p:sp>
        <p:nvSpPr>
          <p:cNvPr id="49" name="내용 개체 틀 3">
            <a:extLst>
              <a:ext uri="{FF2B5EF4-FFF2-40B4-BE49-F238E27FC236}">
                <a16:creationId xmlns:a16="http://schemas.microsoft.com/office/drawing/2014/main" id="{82209E1B-8DB2-EE4E-99C6-2490FF9A8D01}"/>
              </a:ext>
            </a:extLst>
          </p:cNvPr>
          <p:cNvSpPr txBox="1">
            <a:spLocks/>
          </p:cNvSpPr>
          <p:nvPr/>
        </p:nvSpPr>
        <p:spPr>
          <a:xfrm>
            <a:off x="435897" y="1439571"/>
            <a:ext cx="7051503" cy="45595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600" b="1"/>
              <a:t>Previous Inconsistent Data Generation Methods in Summarization</a:t>
            </a:r>
          </a:p>
        </p:txBody>
      </p:sp>
      <p:sp>
        <p:nvSpPr>
          <p:cNvPr id="50" name="object 5">
            <a:extLst>
              <a:ext uri="{FF2B5EF4-FFF2-40B4-BE49-F238E27FC236}">
                <a16:creationId xmlns:a16="http://schemas.microsoft.com/office/drawing/2014/main" id="{9C377CA7-F5F4-854B-8751-3EFF3C5192B4}"/>
              </a:ext>
            </a:extLst>
          </p:cNvPr>
          <p:cNvSpPr txBox="1"/>
          <p:nvPr/>
        </p:nvSpPr>
        <p:spPr>
          <a:xfrm>
            <a:off x="647429" y="1839455"/>
            <a:ext cx="241333" cy="259045"/>
          </a:xfrm>
          <a:prstGeom prst="rect">
            <a:avLst/>
          </a:prstGeom>
        </p:spPr>
        <p:txBody>
          <a:bodyPr vert="horz" wrap="square" lIns="0" tIns="12700" rIns="0" bIns="0" rtlCol="0">
            <a:spAutoFit/>
          </a:bodyPr>
          <a:lstStyle/>
          <a:p>
            <a:pPr marL="12700">
              <a:lnSpc>
                <a:spcPct val="100000"/>
              </a:lnSpc>
              <a:spcBef>
                <a:spcPts val="100"/>
              </a:spcBef>
            </a:pPr>
            <a:r>
              <a:rPr lang="en-US" sz="1600">
                <a:latin typeface="Calibri"/>
                <a:cs typeface="Calibri"/>
              </a:rPr>
              <a:t>2)</a:t>
            </a:r>
            <a:endParaRPr sz="1600">
              <a:latin typeface="Calibri"/>
              <a:cs typeface="Calibri"/>
            </a:endParaRPr>
          </a:p>
        </p:txBody>
      </p:sp>
      <p:sp>
        <p:nvSpPr>
          <p:cNvPr id="51" name="TextBox 50">
            <a:extLst>
              <a:ext uri="{FF2B5EF4-FFF2-40B4-BE49-F238E27FC236}">
                <a16:creationId xmlns:a16="http://schemas.microsoft.com/office/drawing/2014/main" id="{5E61CA6B-4256-5A47-BE40-FA9905701B8C}"/>
              </a:ext>
            </a:extLst>
          </p:cNvPr>
          <p:cNvSpPr txBox="1"/>
          <p:nvPr/>
        </p:nvSpPr>
        <p:spPr>
          <a:xfrm>
            <a:off x="768095" y="1813556"/>
            <a:ext cx="6190969" cy="597599"/>
          </a:xfrm>
          <a:prstGeom prst="rect">
            <a:avLst/>
          </a:prstGeom>
          <a:noFill/>
        </p:spPr>
        <p:txBody>
          <a:bodyPr wrap="square">
            <a:spAutoFit/>
          </a:bodyPr>
          <a:lstStyle/>
          <a:p>
            <a:pPr marL="12700">
              <a:spcBef>
                <a:spcPts val="100"/>
              </a:spcBef>
            </a:pPr>
            <a:r>
              <a:rPr lang="en-US" altLang="ko-Kore-KR" sz="1600" dirty="0" smtClean="0">
                <a:cs typeface="Calibri"/>
              </a:rPr>
              <a:t>Model-based Substitution: Mask-and-Fill</a:t>
            </a:r>
            <a:endParaRPr lang="en-US" altLang="ko-Kore-KR" sz="1600" dirty="0">
              <a:cs typeface="Calibri"/>
            </a:endParaRPr>
          </a:p>
          <a:p>
            <a:pPr marL="12700">
              <a:lnSpc>
                <a:spcPct val="100000"/>
              </a:lnSpc>
              <a:spcBef>
                <a:spcPts val="100"/>
              </a:spcBef>
            </a:pPr>
            <a:r>
              <a:rPr lang="en-US" altLang="ko-Kore-KR" sz="1600" dirty="0">
                <a:cs typeface="Calibri"/>
              </a:rPr>
              <a:t>: Substitute the contents using a pre-trained language model</a:t>
            </a:r>
          </a:p>
        </p:txBody>
      </p:sp>
      <p:sp>
        <p:nvSpPr>
          <p:cNvPr id="52" name="모서리가 둥근 직사각형 51">
            <a:extLst>
              <a:ext uri="{FF2B5EF4-FFF2-40B4-BE49-F238E27FC236}">
                <a16:creationId xmlns:a16="http://schemas.microsoft.com/office/drawing/2014/main" id="{3AEB3B27-3156-9F41-A44E-097E0897F316}"/>
              </a:ext>
            </a:extLst>
          </p:cNvPr>
          <p:cNvSpPr/>
          <p:nvPr/>
        </p:nvSpPr>
        <p:spPr>
          <a:xfrm>
            <a:off x="1150665" y="2964778"/>
            <a:ext cx="7681810"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모서리가 둥근 직사각형 52">
            <a:extLst>
              <a:ext uri="{FF2B5EF4-FFF2-40B4-BE49-F238E27FC236}">
                <a16:creationId xmlns:a16="http://schemas.microsoft.com/office/drawing/2014/main" id="{F8749376-6971-9643-A556-30B4733431BB}"/>
              </a:ext>
            </a:extLst>
          </p:cNvPr>
          <p:cNvSpPr/>
          <p:nvPr/>
        </p:nvSpPr>
        <p:spPr>
          <a:xfrm>
            <a:off x="1150665" y="4533695"/>
            <a:ext cx="7681810"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2383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22" name="Title 1">
            <a:extLst>
              <a:ext uri="{FF2B5EF4-FFF2-40B4-BE49-F238E27FC236}">
                <a16:creationId xmlns:a16="http://schemas.microsoft.com/office/drawing/2014/main" id="{9AE1D136-C9B4-9C4E-8B1D-B2D3A10A102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31" name="TextBox 30">
            <a:extLst>
              <a:ext uri="{FF2B5EF4-FFF2-40B4-BE49-F238E27FC236}">
                <a16:creationId xmlns:a16="http://schemas.microsoft.com/office/drawing/2014/main" id="{6D2481B5-5AF5-BE41-96AB-893D1BDC03A9}"/>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38" name="TextBox 37">
            <a:extLst>
              <a:ext uri="{FF2B5EF4-FFF2-40B4-BE49-F238E27FC236}">
                <a16:creationId xmlns:a16="http://schemas.microsoft.com/office/drawing/2014/main" id="{AABCEEC3-DDCE-2841-AB3C-9BB230F92BE9}"/>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5" name="모서리가 둥근 직사각형 24">
            <a:extLst>
              <a:ext uri="{FF2B5EF4-FFF2-40B4-BE49-F238E27FC236}">
                <a16:creationId xmlns:a16="http://schemas.microsoft.com/office/drawing/2014/main" id="{20614754-D202-7F40-BAB6-B836974030D3}"/>
              </a:ext>
            </a:extLst>
          </p:cNvPr>
          <p:cNvSpPr/>
          <p:nvPr/>
        </p:nvSpPr>
        <p:spPr>
          <a:xfrm>
            <a:off x="5063803" y="3888373"/>
            <a:ext cx="3425152" cy="1262103"/>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1243B7BF-ADBB-794C-8044-9FBCA755D9FF}"/>
              </a:ext>
            </a:extLst>
          </p:cNvPr>
          <p:cNvSpPr/>
          <p:nvPr/>
        </p:nvSpPr>
        <p:spPr>
          <a:xfrm>
            <a:off x="602675" y="3989385"/>
            <a:ext cx="3425152" cy="1090520"/>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7" name="object 3"/>
          <p:cNvPicPr/>
          <p:nvPr/>
        </p:nvPicPr>
        <p:blipFill>
          <a:blip r:embed="rId3" cstate="print"/>
          <a:stretch>
            <a:fillRect/>
          </a:stretch>
        </p:blipFill>
        <p:spPr>
          <a:xfrm>
            <a:off x="5206345" y="4263993"/>
            <a:ext cx="3126894" cy="779558"/>
          </a:xfrm>
          <a:prstGeom prst="rect">
            <a:avLst/>
          </a:prstGeom>
        </p:spPr>
      </p:pic>
      <p:pic>
        <p:nvPicPr>
          <p:cNvPr id="28" name="object 4"/>
          <p:cNvPicPr/>
          <p:nvPr/>
        </p:nvPicPr>
        <p:blipFill>
          <a:blip r:embed="rId4" cstate="print"/>
          <a:stretch>
            <a:fillRect/>
          </a:stretch>
        </p:blipFill>
        <p:spPr>
          <a:xfrm>
            <a:off x="763142" y="4125696"/>
            <a:ext cx="3125717" cy="844837"/>
          </a:xfrm>
          <a:prstGeom prst="rect">
            <a:avLst/>
          </a:prstGeom>
        </p:spPr>
      </p:pic>
      <p:sp>
        <p:nvSpPr>
          <p:cNvPr id="32" name="object 9"/>
          <p:cNvSpPr txBox="1"/>
          <p:nvPr/>
        </p:nvSpPr>
        <p:spPr>
          <a:xfrm>
            <a:off x="5206344" y="3964024"/>
            <a:ext cx="2752852" cy="228268"/>
          </a:xfrm>
          <a:prstGeom prst="rect">
            <a:avLst/>
          </a:prstGeom>
        </p:spPr>
        <p:txBody>
          <a:bodyPr vert="horz" wrap="square" lIns="0" tIns="12700" rIns="0" bIns="0" rtlCol="0">
            <a:spAutoFit/>
          </a:bodyPr>
          <a:lstStyle/>
          <a:p>
            <a:pPr marL="12700">
              <a:lnSpc>
                <a:spcPct val="100000"/>
              </a:lnSpc>
              <a:spcBef>
                <a:spcPts val="100"/>
              </a:spcBef>
            </a:pPr>
            <a:r>
              <a:rPr sz="1400" b="1" spc="-10">
                <a:latin typeface="Calibri"/>
                <a:cs typeface="Calibri"/>
              </a:rPr>
              <a:t>Generated</a:t>
            </a:r>
            <a:r>
              <a:rPr sz="1400" b="1" spc="-65">
                <a:latin typeface="Calibri"/>
                <a:cs typeface="Calibri"/>
              </a:rPr>
              <a:t> </a:t>
            </a:r>
            <a:r>
              <a:rPr lang="en-US" sz="1400" b="1" spc="-10">
                <a:latin typeface="Calibri"/>
                <a:cs typeface="Calibri"/>
              </a:rPr>
              <a:t>Inconsistent</a:t>
            </a:r>
            <a:r>
              <a:rPr sz="1400" b="1" spc="-45">
                <a:latin typeface="Calibri"/>
                <a:cs typeface="Calibri"/>
              </a:rPr>
              <a:t> </a:t>
            </a:r>
            <a:r>
              <a:rPr sz="1400" b="1" spc="-10">
                <a:latin typeface="Calibri"/>
                <a:cs typeface="Calibri"/>
              </a:rPr>
              <a:t>Summary</a:t>
            </a:r>
            <a:endParaRPr sz="1400">
              <a:latin typeface="Calibri"/>
              <a:cs typeface="Calibri"/>
            </a:endParaRPr>
          </a:p>
        </p:txBody>
      </p:sp>
      <p:sp>
        <p:nvSpPr>
          <p:cNvPr id="33" name="직사각형 32"/>
          <p:cNvSpPr/>
          <p:nvPr/>
        </p:nvSpPr>
        <p:spPr>
          <a:xfrm>
            <a:off x="5089022" y="5540341"/>
            <a:ext cx="3543066" cy="523220"/>
          </a:xfrm>
          <a:prstGeom prst="rect">
            <a:avLst/>
          </a:prstGeom>
        </p:spPr>
        <p:txBody>
          <a:bodyPr wrap="square">
            <a:spAutoFit/>
          </a:bodyPr>
          <a:lstStyle/>
          <a:p>
            <a:pPr marL="285750" indent="-285750">
              <a:buFont typeface="Arial" panose="020B0604020202020204" pitchFamily="34" charset="0"/>
              <a:buChar char="•"/>
            </a:pPr>
            <a:r>
              <a:rPr lang="en-US" altLang="ko-KR" sz="1400">
                <a:solidFill>
                  <a:srgbClr val="FF2500"/>
                </a:solidFill>
              </a:rPr>
              <a:t>Too different from the original summary</a:t>
            </a:r>
          </a:p>
          <a:p>
            <a:pPr marL="285750" indent="-285750">
              <a:buFont typeface="Arial" panose="020B0604020202020204" pitchFamily="34" charset="0"/>
              <a:buChar char="•"/>
            </a:pPr>
            <a:r>
              <a:rPr lang="en-US" altLang="ko-KR" sz="1400">
                <a:solidFill>
                  <a:srgbClr val="FF2500"/>
                </a:solidFill>
              </a:rPr>
              <a:t>Irrelevant to article</a:t>
            </a:r>
          </a:p>
        </p:txBody>
      </p:sp>
      <p:sp>
        <p:nvSpPr>
          <p:cNvPr id="39" name="object 8"/>
          <p:cNvSpPr/>
          <p:nvPr/>
        </p:nvSpPr>
        <p:spPr>
          <a:xfrm rot="16200000">
            <a:off x="4296239" y="4035994"/>
            <a:ext cx="437186" cy="966859"/>
          </a:xfrm>
          <a:custGeom>
            <a:avLst/>
            <a:gdLst/>
            <a:ahLst/>
            <a:cxnLst/>
            <a:rect l="l" t="t" r="r" b="b"/>
            <a:pathLst>
              <a:path w="457200" h="1143000">
                <a:moveTo>
                  <a:pt x="0" y="914400"/>
                </a:moveTo>
                <a:lnTo>
                  <a:pt x="114300" y="914400"/>
                </a:lnTo>
                <a:lnTo>
                  <a:pt x="114300" y="0"/>
                </a:lnTo>
                <a:lnTo>
                  <a:pt x="342899" y="0"/>
                </a:lnTo>
                <a:lnTo>
                  <a:pt x="342899" y="914400"/>
                </a:lnTo>
                <a:lnTo>
                  <a:pt x="457199" y="914400"/>
                </a:lnTo>
                <a:lnTo>
                  <a:pt x="228600" y="1143000"/>
                </a:lnTo>
                <a:lnTo>
                  <a:pt x="0" y="914400"/>
                </a:lnTo>
                <a:close/>
              </a:path>
            </a:pathLst>
          </a:custGeom>
          <a:solidFill>
            <a:srgbClr val="002060"/>
          </a:solidFill>
          <a:ln w="25399">
            <a:noFill/>
          </a:ln>
        </p:spPr>
        <p:txBody>
          <a:bodyPr wrap="square" lIns="0" tIns="0" rIns="0" bIns="0" rtlCol="0"/>
          <a:lstStyle/>
          <a:p>
            <a:endParaRPr/>
          </a:p>
        </p:txBody>
      </p:sp>
      <p:pic>
        <p:nvPicPr>
          <p:cNvPr id="40" name="그림 39"/>
          <p:cNvPicPr>
            <a:picLocks noChangeAspect="1"/>
          </p:cNvPicPr>
          <p:nvPr/>
        </p:nvPicPr>
        <p:blipFill rotWithShape="1">
          <a:blip r:embed="rId5"/>
          <a:srcRect b="54234"/>
          <a:stretch/>
        </p:blipFill>
        <p:spPr>
          <a:xfrm>
            <a:off x="555644" y="2019922"/>
            <a:ext cx="3473466" cy="856960"/>
          </a:xfrm>
          <a:prstGeom prst="rect">
            <a:avLst/>
          </a:prstGeom>
        </p:spPr>
      </p:pic>
      <p:pic>
        <p:nvPicPr>
          <p:cNvPr id="41" name="그림 40"/>
          <p:cNvPicPr>
            <a:picLocks noChangeAspect="1"/>
          </p:cNvPicPr>
          <p:nvPr/>
        </p:nvPicPr>
        <p:blipFill rotWithShape="1">
          <a:blip r:embed="rId5"/>
          <a:srcRect t="71904"/>
          <a:stretch/>
        </p:blipFill>
        <p:spPr>
          <a:xfrm>
            <a:off x="555644" y="3081352"/>
            <a:ext cx="3473466" cy="526099"/>
          </a:xfrm>
          <a:prstGeom prst="rect">
            <a:avLst/>
          </a:prstGeom>
        </p:spPr>
      </p:pic>
      <p:sp>
        <p:nvSpPr>
          <p:cNvPr id="42" name="TextBox 41"/>
          <p:cNvSpPr txBox="1"/>
          <p:nvPr/>
        </p:nvSpPr>
        <p:spPr>
          <a:xfrm>
            <a:off x="1716050" y="2739709"/>
            <a:ext cx="1040235" cy="369332"/>
          </a:xfrm>
          <a:prstGeom prst="rect">
            <a:avLst/>
          </a:prstGeom>
          <a:noFill/>
        </p:spPr>
        <p:txBody>
          <a:bodyPr wrap="square" rtlCol="0">
            <a:spAutoFit/>
          </a:bodyPr>
          <a:lstStyle/>
          <a:p>
            <a:pPr algn="ctr"/>
            <a:r>
              <a:rPr lang="en-US" altLang="ko-KR">
                <a:solidFill>
                  <a:schemeClr val="bg1">
                    <a:lumMod val="50000"/>
                  </a:schemeClr>
                </a:solidFill>
              </a:rPr>
              <a:t>…</a:t>
            </a:r>
            <a:endParaRPr lang="ko-KR" altLang="en-US">
              <a:solidFill>
                <a:schemeClr val="bg1">
                  <a:lumMod val="50000"/>
                </a:schemeClr>
              </a:solidFill>
            </a:endParaRPr>
          </a:p>
        </p:txBody>
      </p:sp>
      <p:sp>
        <p:nvSpPr>
          <p:cNvPr id="43" name="내용 개체 틀 3">
            <a:extLst>
              <a:ext uri="{FF2B5EF4-FFF2-40B4-BE49-F238E27FC236}">
                <a16:creationId xmlns:a16="http://schemas.microsoft.com/office/drawing/2014/main" id="{7ED8AD3E-D7DD-004E-B19B-BAF6BAD03E96}"/>
              </a:ext>
            </a:extLst>
          </p:cNvPr>
          <p:cNvSpPr txBox="1">
            <a:spLocks/>
          </p:cNvSpPr>
          <p:nvPr/>
        </p:nvSpPr>
        <p:spPr>
          <a:xfrm>
            <a:off x="435897" y="1489252"/>
            <a:ext cx="5143100" cy="44614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smtClean="0"/>
              <a:t>Limitation </a:t>
            </a:r>
            <a:r>
              <a:rPr lang="en-US" altLang="ko-KR" sz="1600" b="1"/>
              <a:t>of Rule-Based Substitution and Mask-and-Fill</a:t>
            </a:r>
          </a:p>
        </p:txBody>
      </p:sp>
      <p:sp>
        <p:nvSpPr>
          <p:cNvPr id="44" name="object 10"/>
          <p:cNvSpPr txBox="1"/>
          <p:nvPr/>
        </p:nvSpPr>
        <p:spPr>
          <a:xfrm>
            <a:off x="3954400" y="3678985"/>
            <a:ext cx="1122982" cy="591829"/>
          </a:xfrm>
          <a:prstGeom prst="rect">
            <a:avLst/>
          </a:prstGeom>
          <a:noFill/>
        </p:spPr>
        <p:txBody>
          <a:bodyPr vert="horz" wrap="square" lIns="0" tIns="12065" rIns="0" bIns="0" rtlCol="0">
            <a:spAutoFit/>
          </a:bodyPr>
          <a:lstStyle/>
          <a:p>
            <a:pPr marL="12700" algn="ctr">
              <a:spcBef>
                <a:spcPts val="95"/>
              </a:spcBef>
            </a:pPr>
            <a:r>
              <a:rPr sz="1200" b="1" dirty="0">
                <a:solidFill>
                  <a:srgbClr val="013275"/>
                </a:solidFill>
                <a:latin typeface="Calibri"/>
                <a:cs typeface="Calibri"/>
              </a:rPr>
              <a:t>Fill</a:t>
            </a:r>
            <a:r>
              <a:rPr sz="1200" b="1" spc="-45" dirty="0">
                <a:solidFill>
                  <a:srgbClr val="013275"/>
                </a:solidFill>
                <a:latin typeface="Calibri"/>
                <a:cs typeface="Calibri"/>
              </a:rPr>
              <a:t> </a:t>
            </a:r>
            <a:r>
              <a:rPr sz="1200" b="1" dirty="0">
                <a:solidFill>
                  <a:srgbClr val="013275"/>
                </a:solidFill>
                <a:latin typeface="Calibri"/>
                <a:cs typeface="Calibri"/>
              </a:rPr>
              <a:t>in</a:t>
            </a:r>
            <a:r>
              <a:rPr sz="1200" b="1" spc="-40" dirty="0">
                <a:solidFill>
                  <a:srgbClr val="013275"/>
                </a:solidFill>
                <a:latin typeface="Calibri"/>
                <a:cs typeface="Calibri"/>
              </a:rPr>
              <a:t> </a:t>
            </a:r>
            <a:r>
              <a:rPr sz="1200" b="1" dirty="0">
                <a:solidFill>
                  <a:srgbClr val="013275"/>
                </a:solidFill>
                <a:latin typeface="Calibri"/>
                <a:cs typeface="Calibri"/>
              </a:rPr>
              <a:t>the</a:t>
            </a:r>
            <a:r>
              <a:rPr sz="1200" b="1" spc="-15" dirty="0">
                <a:solidFill>
                  <a:srgbClr val="013275"/>
                </a:solidFill>
                <a:latin typeface="Calibri"/>
                <a:cs typeface="Calibri"/>
              </a:rPr>
              <a:t> </a:t>
            </a:r>
            <a:r>
              <a:rPr sz="1200" b="1" spc="-20" dirty="0">
                <a:solidFill>
                  <a:srgbClr val="013275"/>
                </a:solidFill>
                <a:latin typeface="Calibri"/>
                <a:cs typeface="Calibri"/>
              </a:rPr>
              <a:t>mask</a:t>
            </a:r>
            <a:endParaRPr lang="en-US" sz="1200" b="1" spc="-20" dirty="0">
              <a:solidFill>
                <a:srgbClr val="013275"/>
              </a:solidFill>
              <a:latin typeface="Calibri"/>
              <a:cs typeface="Calibri"/>
            </a:endParaRPr>
          </a:p>
          <a:p>
            <a:pPr marL="12700" algn="ctr">
              <a:spcBef>
                <a:spcPts val="95"/>
              </a:spcBef>
            </a:pPr>
            <a:r>
              <a:rPr lang="en-US" sz="1200" b="1" spc="-20" dirty="0">
                <a:solidFill>
                  <a:srgbClr val="013275"/>
                </a:solidFill>
                <a:latin typeface="Calibri"/>
                <a:cs typeface="Calibri"/>
              </a:rPr>
              <a:t>or</a:t>
            </a:r>
          </a:p>
          <a:p>
            <a:pPr marL="12700" algn="ctr">
              <a:spcBef>
                <a:spcPts val="95"/>
              </a:spcBef>
            </a:pPr>
            <a:r>
              <a:rPr lang="en-US" sz="1200" b="1" spc="-20" dirty="0">
                <a:solidFill>
                  <a:srgbClr val="013275"/>
                </a:solidFill>
                <a:latin typeface="Calibri"/>
                <a:cs typeface="Calibri"/>
              </a:rPr>
              <a:t>Substitution</a:t>
            </a:r>
            <a:endParaRPr sz="1200" b="1" dirty="0">
              <a:solidFill>
                <a:srgbClr val="013275"/>
              </a:solidFill>
              <a:latin typeface="Calibri"/>
              <a:cs typeface="Calibri"/>
            </a:endParaRPr>
          </a:p>
        </p:txBody>
      </p:sp>
      <p:sp>
        <p:nvSpPr>
          <p:cNvPr id="45" name="직사각형 44">
            <a:extLst>
              <a:ext uri="{FF2B5EF4-FFF2-40B4-BE49-F238E27FC236}">
                <a16:creationId xmlns:a16="http://schemas.microsoft.com/office/drawing/2014/main" id="{CA9FC9C2-1DC6-2CAB-FD2F-328CECB49F89}"/>
              </a:ext>
            </a:extLst>
          </p:cNvPr>
          <p:cNvSpPr/>
          <p:nvPr/>
        </p:nvSpPr>
        <p:spPr>
          <a:xfrm>
            <a:off x="1867715" y="4625433"/>
            <a:ext cx="437186" cy="2028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766A95C1-F79D-DB88-294C-C9464ADF1243}"/>
              </a:ext>
            </a:extLst>
          </p:cNvPr>
          <p:cNvSpPr txBox="1"/>
          <p:nvPr/>
        </p:nvSpPr>
        <p:spPr>
          <a:xfrm>
            <a:off x="5121841" y="5232564"/>
            <a:ext cx="3062627" cy="307777"/>
          </a:xfrm>
          <a:prstGeom prst="rect">
            <a:avLst/>
          </a:prstGeom>
          <a:noFill/>
        </p:spPr>
        <p:txBody>
          <a:bodyPr wrap="square" rtlCol="0">
            <a:spAutoFit/>
          </a:bodyPr>
          <a:lstStyle/>
          <a:p>
            <a:r>
              <a:rPr lang="en-US" altLang="ko-KR" sz="1400" b="1">
                <a:solidFill>
                  <a:srgbClr val="FF2500"/>
                </a:solidFill>
              </a:rPr>
              <a:t>Coach -&gt; President of Russia</a:t>
            </a:r>
            <a:endParaRPr lang="ko-KR" altLang="en-US" sz="1400" b="1">
              <a:solidFill>
                <a:srgbClr val="FF2500"/>
              </a:solidFill>
            </a:endParaRPr>
          </a:p>
        </p:txBody>
      </p:sp>
      <p:sp>
        <p:nvSpPr>
          <p:cNvPr id="47" name="직사각형 46">
            <a:extLst>
              <a:ext uri="{FF2B5EF4-FFF2-40B4-BE49-F238E27FC236}">
                <a16:creationId xmlns:a16="http://schemas.microsoft.com/office/drawing/2014/main" id="{5588A4DF-8576-954E-B979-39B816705C73}"/>
              </a:ext>
            </a:extLst>
          </p:cNvPr>
          <p:cNvSpPr/>
          <p:nvPr/>
        </p:nvSpPr>
        <p:spPr>
          <a:xfrm>
            <a:off x="6250143" y="4686769"/>
            <a:ext cx="1137540" cy="2028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0714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475309" y="4358372"/>
            <a:ext cx="3819652" cy="1155438"/>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35"/>
          <p:cNvSpPr/>
          <p:nvPr/>
        </p:nvSpPr>
        <p:spPr>
          <a:xfrm>
            <a:off x="482110" y="2010981"/>
            <a:ext cx="3819652" cy="2171700"/>
          </a:xfrm>
          <a:prstGeom prst="roundRect">
            <a:avLst>
              <a:gd name="adj" fmla="val 6842"/>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object 3"/>
          <p:cNvPicPr/>
          <p:nvPr/>
        </p:nvPicPr>
        <p:blipFill rotWithShape="1">
          <a:blip r:embed="rId3" cstate="print"/>
          <a:srcRect b="55682"/>
          <a:stretch/>
        </p:blipFill>
        <p:spPr>
          <a:xfrm>
            <a:off x="531989" y="2107416"/>
            <a:ext cx="3686544" cy="946388"/>
          </a:xfrm>
          <a:prstGeom prst="rect">
            <a:avLst/>
          </a:prstGeom>
        </p:spPr>
      </p:pic>
      <p:pic>
        <p:nvPicPr>
          <p:cNvPr id="15" name="object 4"/>
          <p:cNvPicPr/>
          <p:nvPr/>
        </p:nvPicPr>
        <p:blipFill>
          <a:blip r:embed="rId4" cstate="print"/>
          <a:stretch>
            <a:fillRect/>
          </a:stretch>
        </p:blipFill>
        <p:spPr>
          <a:xfrm>
            <a:off x="544389" y="4466960"/>
            <a:ext cx="3666380" cy="990970"/>
          </a:xfrm>
          <a:prstGeom prst="rect">
            <a:avLst/>
          </a:prstGeom>
        </p:spPr>
      </p:pic>
      <p:pic>
        <p:nvPicPr>
          <p:cNvPr id="16" name="object 5"/>
          <p:cNvPicPr/>
          <p:nvPr/>
        </p:nvPicPr>
        <p:blipFill>
          <a:blip r:embed="rId5" cstate="print"/>
          <a:stretch>
            <a:fillRect/>
          </a:stretch>
        </p:blipFill>
        <p:spPr>
          <a:xfrm>
            <a:off x="4868467" y="3227878"/>
            <a:ext cx="3667125" cy="886182"/>
          </a:xfrm>
          <a:prstGeom prst="rect">
            <a:avLst/>
          </a:prstGeom>
        </p:spPr>
      </p:pic>
      <p:sp>
        <p:nvSpPr>
          <p:cNvPr id="28" name="object 9"/>
          <p:cNvSpPr txBox="1"/>
          <p:nvPr/>
        </p:nvSpPr>
        <p:spPr>
          <a:xfrm>
            <a:off x="4861284" y="2942769"/>
            <a:ext cx="3149092" cy="228268"/>
          </a:xfrm>
          <a:prstGeom prst="rect">
            <a:avLst/>
          </a:prstGeom>
        </p:spPr>
        <p:txBody>
          <a:bodyPr vert="horz" wrap="square" lIns="0" tIns="12700" rIns="0" bIns="0" rtlCol="0">
            <a:spAutoFit/>
          </a:bodyPr>
          <a:lstStyle/>
          <a:p>
            <a:pPr marL="12700">
              <a:lnSpc>
                <a:spcPct val="100000"/>
              </a:lnSpc>
              <a:spcBef>
                <a:spcPts val="100"/>
              </a:spcBef>
            </a:pPr>
            <a:r>
              <a:rPr lang="en-US" sz="1400" b="1" spc="-10">
                <a:cs typeface="Calibri"/>
              </a:rPr>
              <a:t>Generated Inconsistent Summary</a:t>
            </a:r>
          </a:p>
        </p:txBody>
      </p:sp>
      <p:sp>
        <p:nvSpPr>
          <p:cNvPr id="29" name="object 10"/>
          <p:cNvSpPr txBox="1"/>
          <p:nvPr/>
        </p:nvSpPr>
        <p:spPr>
          <a:xfrm>
            <a:off x="4619711" y="4917899"/>
            <a:ext cx="1702790" cy="591829"/>
          </a:xfrm>
          <a:prstGeom prst="rect">
            <a:avLst/>
          </a:prstGeom>
        </p:spPr>
        <p:txBody>
          <a:bodyPr vert="horz" wrap="square" lIns="0" tIns="12065" rIns="0" bIns="0" rtlCol="0">
            <a:spAutoFit/>
          </a:bodyPr>
          <a:lstStyle/>
          <a:p>
            <a:pPr marL="12700" algn="ctr">
              <a:spcBef>
                <a:spcPts val="95"/>
              </a:spcBef>
            </a:pPr>
            <a:r>
              <a:rPr sz="1200">
                <a:solidFill>
                  <a:srgbClr val="013275"/>
                </a:solidFill>
                <a:latin typeface="Calibri"/>
                <a:cs typeface="Calibri"/>
              </a:rPr>
              <a:t>Fill</a:t>
            </a:r>
            <a:r>
              <a:rPr sz="1200" spc="-45">
                <a:solidFill>
                  <a:srgbClr val="013275"/>
                </a:solidFill>
                <a:latin typeface="Calibri"/>
                <a:cs typeface="Calibri"/>
              </a:rPr>
              <a:t> </a:t>
            </a:r>
            <a:r>
              <a:rPr sz="1200">
                <a:solidFill>
                  <a:srgbClr val="013275"/>
                </a:solidFill>
                <a:latin typeface="Calibri"/>
                <a:cs typeface="Calibri"/>
              </a:rPr>
              <a:t>in</a:t>
            </a:r>
            <a:r>
              <a:rPr sz="1200" spc="-40">
                <a:solidFill>
                  <a:srgbClr val="013275"/>
                </a:solidFill>
                <a:latin typeface="Calibri"/>
                <a:cs typeface="Calibri"/>
              </a:rPr>
              <a:t> </a:t>
            </a:r>
            <a:r>
              <a:rPr sz="1200">
                <a:solidFill>
                  <a:srgbClr val="013275"/>
                </a:solidFill>
                <a:latin typeface="Calibri"/>
                <a:cs typeface="Calibri"/>
              </a:rPr>
              <a:t>the</a:t>
            </a:r>
            <a:r>
              <a:rPr sz="1200" spc="-15">
                <a:solidFill>
                  <a:srgbClr val="013275"/>
                </a:solidFill>
                <a:latin typeface="Calibri"/>
                <a:cs typeface="Calibri"/>
              </a:rPr>
              <a:t> </a:t>
            </a:r>
            <a:r>
              <a:rPr sz="1200" spc="-20">
                <a:solidFill>
                  <a:srgbClr val="013275"/>
                </a:solidFill>
                <a:latin typeface="Calibri"/>
                <a:cs typeface="Calibri"/>
              </a:rPr>
              <a:t>mask</a:t>
            </a:r>
            <a:endParaRPr lang="en-US" sz="1200" spc="-20">
              <a:solidFill>
                <a:srgbClr val="013275"/>
              </a:solidFill>
              <a:latin typeface="Calibri"/>
              <a:cs typeface="Calibri"/>
            </a:endParaRPr>
          </a:p>
          <a:p>
            <a:pPr marL="12700" algn="ctr">
              <a:spcBef>
                <a:spcPts val="95"/>
              </a:spcBef>
            </a:pPr>
            <a:r>
              <a:rPr lang="en-US" sz="1200" spc="-20">
                <a:solidFill>
                  <a:srgbClr val="013275"/>
                </a:solidFill>
                <a:latin typeface="Calibri"/>
                <a:cs typeface="Calibri"/>
              </a:rPr>
              <a:t>additionally using</a:t>
            </a:r>
          </a:p>
          <a:p>
            <a:pPr marL="12700" algn="ctr">
              <a:spcBef>
                <a:spcPts val="95"/>
              </a:spcBef>
            </a:pPr>
            <a:r>
              <a:rPr lang="en-US" sz="1200" i="1" spc="-20">
                <a:solidFill>
                  <a:srgbClr val="013275"/>
                </a:solidFill>
                <a:latin typeface="Calibri"/>
                <a:cs typeface="Calibri"/>
              </a:rPr>
              <a:t>“</a:t>
            </a:r>
            <a:r>
              <a:rPr lang="en-US" sz="1200" b="1" i="1" spc="-20">
                <a:solidFill>
                  <a:srgbClr val="013275"/>
                </a:solidFill>
                <a:latin typeface="Calibri"/>
                <a:cs typeface="Calibri"/>
              </a:rPr>
              <a:t>Masked Article</a:t>
            </a:r>
            <a:r>
              <a:rPr lang="en-US" sz="1200" i="1" spc="-20">
                <a:solidFill>
                  <a:srgbClr val="013275"/>
                </a:solidFill>
                <a:latin typeface="Calibri"/>
                <a:cs typeface="Calibri"/>
              </a:rPr>
              <a:t>"</a:t>
            </a:r>
            <a:endParaRPr sz="1200" i="1">
              <a:solidFill>
                <a:srgbClr val="013275"/>
              </a:solidFill>
              <a:latin typeface="Calibri"/>
              <a:cs typeface="Calibri"/>
            </a:endParaRPr>
          </a:p>
        </p:txBody>
      </p:sp>
      <p:sp>
        <p:nvSpPr>
          <p:cNvPr id="2" name="직사각형 1"/>
          <p:cNvSpPr/>
          <p:nvPr/>
        </p:nvSpPr>
        <p:spPr>
          <a:xfrm>
            <a:off x="5103797" y="4282961"/>
            <a:ext cx="3196463" cy="523220"/>
          </a:xfrm>
          <a:prstGeom prst="rect">
            <a:avLst/>
          </a:prstGeom>
        </p:spPr>
        <p:txBody>
          <a:bodyPr wrap="square">
            <a:spAutoFit/>
          </a:bodyPr>
          <a:lstStyle/>
          <a:p>
            <a:pPr marL="285750" indent="-285750">
              <a:buFont typeface="Arial" panose="020B0604020202020204" pitchFamily="34" charset="0"/>
              <a:buChar char="•"/>
            </a:pPr>
            <a:r>
              <a:rPr lang="en-US" altLang="ko-KR" sz="1400">
                <a:solidFill>
                  <a:srgbClr val="02B051"/>
                </a:solidFill>
                <a:latin typeface="Arial" panose="020B0604020202020204" pitchFamily="34" charset="0"/>
              </a:rPr>
              <a:t>Relevant to article</a:t>
            </a:r>
          </a:p>
          <a:p>
            <a:pPr marL="285750" indent="-285750">
              <a:buFont typeface="Arial" panose="020B0604020202020204" pitchFamily="34" charset="0"/>
              <a:buChar char="•"/>
            </a:pPr>
            <a:r>
              <a:rPr lang="en-US" altLang="ko-KR" sz="1400">
                <a:solidFill>
                  <a:srgbClr val="FF2500"/>
                </a:solidFill>
                <a:latin typeface="Arial" panose="020B0604020202020204" pitchFamily="34" charset="0"/>
              </a:rPr>
              <a:t>More natural, but still inconsistent</a:t>
            </a:r>
          </a:p>
        </p:txBody>
      </p:sp>
      <p:sp>
        <p:nvSpPr>
          <p:cNvPr id="5" name="직사각형 4"/>
          <p:cNvSpPr/>
          <p:nvPr/>
        </p:nvSpPr>
        <p:spPr>
          <a:xfrm>
            <a:off x="1149163" y="2117313"/>
            <a:ext cx="949370" cy="180426"/>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2183172" y="2114138"/>
            <a:ext cx="1993715" cy="186632"/>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66234" y="2676376"/>
            <a:ext cx="949370" cy="19124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3084689" y="2690072"/>
            <a:ext cx="1133844" cy="19344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3183279" y="2462950"/>
            <a:ext cx="672117" cy="19344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2098533" y="2483753"/>
            <a:ext cx="497932" cy="166646"/>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object 3"/>
          <p:cNvPicPr/>
          <p:nvPr/>
        </p:nvPicPr>
        <p:blipFill rotWithShape="1">
          <a:blip r:embed="rId3" cstate="print"/>
          <a:srcRect t="74028" b="1303"/>
          <a:stretch/>
        </p:blipFill>
        <p:spPr>
          <a:xfrm>
            <a:off x="531989" y="3575391"/>
            <a:ext cx="3686544" cy="526771"/>
          </a:xfrm>
          <a:prstGeom prst="rect">
            <a:avLst/>
          </a:prstGeom>
        </p:spPr>
      </p:pic>
      <p:sp>
        <p:nvSpPr>
          <p:cNvPr id="6" name="TextBox 5"/>
          <p:cNvSpPr txBox="1"/>
          <p:nvPr/>
        </p:nvSpPr>
        <p:spPr>
          <a:xfrm>
            <a:off x="2183172" y="3053804"/>
            <a:ext cx="1040235" cy="369332"/>
          </a:xfrm>
          <a:prstGeom prst="rect">
            <a:avLst/>
          </a:prstGeom>
          <a:noFill/>
        </p:spPr>
        <p:txBody>
          <a:bodyPr wrap="square" rtlCol="0">
            <a:spAutoFit/>
          </a:bodyPr>
          <a:lstStyle/>
          <a:p>
            <a:r>
              <a:rPr lang="en-US" altLang="ko-KR"/>
              <a:t>…</a:t>
            </a:r>
            <a:endParaRPr lang="ko-KR" altLang="en-US"/>
          </a:p>
        </p:txBody>
      </p:sp>
      <p:sp>
        <p:nvSpPr>
          <p:cNvPr id="32" name="직사각형 31"/>
          <p:cNvSpPr/>
          <p:nvPr/>
        </p:nvSpPr>
        <p:spPr>
          <a:xfrm>
            <a:off x="1274015" y="2880849"/>
            <a:ext cx="909157"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3001785" y="3743798"/>
            <a:ext cx="519147"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3933820" y="3743798"/>
            <a:ext cx="284714"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546212" y="3922079"/>
            <a:ext cx="871599" cy="16685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4792204" y="2935591"/>
            <a:ext cx="3819652" cy="1262233"/>
          </a:xfrm>
          <a:prstGeom prst="roundRect">
            <a:avLst>
              <a:gd name="adj" fmla="val 100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42" name="Title 1">
            <a:extLst>
              <a:ext uri="{FF2B5EF4-FFF2-40B4-BE49-F238E27FC236}">
                <a16:creationId xmlns:a16="http://schemas.microsoft.com/office/drawing/2014/main" id="{DE14446E-B996-874A-8310-61477E1F2A1E}"/>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3" name="TextBox 42">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44" name="내용 개체 틀 3">
            <a:extLst>
              <a:ext uri="{FF2B5EF4-FFF2-40B4-BE49-F238E27FC236}">
                <a16:creationId xmlns:a16="http://schemas.microsoft.com/office/drawing/2014/main" id="{2BF8CEA5-AC05-0B44-851C-70EC82E1FB7E}"/>
              </a:ext>
            </a:extLst>
          </p:cNvPr>
          <p:cNvSpPr txBox="1">
            <a:spLocks/>
          </p:cNvSpPr>
          <p:nvPr/>
        </p:nvSpPr>
        <p:spPr>
          <a:xfrm>
            <a:off x="435897" y="1489251"/>
            <a:ext cx="4995639" cy="381565"/>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Using Masked </a:t>
            </a:r>
            <a:r>
              <a:rPr lang="en-US" altLang="ko-KR" sz="1600" b="1" smtClean="0"/>
              <a:t>Context (Masked Article)</a:t>
            </a:r>
            <a:endParaRPr lang="en-US" altLang="ko-KR" sz="1600" b="1"/>
          </a:p>
        </p:txBody>
      </p:sp>
      <p:sp>
        <p:nvSpPr>
          <p:cNvPr id="10" name="굽은 화살표[B] 9">
            <a:extLst>
              <a:ext uri="{FF2B5EF4-FFF2-40B4-BE49-F238E27FC236}">
                <a16:creationId xmlns:a16="http://schemas.microsoft.com/office/drawing/2014/main" id="{1FEF30D5-F0E5-2F4F-81B7-AEDFDB9A7967}"/>
              </a:ext>
            </a:extLst>
          </p:cNvPr>
          <p:cNvSpPr/>
          <p:nvPr/>
        </p:nvSpPr>
        <p:spPr>
          <a:xfrm rot="5400000">
            <a:off x="4328796" y="2137493"/>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6" name="굽은 화살표[B] 45">
            <a:extLst>
              <a:ext uri="{FF2B5EF4-FFF2-40B4-BE49-F238E27FC236}">
                <a16:creationId xmlns:a16="http://schemas.microsoft.com/office/drawing/2014/main" id="{609AE615-032A-CF4A-8769-6B31F4022AA1}"/>
              </a:ext>
            </a:extLst>
          </p:cNvPr>
          <p:cNvSpPr/>
          <p:nvPr/>
        </p:nvSpPr>
        <p:spPr>
          <a:xfrm rot="16200000" flipV="1">
            <a:off x="4328111" y="4748935"/>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7" name="TextBox 46">
            <a:extLst>
              <a:ext uri="{FF2B5EF4-FFF2-40B4-BE49-F238E27FC236}">
                <a16:creationId xmlns:a16="http://schemas.microsoft.com/office/drawing/2014/main" id="{CE871E09-B5FC-6847-A7FA-9C697780D4D5}"/>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76127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219663" y="3671609"/>
            <a:ext cx="2991057" cy="1572866"/>
          </a:xfrm>
          <a:prstGeom prst="rect">
            <a:avLst/>
          </a:prstGeom>
          <a:noFill/>
        </p:spPr>
        <p:txBody>
          <a:bodyPr wrap="square" rtlCol="0">
            <a:spAutoFit/>
          </a:bodyPr>
          <a:lstStyle/>
          <a:p>
            <a:pPr marL="285750" indent="-285750">
              <a:lnSpc>
                <a:spcPct val="150000"/>
              </a:lnSpc>
              <a:buFontTx/>
              <a:buChar char="-"/>
            </a:pPr>
            <a:r>
              <a:rPr lang="en-US" altLang="ko-KR" sz="1600"/>
              <a:t>Abstractive Summarization</a:t>
            </a:r>
          </a:p>
          <a:p>
            <a:pPr marL="285750" indent="-285750">
              <a:lnSpc>
                <a:spcPct val="150000"/>
              </a:lnSpc>
              <a:buFontTx/>
              <a:buChar char="-"/>
            </a:pPr>
            <a:r>
              <a:rPr lang="en-US" altLang="ko-KR" sz="1600"/>
              <a:t>Machine Translation</a:t>
            </a:r>
          </a:p>
          <a:p>
            <a:pPr marL="285750" indent="-285750">
              <a:lnSpc>
                <a:spcPct val="150000"/>
              </a:lnSpc>
              <a:buFontTx/>
              <a:buChar char="-"/>
            </a:pPr>
            <a:r>
              <a:rPr lang="en-US" altLang="ko-KR" sz="1600"/>
              <a:t>Dialogue Generation</a:t>
            </a:r>
          </a:p>
          <a:p>
            <a:pPr algn="ctr">
              <a:lnSpc>
                <a:spcPct val="150000"/>
              </a:lnSpc>
            </a:pPr>
            <a:r>
              <a:rPr lang="en-US" altLang="ko-KR" sz="1600"/>
              <a:t>….</a:t>
            </a:r>
            <a:endParaRPr lang="ko-KR" altLang="en-US" sz="1600"/>
          </a:p>
        </p:txBody>
      </p:sp>
      <p:sp>
        <p:nvSpPr>
          <p:cNvPr id="20" name="TextBox 19"/>
          <p:cNvSpPr txBox="1"/>
          <p:nvPr/>
        </p:nvSpPr>
        <p:spPr>
          <a:xfrm>
            <a:off x="1159863" y="3671609"/>
            <a:ext cx="3651456" cy="1531445"/>
          </a:xfrm>
          <a:prstGeom prst="rect">
            <a:avLst/>
          </a:prstGeom>
          <a:noFill/>
        </p:spPr>
        <p:txBody>
          <a:bodyPr wrap="square" rtlCol="0">
            <a:spAutoFit/>
          </a:bodyPr>
          <a:lstStyle/>
          <a:p>
            <a:pPr marL="285750" indent="-285750">
              <a:lnSpc>
                <a:spcPct val="150000"/>
              </a:lnSpc>
              <a:buFontTx/>
              <a:buChar char="-"/>
            </a:pPr>
            <a:r>
              <a:rPr lang="en-US" altLang="ko-KR" sz="1600"/>
              <a:t>Machine Reading Comprehension</a:t>
            </a:r>
          </a:p>
          <a:p>
            <a:pPr marL="285750" indent="-285750">
              <a:lnSpc>
                <a:spcPct val="150000"/>
              </a:lnSpc>
              <a:buFontTx/>
              <a:buChar char="-"/>
            </a:pPr>
            <a:r>
              <a:rPr lang="en-US" altLang="ko-KR" sz="1600"/>
              <a:t>Sentiment Analysis</a:t>
            </a:r>
          </a:p>
          <a:p>
            <a:pPr marL="285750" indent="-285750">
              <a:lnSpc>
                <a:spcPct val="150000"/>
              </a:lnSpc>
              <a:buFontTx/>
              <a:buChar char="-"/>
            </a:pPr>
            <a:r>
              <a:rPr lang="en-US" altLang="ko-KR" sz="1600"/>
              <a:t>Relation Extraction</a:t>
            </a:r>
          </a:p>
          <a:p>
            <a:pPr algn="ctr">
              <a:lnSpc>
                <a:spcPct val="150000"/>
              </a:lnSpc>
            </a:pPr>
            <a:r>
              <a:rPr lang="en-US" altLang="ko-KR" sz="1600"/>
              <a:t>…</a:t>
            </a:r>
          </a:p>
        </p:txBody>
      </p:sp>
      <p:pic>
        <p:nvPicPr>
          <p:cNvPr id="32" name="그림 31"/>
          <p:cNvPicPr>
            <a:picLocks noChangeAspect="1"/>
          </p:cNvPicPr>
          <p:nvPr/>
        </p:nvPicPr>
        <p:blipFill rotWithShape="1">
          <a:blip r:embed="rId3"/>
          <a:srcRect l="66992" t="70211" r="28147" b="20724"/>
          <a:stretch/>
        </p:blipFill>
        <p:spPr>
          <a:xfrm>
            <a:off x="4955403" y="2615408"/>
            <a:ext cx="925975" cy="868647"/>
          </a:xfrm>
          <a:prstGeom prst="rect">
            <a:avLst/>
          </a:prstGeom>
        </p:spPr>
      </p:pic>
      <p:pic>
        <p:nvPicPr>
          <p:cNvPr id="33" name="그림 32"/>
          <p:cNvPicPr>
            <a:picLocks noChangeAspect="1"/>
          </p:cNvPicPr>
          <p:nvPr/>
        </p:nvPicPr>
        <p:blipFill rotWithShape="1">
          <a:blip r:embed="rId3"/>
          <a:srcRect l="28666" t="70074" r="66384" b="21373"/>
          <a:stretch/>
        </p:blipFill>
        <p:spPr>
          <a:xfrm>
            <a:off x="1002289" y="2615408"/>
            <a:ext cx="942944" cy="819564"/>
          </a:xfrm>
          <a:prstGeom prst="rect">
            <a:avLst/>
          </a:prstGeom>
        </p:spPr>
      </p:pic>
      <p:sp>
        <p:nvSpPr>
          <p:cNvPr id="34" name="Title 1">
            <a:extLst>
              <a:ext uri="{FF2B5EF4-FFF2-40B4-BE49-F238E27FC236}">
                <a16:creationId xmlns:a16="http://schemas.microsoft.com/office/drawing/2014/main" id="{8803839D-0790-FD44-923C-F5BC0B77A201}"/>
              </a:ext>
            </a:extLst>
          </p:cNvPr>
          <p:cNvSpPr>
            <a:spLocks noGrp="1"/>
          </p:cNvSpPr>
          <p:nvPr>
            <p:ph type="title"/>
          </p:nvPr>
        </p:nvSpPr>
        <p:spPr>
          <a:xfrm>
            <a:off x="435898" y="634878"/>
            <a:ext cx="8272212" cy="482546"/>
          </a:xfrm>
        </p:spPr>
        <p:txBody>
          <a:bodyPr/>
          <a:lstStyle/>
          <a:p>
            <a:r>
              <a:rPr lang="en-US"/>
              <a:t>Research Interests</a:t>
            </a:r>
          </a:p>
        </p:txBody>
      </p:sp>
      <p:sp>
        <p:nvSpPr>
          <p:cNvPr id="35" name="TextBox 34">
            <a:extLst>
              <a:ext uri="{FF2B5EF4-FFF2-40B4-BE49-F238E27FC236}">
                <a16:creationId xmlns:a16="http://schemas.microsoft.com/office/drawing/2014/main" id="{5FA7A39A-7847-9340-93A5-215397BCED34}"/>
              </a:ext>
            </a:extLst>
          </p:cNvPr>
          <p:cNvSpPr txBox="1"/>
          <p:nvPr/>
        </p:nvSpPr>
        <p:spPr>
          <a:xfrm>
            <a:off x="1956449" y="2727334"/>
            <a:ext cx="3059682" cy="369332"/>
          </a:xfrm>
          <a:prstGeom prst="rect">
            <a:avLst/>
          </a:prstGeom>
          <a:noFill/>
        </p:spPr>
        <p:txBody>
          <a:bodyPr wrap="square">
            <a:spAutoFit/>
          </a:bodyPr>
          <a:lstStyle/>
          <a:p>
            <a:r>
              <a:rPr lang="en-US" altLang="ko-KR" b="1"/>
              <a:t>NLU</a:t>
            </a:r>
          </a:p>
        </p:txBody>
      </p:sp>
      <p:sp>
        <p:nvSpPr>
          <p:cNvPr id="36" name="TextBox 35">
            <a:extLst>
              <a:ext uri="{FF2B5EF4-FFF2-40B4-BE49-F238E27FC236}">
                <a16:creationId xmlns:a16="http://schemas.microsoft.com/office/drawing/2014/main" id="{D5DA5E92-FD32-5D4D-8EDD-5C92754B8B2C}"/>
              </a:ext>
            </a:extLst>
          </p:cNvPr>
          <p:cNvSpPr txBox="1"/>
          <p:nvPr/>
        </p:nvSpPr>
        <p:spPr>
          <a:xfrm>
            <a:off x="5881378" y="2708036"/>
            <a:ext cx="2980082" cy="369332"/>
          </a:xfrm>
          <a:prstGeom prst="rect">
            <a:avLst/>
          </a:prstGeom>
          <a:noFill/>
        </p:spPr>
        <p:txBody>
          <a:bodyPr wrap="square">
            <a:spAutoFit/>
          </a:bodyPr>
          <a:lstStyle/>
          <a:p>
            <a:r>
              <a:rPr lang="en-US" altLang="ko-KR" b="1">
                <a:solidFill>
                  <a:srgbClr val="FF0000"/>
                </a:solidFill>
              </a:rPr>
              <a:t>NLG</a:t>
            </a:r>
            <a:endParaRPr lang="en-US" altLang="ko-KR">
              <a:solidFill>
                <a:srgbClr val="FF0000"/>
              </a:solidFill>
            </a:endParaRPr>
          </a:p>
        </p:txBody>
      </p:sp>
      <p:sp>
        <p:nvSpPr>
          <p:cNvPr id="37" name="TextBox 36">
            <a:extLst>
              <a:ext uri="{FF2B5EF4-FFF2-40B4-BE49-F238E27FC236}">
                <a16:creationId xmlns:a16="http://schemas.microsoft.com/office/drawing/2014/main" id="{77285AC7-6E21-EA4B-8F51-A34580C48C8B}"/>
              </a:ext>
            </a:extLst>
          </p:cNvPr>
          <p:cNvSpPr txBox="1"/>
          <p:nvPr/>
        </p:nvSpPr>
        <p:spPr>
          <a:xfrm>
            <a:off x="1956448" y="3095353"/>
            <a:ext cx="3249463" cy="307777"/>
          </a:xfrm>
          <a:prstGeom prst="rect">
            <a:avLst/>
          </a:prstGeom>
          <a:noFill/>
        </p:spPr>
        <p:txBody>
          <a:bodyPr wrap="square" rtlCol="0">
            <a:spAutoFit/>
          </a:bodyPr>
          <a:lstStyle/>
          <a:p>
            <a:r>
              <a:rPr lang="en-US" altLang="ko-KR" sz="1400" b="1"/>
              <a:t>N</a:t>
            </a:r>
            <a:r>
              <a:rPr lang="en-US" altLang="ko-KR" sz="1400"/>
              <a:t>atural </a:t>
            </a:r>
            <a:r>
              <a:rPr lang="en-US" altLang="ko-KR" sz="1400" b="1"/>
              <a:t>L</a:t>
            </a:r>
            <a:r>
              <a:rPr lang="en-US" altLang="ko-KR" sz="1400"/>
              <a:t>anguage </a:t>
            </a:r>
            <a:r>
              <a:rPr lang="en-US" altLang="ko-KR" sz="1400" b="1"/>
              <a:t>U</a:t>
            </a:r>
            <a:r>
              <a:rPr lang="en-US" altLang="ko-KR" sz="1400"/>
              <a:t>nderstanding</a:t>
            </a:r>
            <a:r>
              <a:rPr lang="en-US" altLang="ko-KR" sz="1400" b="1"/>
              <a:t> </a:t>
            </a:r>
          </a:p>
        </p:txBody>
      </p:sp>
      <p:sp>
        <p:nvSpPr>
          <p:cNvPr id="38" name="모서리가 둥근 직사각형 37">
            <a:extLst>
              <a:ext uri="{FF2B5EF4-FFF2-40B4-BE49-F238E27FC236}">
                <a16:creationId xmlns:a16="http://schemas.microsoft.com/office/drawing/2014/main" id="{F7FB5CDD-1FC7-DD44-AEB4-A11F71929E50}"/>
              </a:ext>
            </a:extLst>
          </p:cNvPr>
          <p:cNvSpPr/>
          <p:nvPr/>
        </p:nvSpPr>
        <p:spPr>
          <a:xfrm>
            <a:off x="611198" y="1833967"/>
            <a:ext cx="7921604" cy="373007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9" name="직사각형 38">
            <a:extLst>
              <a:ext uri="{FF2B5EF4-FFF2-40B4-BE49-F238E27FC236}">
                <a16:creationId xmlns:a16="http://schemas.microsoft.com/office/drawing/2014/main" id="{669D3DB4-39E1-E649-B848-F06527BDFE09}"/>
              </a:ext>
            </a:extLst>
          </p:cNvPr>
          <p:cNvSpPr/>
          <p:nvPr/>
        </p:nvSpPr>
        <p:spPr>
          <a:xfrm>
            <a:off x="2723964" y="1180746"/>
            <a:ext cx="3696073" cy="110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0" name="그림 39"/>
          <p:cNvPicPr>
            <a:picLocks noChangeAspect="1"/>
          </p:cNvPicPr>
          <p:nvPr/>
        </p:nvPicPr>
        <p:blipFill rotWithShape="1">
          <a:blip r:embed="rId3"/>
          <a:srcRect l="47934" t="13370" r="47266" b="77853"/>
          <a:stretch/>
        </p:blipFill>
        <p:spPr>
          <a:xfrm>
            <a:off x="2998807" y="1443946"/>
            <a:ext cx="914400" cy="840981"/>
          </a:xfrm>
          <a:prstGeom prst="rect">
            <a:avLst/>
          </a:prstGeom>
        </p:spPr>
      </p:pic>
      <p:sp>
        <p:nvSpPr>
          <p:cNvPr id="41" name="TextBox 40"/>
          <p:cNvSpPr txBox="1"/>
          <p:nvPr/>
        </p:nvSpPr>
        <p:spPr>
          <a:xfrm>
            <a:off x="3934631" y="1847822"/>
            <a:ext cx="2328010" cy="307777"/>
          </a:xfrm>
          <a:prstGeom prst="rect">
            <a:avLst/>
          </a:prstGeom>
          <a:noFill/>
        </p:spPr>
        <p:txBody>
          <a:bodyPr wrap="square" rtlCol="0">
            <a:spAutoFit/>
          </a:bodyPr>
          <a:lstStyle/>
          <a:p>
            <a:r>
              <a:rPr lang="en-US" altLang="ko-KR" sz="1400" b="1"/>
              <a:t>N</a:t>
            </a:r>
            <a:r>
              <a:rPr lang="en-US" altLang="ko-KR" sz="1400"/>
              <a:t>atural </a:t>
            </a:r>
            <a:r>
              <a:rPr lang="en-US" altLang="ko-KR" sz="1400" b="1"/>
              <a:t>L</a:t>
            </a:r>
            <a:r>
              <a:rPr lang="en-US" altLang="ko-KR" sz="1400"/>
              <a:t>anguage </a:t>
            </a:r>
            <a:r>
              <a:rPr lang="en-US" altLang="ko-KR" sz="1400" b="1"/>
              <a:t>P</a:t>
            </a:r>
            <a:r>
              <a:rPr lang="en-US" altLang="ko-KR" sz="1400"/>
              <a:t>rocessing</a:t>
            </a:r>
          </a:p>
        </p:txBody>
      </p:sp>
      <p:sp>
        <p:nvSpPr>
          <p:cNvPr id="42" name="TextBox 41">
            <a:extLst>
              <a:ext uri="{FF2B5EF4-FFF2-40B4-BE49-F238E27FC236}">
                <a16:creationId xmlns:a16="http://schemas.microsoft.com/office/drawing/2014/main" id="{486ED9E2-CECB-D945-B7C5-5F5DD0598118}"/>
              </a:ext>
            </a:extLst>
          </p:cNvPr>
          <p:cNvSpPr txBox="1"/>
          <p:nvPr/>
        </p:nvSpPr>
        <p:spPr>
          <a:xfrm>
            <a:off x="3934631" y="1510940"/>
            <a:ext cx="2902735" cy="369332"/>
          </a:xfrm>
          <a:prstGeom prst="rect">
            <a:avLst/>
          </a:prstGeom>
          <a:noFill/>
        </p:spPr>
        <p:txBody>
          <a:bodyPr wrap="square">
            <a:spAutoFit/>
          </a:bodyPr>
          <a:lstStyle/>
          <a:p>
            <a:r>
              <a:rPr lang="en-US" altLang="ko-KR" b="1"/>
              <a:t>NLP</a:t>
            </a:r>
            <a:endParaRPr lang="en-US" altLang="ko-KR" sz="1800"/>
          </a:p>
        </p:txBody>
      </p:sp>
      <p:sp>
        <p:nvSpPr>
          <p:cNvPr id="43" name="TextBox 42">
            <a:extLst>
              <a:ext uri="{FF2B5EF4-FFF2-40B4-BE49-F238E27FC236}">
                <a16:creationId xmlns:a16="http://schemas.microsoft.com/office/drawing/2014/main" id="{8C34AB56-49DC-E040-84C2-944B6268CEDF}"/>
              </a:ext>
            </a:extLst>
          </p:cNvPr>
          <p:cNvSpPr txBox="1"/>
          <p:nvPr/>
        </p:nvSpPr>
        <p:spPr>
          <a:xfrm>
            <a:off x="5881378" y="3076055"/>
            <a:ext cx="2980082" cy="307777"/>
          </a:xfrm>
          <a:prstGeom prst="rect">
            <a:avLst/>
          </a:prstGeom>
          <a:noFill/>
        </p:spPr>
        <p:txBody>
          <a:bodyPr wrap="square">
            <a:spAutoFit/>
          </a:bodyPr>
          <a:lstStyle/>
          <a:p>
            <a:r>
              <a:rPr lang="en-US" altLang="ko-KR" sz="1400" b="1">
                <a:solidFill>
                  <a:srgbClr val="FF0000"/>
                </a:solidFill>
              </a:rPr>
              <a:t>N</a:t>
            </a:r>
            <a:r>
              <a:rPr lang="en-US" altLang="ko-KR" sz="1400">
                <a:solidFill>
                  <a:srgbClr val="FF0000"/>
                </a:solidFill>
              </a:rPr>
              <a:t>atural </a:t>
            </a:r>
            <a:r>
              <a:rPr lang="en-US" altLang="ko-KR" sz="1400" b="1">
                <a:solidFill>
                  <a:srgbClr val="FF0000"/>
                </a:solidFill>
              </a:rPr>
              <a:t>L</a:t>
            </a:r>
            <a:r>
              <a:rPr lang="en-US" altLang="ko-KR" sz="1400">
                <a:solidFill>
                  <a:srgbClr val="FF0000"/>
                </a:solidFill>
              </a:rPr>
              <a:t>anguage </a:t>
            </a:r>
            <a:r>
              <a:rPr lang="en-US" altLang="ko-KR" sz="1400" b="1">
                <a:solidFill>
                  <a:srgbClr val="FF0000"/>
                </a:solidFill>
              </a:rPr>
              <a:t>G</a:t>
            </a:r>
            <a:r>
              <a:rPr lang="en-US" altLang="ko-KR" sz="1400">
                <a:solidFill>
                  <a:srgbClr val="FF0000"/>
                </a:solidFill>
              </a:rPr>
              <a:t>eneration</a:t>
            </a:r>
          </a:p>
        </p:txBody>
      </p:sp>
      <p:sp>
        <p:nvSpPr>
          <p:cNvPr id="2" name="TextBox 1">
            <a:extLst>
              <a:ext uri="{FF2B5EF4-FFF2-40B4-BE49-F238E27FC236}">
                <a16:creationId xmlns:a16="http://schemas.microsoft.com/office/drawing/2014/main" id="{7CF096A0-08AE-F999-5DE6-27C4F3B80E47}"/>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22892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7" name="TextBox 26">
            <a:extLst>
              <a:ext uri="{FF2B5EF4-FFF2-40B4-BE49-F238E27FC236}">
                <a16:creationId xmlns:a16="http://schemas.microsoft.com/office/drawing/2014/main" id="{02709042-B214-4AE1-8027-F9940F59D286}"/>
              </a:ext>
            </a:extLst>
          </p:cNvPr>
          <p:cNvSpPr txBox="1"/>
          <p:nvPr/>
        </p:nvSpPr>
        <p:spPr>
          <a:xfrm>
            <a:off x="440091" y="2764278"/>
            <a:ext cx="1861650" cy="1384995"/>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the 2016 European Championships in the perfect manner with a 2-0 victory (…)</a:t>
            </a:r>
            <a:endParaRPr kumimoji="0" lang="ko-KR" altLang="en-US"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8315563-CB84-44D5-82A6-03BECB795E7C}"/>
              </a:ext>
            </a:extLst>
          </p:cNvPr>
          <p:cNvSpPr txBox="1"/>
          <p:nvPr/>
        </p:nvSpPr>
        <p:spPr>
          <a:xfrm>
            <a:off x="3232160" y="2983260"/>
            <a:ext cx="19099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0BE5DA-D2C0-4B21-8583-AE4472184F3C}"/>
                  </a:ext>
                </a:extLst>
              </p:cNvPr>
              <p:cNvSpPr txBox="1"/>
              <p:nvPr/>
            </p:nvSpPr>
            <p:spPr>
              <a:xfrm>
                <a:off x="2302398" y="2891208"/>
                <a:ext cx="936199"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srgbClr val="013275"/>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srgbClr val="013275"/>
                    </a:solidFill>
                    <a:latin typeface="Calibri" panose="020F0502020204030204" pitchFamily="34" charset="0"/>
                    <a:cs typeface="Calibri" panose="020F0502020204030204" pitchFamily="34" charset="0"/>
                  </a:rPr>
                  <a:t> </a:t>
                </a:r>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2302398" y="2891208"/>
                <a:ext cx="936199" cy="276999"/>
              </a:xfrm>
              <a:prstGeom prst="rect">
                <a:avLst/>
              </a:prstGeom>
              <a:blipFill>
                <a:blip r:embed="rId3"/>
                <a:stretch>
                  <a:fillRect b="-15217"/>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164EEDD3-4DAA-4615-A3F6-C98FA1D8B347}"/>
              </a:ext>
            </a:extLst>
          </p:cNvPr>
          <p:cNvSpPr txBox="1"/>
          <p:nvPr/>
        </p:nvSpPr>
        <p:spPr>
          <a:xfrm>
            <a:off x="440710" y="5009307"/>
            <a:ext cx="1861031"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won 2-0 against Switzerland at St Jakob-Park on Monday night . (…)</a:t>
            </a:r>
          </a:p>
        </p:txBody>
      </p:sp>
      <p:sp>
        <p:nvSpPr>
          <p:cNvPr id="34" name="TextBox 33">
            <a:extLst>
              <a:ext uri="{FF2B5EF4-FFF2-40B4-BE49-F238E27FC236}">
                <a16:creationId xmlns:a16="http://schemas.microsoft.com/office/drawing/2014/main" id="{117CFF4D-A251-443A-BA65-F25E0EF40191}"/>
              </a:ext>
            </a:extLst>
          </p:cNvPr>
          <p:cNvSpPr txBox="1"/>
          <p:nvPr/>
        </p:nvSpPr>
        <p:spPr>
          <a:xfrm>
            <a:off x="3262524" y="5099611"/>
            <a:ext cx="1921607"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a:t>
            </a:r>
            <a:r>
              <a:rPr kumimoji="0" lang="en-US" altLang="ko-KR" sz="1400" b="1" i="1"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won 2 - 0 against </a:t>
            </a:r>
            <a:r>
              <a:rPr kumimoji="0" lang="en-US" altLang="ko-KR" sz="1400" b="1" i="1"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at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2031A2-9443-4D3C-9A7A-9839104051C2}"/>
                  </a:ext>
                </a:extLst>
              </p:cNvPr>
              <p:cNvSpPr txBox="1"/>
              <p:nvPr/>
            </p:nvSpPr>
            <p:spPr>
              <a:xfrm>
                <a:off x="2325854" y="4916170"/>
                <a:ext cx="938653"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smtClean="0">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srgbClr val="013275"/>
                            </a:solidFill>
                            <a:latin typeface="Cambria Math" panose="02040503050406030204" pitchFamily="18" charset="0"/>
                            <a:cs typeface="Calibri" panose="020F0502020204030204" pitchFamily="34" charset="0"/>
                          </a:rPr>
                          <m:t>𝑆</m:t>
                        </m:r>
                      </m:sub>
                    </m:sSub>
                  </m:oMath>
                </a14:m>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302031A2-9443-4D3C-9A7A-9839104051C2}"/>
                  </a:ext>
                </a:extLst>
              </p:cNvPr>
              <p:cNvSpPr txBox="1">
                <a:spLocks noRot="1" noChangeAspect="1" noMove="1" noResize="1" noEditPoints="1" noAdjustHandles="1" noChangeArrowheads="1" noChangeShapeType="1" noTextEdit="1"/>
              </p:cNvSpPr>
              <p:nvPr/>
            </p:nvSpPr>
            <p:spPr>
              <a:xfrm>
                <a:off x="2325854" y="4916170"/>
                <a:ext cx="938653" cy="276999"/>
              </a:xfrm>
              <a:prstGeom prst="rect">
                <a:avLst/>
              </a:prstGeom>
              <a:blipFill>
                <a:blip r:embed="rId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모서리가 둥근 직사각형 36"/>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7" name="모서리가 둥근 직사각형 36"/>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모서리가 둥근 직사각형 43"/>
              <p:cNvSpPr/>
              <p:nvPr/>
            </p:nvSpPr>
            <p:spPr>
              <a:xfrm>
                <a:off x="3232160" y="2704095"/>
                <a:ext cx="1921605" cy="279165"/>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4" name="모서리가 둥근 직사각형 43"/>
              <p:cNvSpPr>
                <a:spLocks noRot="1" noChangeAspect="1" noMove="1" noResize="1" noEditPoints="1" noAdjustHandles="1" noChangeArrowheads="1" noChangeShapeType="1" noTextEdit="1"/>
              </p:cNvSpPr>
              <p:nvPr/>
            </p:nvSpPr>
            <p:spPr>
              <a:xfrm>
                <a:off x="3232160" y="2704095"/>
                <a:ext cx="1921605" cy="279165"/>
              </a:xfrm>
              <a:prstGeom prst="roundRect">
                <a:avLst>
                  <a:gd name="adj" fmla="val 0"/>
                </a:avLst>
              </a:prstGeom>
              <a:blipFill>
                <a:blip r:embed="rId6"/>
                <a:stretch>
                  <a:fillRect t="-11111" b="-26667"/>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모서리가 둥근 직사각형 46"/>
              <p:cNvSpPr/>
              <p:nvPr/>
            </p:nvSpPr>
            <p:spPr>
              <a:xfrm>
                <a:off x="436320" y="4728238"/>
                <a:ext cx="1868563"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7" name="모서리가 둥근 직사각형 46"/>
              <p:cNvSpPr>
                <a:spLocks noRot="1" noChangeAspect="1" noMove="1" noResize="1" noEditPoints="1" noAdjustHandles="1" noChangeArrowheads="1" noChangeShapeType="1" noTextEdit="1"/>
              </p:cNvSpPr>
              <p:nvPr/>
            </p:nvSpPr>
            <p:spPr>
              <a:xfrm>
                <a:off x="436320" y="4728238"/>
                <a:ext cx="1868563" cy="287963"/>
              </a:xfrm>
              <a:prstGeom prst="roundRect">
                <a:avLst>
                  <a:gd name="adj" fmla="val 0"/>
                </a:avLst>
              </a:prstGeom>
              <a:blipFill>
                <a:blip r:embed="rId7"/>
                <a:stretch>
                  <a:fillRect t="-8511" b="-25532"/>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3259113" y="4830585"/>
                <a:ext cx="1929550"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3259113" y="4830585"/>
                <a:ext cx="1929550" cy="276605"/>
              </a:xfrm>
              <a:prstGeom prst="roundRect">
                <a:avLst>
                  <a:gd name="adj" fmla="val 0"/>
                </a:avLst>
              </a:prstGeom>
              <a:blipFill>
                <a:blip r:embed="rId8"/>
                <a:stretch>
                  <a:fillRect t="-4348" b="-32609"/>
                </a:stretch>
              </a:blipFill>
              <a:ln w="12700" cap="flat" cmpd="sng" algn="ctr">
                <a:noFill/>
                <a:prstDash val="solid"/>
                <a:miter lim="800000"/>
              </a:ln>
              <a:effectLst/>
            </p:spPr>
            <p:txBody>
              <a:bodyPr/>
              <a:lstStyle/>
              <a:p>
                <a:r>
                  <a:rPr lang="ko-KR" altLang="en-US">
                    <a:noFill/>
                  </a:rPr>
                  <a:t> </a:t>
                </a:r>
              </a:p>
            </p:txBody>
          </p:sp>
        </mc:Fallback>
      </mc:AlternateContent>
      <p:sp>
        <p:nvSpPr>
          <p:cNvPr id="49" name="오른쪽 화살표 48"/>
          <p:cNvSpPr/>
          <p:nvPr/>
        </p:nvSpPr>
        <p:spPr>
          <a:xfrm>
            <a:off x="2309683" y="5229791"/>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0" name="모서리가 둥근 직사각형 49">
            <a:extLst>
              <a:ext uri="{FF2B5EF4-FFF2-40B4-BE49-F238E27FC236}">
                <a16:creationId xmlns:a16="http://schemas.microsoft.com/office/drawing/2014/main" id="{59B4DB00-1660-0A44-A076-3DE1D8233255}"/>
              </a:ext>
            </a:extLst>
          </p:cNvPr>
          <p:cNvSpPr/>
          <p:nvPr/>
        </p:nvSpPr>
        <p:spPr>
          <a:xfrm>
            <a:off x="5258281" y="4037313"/>
            <a:ext cx="1125301" cy="504612"/>
          </a:xfrm>
          <a:prstGeom prst="roundRect">
            <a:avLst/>
          </a:prstGeom>
          <a:noFill/>
          <a:ln w="19050" cap="flat" cmpd="sng" algn="ctr">
            <a:solidFill>
              <a:srgbClr val="01327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kern="0" dirty="0" smtClean="0">
                <a:solidFill>
                  <a:prstClr val="black"/>
                </a:solidFill>
                <a:latin typeface="Calibri" panose="020F0502020204030204" pitchFamily="34" charset="0"/>
                <a:ea typeface="맑은 고딕" panose="020B0503020000020004" pitchFamily="50" charset="-127"/>
                <a:cs typeface="Calibri" panose="020F0502020204030204" pitchFamily="34" charset="0"/>
              </a:rPr>
              <a:t>MFMA</a:t>
            </a:r>
            <a:endPar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(BART)</a:t>
            </a:r>
            <a:endParaRPr kumimoji="1" lang="ko-KR" altLang="en-US"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51" name="TextBox 50">
            <a:extLst>
              <a:ext uri="{FF2B5EF4-FFF2-40B4-BE49-F238E27FC236}">
                <a16:creationId xmlns:a16="http://schemas.microsoft.com/office/drawing/2014/main" id="{164EEDD3-4DAA-4615-A3F6-C98FA1D8B347}"/>
              </a:ext>
            </a:extLst>
          </p:cNvPr>
          <p:cNvSpPr txBox="1"/>
          <p:nvPr/>
        </p:nvSpPr>
        <p:spPr>
          <a:xfrm>
            <a:off x="6663062" y="3105057"/>
            <a:ext cx="2098779"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won 2-0 against Switzerland at St Jakob-Park on Monday night . (…)</a:t>
            </a:r>
          </a:p>
        </p:txBody>
      </p:sp>
      <mc:AlternateContent xmlns:mc="http://schemas.openxmlformats.org/markup-compatibility/2006" xmlns:a14="http://schemas.microsoft.com/office/drawing/2010/main">
        <mc:Choice Requires="a14">
          <p:sp>
            <p:nvSpPr>
              <p:cNvPr id="52" name="모서리가 둥근 직사각형 51"/>
              <p:cNvSpPr/>
              <p:nvPr/>
            </p:nvSpPr>
            <p:spPr>
              <a:xfrm>
                <a:off x="6663062" y="2830584"/>
                <a:ext cx="2105963"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a:t>
                </a:r>
                <a:r>
                  <a:rPr kumimoji="0" lang="en-US" altLang="ko-KR"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Summary</a:t>
                </a:r>
                <a:r>
                  <a:rPr kumimoji="0" lang="en-US" altLang="ko-KR"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r>
                      <a:rPr kumimoji="0" lang="en-US" altLang="ko-KR" sz="16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2" name="모서리가 둥근 직사각형 51"/>
              <p:cNvSpPr>
                <a:spLocks noRot="1" noChangeAspect="1" noMove="1" noResize="1" noEditPoints="1" noAdjustHandles="1" noChangeArrowheads="1" noChangeShapeType="1" noTextEdit="1"/>
              </p:cNvSpPr>
              <p:nvPr/>
            </p:nvSpPr>
            <p:spPr>
              <a:xfrm>
                <a:off x="6663062" y="2830584"/>
                <a:ext cx="2105963" cy="276605"/>
              </a:xfrm>
              <a:prstGeom prst="roundRect">
                <a:avLst>
                  <a:gd name="adj" fmla="val 0"/>
                </a:avLst>
              </a:prstGeom>
              <a:blipFill>
                <a:blip r:embed="rId9"/>
                <a:stretch>
                  <a:fillRect t="-4348" b="-30435"/>
                </a:stretch>
              </a:blipFill>
              <a:ln w="12700" cap="flat" cmpd="sng" algn="ctr">
                <a:noFill/>
                <a:prstDash val="solid"/>
                <a:miter lim="800000"/>
              </a:ln>
              <a:effectLst/>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740BE5DA-D2C0-4B21-8583-AE4472184F3C}"/>
              </a:ext>
            </a:extLst>
          </p:cNvPr>
          <p:cNvSpPr txBox="1"/>
          <p:nvPr/>
        </p:nvSpPr>
        <p:spPr>
          <a:xfrm>
            <a:off x="5645149" y="2860910"/>
            <a:ext cx="1060511"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Training</a:t>
            </a:r>
            <a:endParaRPr lang="ko-KR" altLang="en-US" sz="3200">
              <a:solidFill>
                <a:srgbClr val="013275"/>
              </a:solidFill>
              <a:latin typeface="Calibri" panose="020F0502020204030204" pitchFamily="34" charset="0"/>
              <a:cs typeface="Calibri" panose="020F0502020204030204" pitchFamily="34" charset="0"/>
            </a:endParaRPr>
          </a:p>
        </p:txBody>
      </p:sp>
      <p:sp>
        <p:nvSpPr>
          <p:cNvPr id="54" name="굽은 화살표[B] 40">
            <a:extLst>
              <a:ext uri="{FF2B5EF4-FFF2-40B4-BE49-F238E27FC236}">
                <a16:creationId xmlns:a16="http://schemas.microsoft.com/office/drawing/2014/main" id="{A5C23C6C-623C-FD44-A29D-BA5172243245}"/>
              </a:ext>
            </a:extLst>
          </p:cNvPr>
          <p:cNvSpPr/>
          <p:nvPr/>
        </p:nvSpPr>
        <p:spPr>
          <a:xfrm rot="5400000">
            <a:off x="5161684" y="3242210"/>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5" name="굽은 화살표[B] 41">
            <a:extLst>
              <a:ext uri="{FF2B5EF4-FFF2-40B4-BE49-F238E27FC236}">
                <a16:creationId xmlns:a16="http://schemas.microsoft.com/office/drawing/2014/main" id="{7365D166-34D1-404A-96AE-773F3ABEFC9C}"/>
              </a:ext>
            </a:extLst>
          </p:cNvPr>
          <p:cNvSpPr/>
          <p:nvPr/>
        </p:nvSpPr>
        <p:spPr>
          <a:xfrm rot="16200000" flipV="1">
            <a:off x="5108269" y="4760641"/>
            <a:ext cx="738664" cy="57105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6" name="굽은 화살표[B] 42">
            <a:extLst>
              <a:ext uri="{FF2B5EF4-FFF2-40B4-BE49-F238E27FC236}">
                <a16:creationId xmlns:a16="http://schemas.microsoft.com/office/drawing/2014/main" id="{2C13959D-7B18-724F-8207-D5F01D0EEC11}"/>
              </a:ext>
            </a:extLst>
          </p:cNvPr>
          <p:cNvSpPr/>
          <p:nvPr/>
        </p:nvSpPr>
        <p:spPr>
          <a:xfrm>
            <a:off x="5884490" y="3175008"/>
            <a:ext cx="581831" cy="86230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7" name="오른쪽 화살표 25">
            <a:extLst>
              <a:ext uri="{FF2B5EF4-FFF2-40B4-BE49-F238E27FC236}">
                <a16:creationId xmlns:a16="http://schemas.microsoft.com/office/drawing/2014/main" id="{9BBA6BFD-165D-2C43-8D5F-3BBAF1B210F9}"/>
              </a:ext>
            </a:extLst>
          </p:cNvPr>
          <p:cNvSpPr/>
          <p:nvPr/>
        </p:nvSpPr>
        <p:spPr>
          <a:xfrm>
            <a:off x="2315377" y="3218109"/>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mc:AlternateContent xmlns:mc="http://schemas.openxmlformats.org/markup-compatibility/2006" xmlns:a14="http://schemas.microsoft.com/office/drawing/2010/main">
        <mc:Choice Requires="a14">
          <p:sp>
            <p:nvSpPr>
              <p:cNvPr id="58" name="모서리가 둥근 직사각형 57">
                <a:extLst>
                  <a:ext uri="{FF2B5EF4-FFF2-40B4-BE49-F238E27FC236}">
                    <a16:creationId xmlns:a16="http://schemas.microsoft.com/office/drawing/2014/main" id="{D1D7D38A-30D2-2147-8CE7-4D67D7D5E96F}"/>
                  </a:ext>
                </a:extLst>
              </p:cNvPr>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8" name="모서리가 둥근 직사각형 57">
                <a:extLst>
                  <a:ext uri="{FF2B5EF4-FFF2-40B4-BE49-F238E27FC236}">
                    <a16:creationId xmlns:a16="http://schemas.microsoft.com/office/drawing/2014/main" id="{D1D7D38A-30D2-2147-8CE7-4D67D7D5E96F}"/>
                  </a:ext>
                </a:extLst>
              </p:cNvPr>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p:sp>
        <p:nvSpPr>
          <p:cNvPr id="59" name="내용 개체 틀 3">
            <a:extLst>
              <a:ext uri="{FF2B5EF4-FFF2-40B4-BE49-F238E27FC236}">
                <a16:creationId xmlns:a16="http://schemas.microsoft.com/office/drawing/2014/main" id="{A351FB29-F7E3-6B45-A923-1C199DE5775A}"/>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60" name="TextBox 59">
            <a:extLst>
              <a:ext uri="{FF2B5EF4-FFF2-40B4-BE49-F238E27FC236}">
                <a16:creationId xmlns:a16="http://schemas.microsoft.com/office/drawing/2014/main" id="{72B38830-61D2-BD44-8356-F390A7BEC92B}"/>
              </a:ext>
            </a:extLst>
          </p:cNvPr>
          <p:cNvSpPr txBox="1"/>
          <p:nvPr/>
        </p:nvSpPr>
        <p:spPr>
          <a:xfrm>
            <a:off x="475652" y="1657829"/>
            <a:ext cx="8931521" cy="584775"/>
          </a:xfrm>
          <a:prstGeom prst="rect">
            <a:avLst/>
          </a:prstGeom>
          <a:noFill/>
        </p:spPr>
        <p:txBody>
          <a:bodyPr wrap="square" rtlCol="0">
            <a:spAutoFit/>
          </a:bodyPr>
          <a:lstStyle/>
          <a:p>
            <a:r>
              <a:rPr lang="en-US" altLang="ko-KR" sz="1600" b="1"/>
              <a:t>1)</a:t>
            </a:r>
            <a:r>
              <a:rPr lang="ko-KR" altLang="en-US" sz="1600" b="1"/>
              <a:t> </a:t>
            </a:r>
            <a:r>
              <a:rPr lang="en-US" altLang="ko-KR" sz="1600" b="1"/>
              <a:t>Training</a:t>
            </a:r>
          </a:p>
          <a:p>
            <a:r>
              <a:rPr lang="en-US" altLang="ko-KR" sz="1600"/>
              <a:t>: We train summarizer to reconstruct the original summary using masked article and masked summary.</a:t>
            </a:r>
          </a:p>
        </p:txBody>
      </p:sp>
      <p:sp>
        <p:nvSpPr>
          <p:cNvPr id="28" name="TextBox 27">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98689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0" name="TextBox 29">
            <a:extLst>
              <a:ext uri="{FF2B5EF4-FFF2-40B4-BE49-F238E27FC236}">
                <a16:creationId xmlns:a16="http://schemas.microsoft.com/office/drawing/2014/main" id="{02709042-B214-4AE1-8027-F9940F59D286}"/>
              </a:ext>
            </a:extLst>
          </p:cNvPr>
          <p:cNvSpPr txBox="1"/>
          <p:nvPr/>
        </p:nvSpPr>
        <p:spPr>
          <a:xfrm>
            <a:off x="440091" y="2764278"/>
            <a:ext cx="1861650" cy="1384995"/>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the 2016 European Championships in the perfect manner with a 2-0 victory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8315563-CB84-44D5-82A6-03BECB795E7C}"/>
              </a:ext>
            </a:extLst>
          </p:cNvPr>
          <p:cNvSpPr txBox="1"/>
          <p:nvPr/>
        </p:nvSpPr>
        <p:spPr>
          <a:xfrm>
            <a:off x="3232160" y="2983260"/>
            <a:ext cx="19099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0BE5DA-D2C0-4B21-8583-AE4472184F3C}"/>
                  </a:ext>
                </a:extLst>
              </p:cNvPr>
              <p:cNvSpPr txBox="1"/>
              <p:nvPr/>
            </p:nvSpPr>
            <p:spPr>
              <a:xfrm>
                <a:off x="2302398" y="2891208"/>
                <a:ext cx="936199"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srgbClr val="013275"/>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srgbClr val="013275"/>
                    </a:solidFill>
                    <a:latin typeface="Calibri" panose="020F0502020204030204" pitchFamily="34" charset="0"/>
                    <a:cs typeface="Calibri" panose="020F0502020204030204" pitchFamily="34" charset="0"/>
                  </a:rPr>
                  <a:t> </a:t>
                </a:r>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2302398" y="2891208"/>
                <a:ext cx="936199" cy="276999"/>
              </a:xfrm>
              <a:prstGeom prst="rect">
                <a:avLst/>
              </a:prstGeom>
              <a:blipFill>
                <a:blip r:embed="rId3"/>
                <a:stretch>
                  <a:fillRect b="-15217"/>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164EEDD3-4DAA-4615-A3F6-C98FA1D8B347}"/>
              </a:ext>
            </a:extLst>
          </p:cNvPr>
          <p:cNvSpPr txBox="1"/>
          <p:nvPr/>
        </p:nvSpPr>
        <p:spPr>
          <a:xfrm>
            <a:off x="440710" y="5009307"/>
            <a:ext cx="1861031"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won 2-0 against Switzerland at St </a:t>
            </a:r>
            <a:r>
              <a:rPr kumimoji="0" lang="en-US" altLang="ko-KR" sz="1400" b="0" i="0" u="none" strike="noStrike" kern="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Jakob</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-Park on Monday night . (…)</a:t>
            </a:r>
          </a:p>
        </p:txBody>
      </p:sp>
      <p:sp>
        <p:nvSpPr>
          <p:cNvPr id="34" name="TextBox 33">
            <a:extLst>
              <a:ext uri="{FF2B5EF4-FFF2-40B4-BE49-F238E27FC236}">
                <a16:creationId xmlns:a16="http://schemas.microsoft.com/office/drawing/2014/main" id="{117CFF4D-A251-443A-BA65-F25E0EF40191}"/>
              </a:ext>
            </a:extLst>
          </p:cNvPr>
          <p:cNvSpPr txBox="1"/>
          <p:nvPr/>
        </p:nvSpPr>
        <p:spPr>
          <a:xfrm>
            <a:off x="3262524" y="5099611"/>
            <a:ext cx="1921607"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won 2 - 0 against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2031A2-9443-4D3C-9A7A-9839104051C2}"/>
                  </a:ext>
                </a:extLst>
              </p:cNvPr>
              <p:cNvSpPr txBox="1"/>
              <p:nvPr/>
            </p:nvSpPr>
            <p:spPr>
              <a:xfrm>
                <a:off x="2325854" y="4916170"/>
                <a:ext cx="938653"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smtClean="0">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srgbClr val="013275"/>
                            </a:solidFill>
                            <a:latin typeface="Cambria Math" panose="02040503050406030204" pitchFamily="18" charset="0"/>
                            <a:cs typeface="Calibri" panose="020F0502020204030204" pitchFamily="34" charset="0"/>
                          </a:rPr>
                          <m:t>𝑆</m:t>
                        </m:r>
                      </m:sub>
                    </m:sSub>
                  </m:oMath>
                </a14:m>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302031A2-9443-4D3C-9A7A-9839104051C2}"/>
                  </a:ext>
                </a:extLst>
              </p:cNvPr>
              <p:cNvSpPr txBox="1">
                <a:spLocks noRot="1" noChangeAspect="1" noMove="1" noResize="1" noEditPoints="1" noAdjustHandles="1" noChangeArrowheads="1" noChangeShapeType="1" noTextEdit="1"/>
              </p:cNvSpPr>
              <p:nvPr/>
            </p:nvSpPr>
            <p:spPr>
              <a:xfrm>
                <a:off x="2325854" y="4916170"/>
                <a:ext cx="938653" cy="276999"/>
              </a:xfrm>
              <a:prstGeom prst="rect">
                <a:avLst/>
              </a:prstGeom>
              <a:blipFill>
                <a:blip r:embed="rId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모서리가 둥근 직사각형 35"/>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6" name="모서리가 둥근 직사각형 35"/>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모서리가 둥근 직사각형 42"/>
              <p:cNvSpPr/>
              <p:nvPr/>
            </p:nvSpPr>
            <p:spPr>
              <a:xfrm>
                <a:off x="3232160" y="2704095"/>
                <a:ext cx="1921605" cy="279165"/>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3" name="모서리가 둥근 직사각형 42"/>
              <p:cNvSpPr>
                <a:spLocks noRot="1" noChangeAspect="1" noMove="1" noResize="1" noEditPoints="1" noAdjustHandles="1" noChangeArrowheads="1" noChangeShapeType="1" noTextEdit="1"/>
              </p:cNvSpPr>
              <p:nvPr/>
            </p:nvSpPr>
            <p:spPr>
              <a:xfrm>
                <a:off x="3232160" y="2704095"/>
                <a:ext cx="1921605" cy="279165"/>
              </a:xfrm>
              <a:prstGeom prst="roundRect">
                <a:avLst>
                  <a:gd name="adj" fmla="val 0"/>
                </a:avLst>
              </a:prstGeom>
              <a:blipFill>
                <a:blip r:embed="rId6"/>
                <a:stretch>
                  <a:fillRect t="-11111" b="-26667"/>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모서리가 둥근 직사각형 46"/>
              <p:cNvSpPr/>
              <p:nvPr/>
            </p:nvSpPr>
            <p:spPr>
              <a:xfrm>
                <a:off x="436320" y="4728238"/>
                <a:ext cx="1868563"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7" name="모서리가 둥근 직사각형 46"/>
              <p:cNvSpPr>
                <a:spLocks noRot="1" noChangeAspect="1" noMove="1" noResize="1" noEditPoints="1" noAdjustHandles="1" noChangeArrowheads="1" noChangeShapeType="1" noTextEdit="1"/>
              </p:cNvSpPr>
              <p:nvPr/>
            </p:nvSpPr>
            <p:spPr>
              <a:xfrm>
                <a:off x="436320" y="4728238"/>
                <a:ext cx="1868563" cy="287963"/>
              </a:xfrm>
              <a:prstGeom prst="roundRect">
                <a:avLst>
                  <a:gd name="adj" fmla="val 0"/>
                </a:avLst>
              </a:prstGeom>
              <a:blipFill>
                <a:blip r:embed="rId7"/>
                <a:stretch>
                  <a:fillRect t="-8511" b="-25532"/>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3259113" y="4830585"/>
                <a:ext cx="1929550"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3259113" y="4830585"/>
                <a:ext cx="1929550" cy="276605"/>
              </a:xfrm>
              <a:prstGeom prst="roundRect">
                <a:avLst>
                  <a:gd name="adj" fmla="val 0"/>
                </a:avLst>
              </a:prstGeom>
              <a:blipFill>
                <a:blip r:embed="rId8"/>
                <a:stretch>
                  <a:fillRect t="-4348" b="-32609"/>
                </a:stretch>
              </a:blipFill>
              <a:ln w="12700" cap="flat" cmpd="sng" algn="ctr">
                <a:noFill/>
                <a:prstDash val="solid"/>
                <a:miter lim="800000"/>
              </a:ln>
              <a:effectLst/>
            </p:spPr>
            <p:txBody>
              <a:bodyPr/>
              <a:lstStyle/>
              <a:p>
                <a:r>
                  <a:rPr lang="ko-KR" altLang="en-US">
                    <a:noFill/>
                  </a:rPr>
                  <a:t> </a:t>
                </a:r>
              </a:p>
            </p:txBody>
          </p:sp>
        </mc:Fallback>
      </mc:AlternateContent>
      <p:sp>
        <p:nvSpPr>
          <p:cNvPr id="49" name="오른쪽 화살표 48"/>
          <p:cNvSpPr/>
          <p:nvPr/>
        </p:nvSpPr>
        <p:spPr>
          <a:xfrm>
            <a:off x="2309683" y="5229791"/>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0" name="TextBox 49">
            <a:extLst>
              <a:ext uri="{FF2B5EF4-FFF2-40B4-BE49-F238E27FC236}">
                <a16:creationId xmlns:a16="http://schemas.microsoft.com/office/drawing/2014/main" id="{F48AA674-639B-42C6-B298-AC2079ACC1F7}"/>
              </a:ext>
            </a:extLst>
          </p:cNvPr>
          <p:cNvSpPr txBox="1"/>
          <p:nvPr/>
        </p:nvSpPr>
        <p:spPr>
          <a:xfrm>
            <a:off x="6571683" y="5090546"/>
            <a:ext cx="2317133"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smtClean="0">
                <a:ln>
                  <a:noFill/>
                </a:ln>
                <a:solidFill>
                  <a:srgbClr val="AB110D"/>
                </a:solidFill>
                <a:effectLst/>
                <a:uLnTx/>
                <a:uFillTx/>
                <a:latin typeface="Calibri" panose="020F0502020204030204" pitchFamily="34" charset="0"/>
                <a:cs typeface="Calibri" panose="020F0502020204030204" pitchFamily="34" charset="0"/>
              </a:rPr>
              <a:t>Switzerland</a:t>
            </a:r>
            <a:r>
              <a:rPr kumimoji="0" lang="en-US" altLang="ko-KR" sz="1400" b="0" i="0"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won 2-0 against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Old </a:t>
            </a:r>
            <a:r>
              <a:rPr kumimoji="0" lang="en-US" altLang="ko-KR" sz="1400" b="1" i="1" u="none" strike="noStrike" kern="0" cap="none" spc="0" normalizeH="0" baseline="0" noProof="0" dirty="0" err="1">
                <a:ln>
                  <a:noFill/>
                </a:ln>
                <a:solidFill>
                  <a:srgbClr val="AB110D"/>
                </a:solidFill>
                <a:effectLst/>
                <a:uLnTx/>
                <a:uFillTx/>
                <a:latin typeface="Calibri" panose="020F0502020204030204" pitchFamily="34" charset="0"/>
                <a:cs typeface="Calibri" panose="020F0502020204030204" pitchFamily="34" charset="0"/>
              </a:rPr>
              <a:t>Traford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on </a:t>
            </a:r>
            <a:r>
              <a:rPr kumimoji="0" lang="en-US" altLang="ko-KR" sz="1400" b="1" i="1" u="none" strike="noStrike" kern="0" cap="none" spc="0" normalizeH="0" baseline="0" noProof="0" dirty="0" smtClean="0">
                <a:ln>
                  <a:noFill/>
                </a:ln>
                <a:solidFill>
                  <a:srgbClr val="AB110D"/>
                </a:solidFill>
                <a:effectLst/>
                <a:uLnTx/>
                <a:uFillTx/>
                <a:latin typeface="Calibri" panose="020F0502020204030204" pitchFamily="34" charset="0"/>
                <a:cs typeface="Calibri" panose="020F0502020204030204" pitchFamily="34" charset="0"/>
              </a:rPr>
              <a:t>Saturday night</a:t>
            </a:r>
            <a:r>
              <a:rPr kumimoji="0" lang="en-US" altLang="ko-KR" sz="1400" b="0" i="0"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kumimoji="0" lang="ko-KR" altLang="en-US" sz="1400" b="1" i="1"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endParaRPr>
          </a:p>
        </p:txBody>
      </p:sp>
      <p:sp>
        <p:nvSpPr>
          <p:cNvPr id="51" name="모서리가 둥근 직사각형 50">
            <a:extLst>
              <a:ext uri="{FF2B5EF4-FFF2-40B4-BE49-F238E27FC236}">
                <a16:creationId xmlns:a16="http://schemas.microsoft.com/office/drawing/2014/main" id="{59B4DB00-1660-0A44-A076-3DE1D8233255}"/>
              </a:ext>
            </a:extLst>
          </p:cNvPr>
          <p:cNvSpPr/>
          <p:nvPr/>
        </p:nvSpPr>
        <p:spPr>
          <a:xfrm>
            <a:off x="5258281" y="4037313"/>
            <a:ext cx="1125301" cy="504612"/>
          </a:xfrm>
          <a:prstGeom prst="roundRect">
            <a:avLst/>
          </a:prstGeom>
          <a:noFill/>
          <a:ln w="19050" cap="flat" cmpd="sng" algn="ctr">
            <a:solidFill>
              <a:srgbClr val="013275"/>
            </a:solidFill>
            <a:prstDash val="solid"/>
            <a:miter lim="800000"/>
          </a:ln>
          <a:effectLst/>
        </p:spPr>
        <p:txBody>
          <a:bodyPr rtlCol="0" anchor="ctr"/>
          <a:lstStyle/>
          <a:p>
            <a:pPr lvl="0" algn="ctr" latinLnBrk="0">
              <a:defRPr/>
            </a:pPr>
            <a:r>
              <a:rPr kumimoji="1" lang="en-US" altLang="ko-KR" sz="1400" kern="0" dirty="0" smtClean="0">
                <a:solidFill>
                  <a:prstClr val="black"/>
                </a:solidFill>
                <a:latin typeface="Calibri" panose="020F0502020204030204" pitchFamily="34" charset="0"/>
                <a:cs typeface="Calibri" panose="020F0502020204030204" pitchFamily="34" charset="0"/>
              </a:rPr>
              <a:t>MFMA</a:t>
            </a:r>
            <a:endParaRPr kumimoji="1" lang="en-US" altLang="ko-KR" sz="140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(BART)</a:t>
            </a:r>
            <a:endParaRPr kumimoji="1" lang="ko-KR" altLang="en-US"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52" name="모서리가 둥근 직사각형 51"/>
              <p:cNvSpPr/>
              <p:nvPr/>
            </p:nvSpPr>
            <p:spPr>
              <a:xfrm>
                <a:off x="6571684" y="4807410"/>
                <a:ext cx="2317132" cy="283136"/>
              </a:xfrm>
              <a:prstGeom prst="roundRect">
                <a:avLst>
                  <a:gd name="adj" fmla="val 0"/>
                </a:avLst>
              </a:prstGeom>
              <a:solidFill>
                <a:srgbClr val="AB11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smtClean="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Inconsistent </a:t>
                </a: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Summary</a:t>
                </a:r>
                <a:r>
                  <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𝐼</m:t>
                        </m:r>
                      </m:sub>
                    </m:sSub>
                    <m:r>
                      <a:rPr kumimoji="0" lang="ko-KR" altLang="en-US"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 </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2" name="모서리가 둥근 직사각형 51"/>
              <p:cNvSpPr>
                <a:spLocks noRot="1" noChangeAspect="1" noMove="1" noResize="1" noEditPoints="1" noAdjustHandles="1" noChangeArrowheads="1" noChangeShapeType="1" noTextEdit="1"/>
              </p:cNvSpPr>
              <p:nvPr/>
            </p:nvSpPr>
            <p:spPr>
              <a:xfrm>
                <a:off x="6571684" y="4807410"/>
                <a:ext cx="2317132" cy="283136"/>
              </a:xfrm>
              <a:prstGeom prst="roundRect">
                <a:avLst>
                  <a:gd name="adj" fmla="val 0"/>
                </a:avLst>
              </a:prstGeom>
              <a:blipFill>
                <a:blip r:embed="rId9"/>
                <a:stretch>
                  <a:fillRect t="-8696" b="-26087"/>
                </a:stretch>
              </a:blipFill>
              <a:ln w="12700" cap="flat" cmpd="sng" algn="ctr">
                <a:noFill/>
                <a:prstDash val="solid"/>
                <a:miter lim="800000"/>
              </a:ln>
              <a:effectLst/>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740BE5DA-D2C0-4B21-8583-AE4472184F3C}"/>
              </a:ext>
            </a:extLst>
          </p:cNvPr>
          <p:cNvSpPr txBox="1"/>
          <p:nvPr/>
        </p:nvSpPr>
        <p:spPr>
          <a:xfrm>
            <a:off x="5710263" y="5525397"/>
            <a:ext cx="1030290"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Inference</a:t>
            </a:r>
            <a:endParaRPr lang="ko-KR" altLang="en-US" sz="1200">
              <a:solidFill>
                <a:srgbClr val="013275"/>
              </a:solidFill>
              <a:latin typeface="Calibri" panose="020F0502020204030204" pitchFamily="34" charset="0"/>
              <a:cs typeface="Calibri" panose="020F0502020204030204" pitchFamily="34" charset="0"/>
            </a:endParaRPr>
          </a:p>
        </p:txBody>
      </p:sp>
      <p:sp>
        <p:nvSpPr>
          <p:cNvPr id="54" name="내용 개체 틀 3">
            <a:extLst>
              <a:ext uri="{FF2B5EF4-FFF2-40B4-BE49-F238E27FC236}">
                <a16:creationId xmlns:a16="http://schemas.microsoft.com/office/drawing/2014/main" id="{B1277637-430B-C44D-88E4-5996300D2159}"/>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55" name="굽은 화살표[B] 40">
            <a:extLst>
              <a:ext uri="{FF2B5EF4-FFF2-40B4-BE49-F238E27FC236}">
                <a16:creationId xmlns:a16="http://schemas.microsoft.com/office/drawing/2014/main" id="{A5C23C6C-623C-FD44-A29D-BA5172243245}"/>
              </a:ext>
            </a:extLst>
          </p:cNvPr>
          <p:cNvSpPr/>
          <p:nvPr/>
        </p:nvSpPr>
        <p:spPr>
          <a:xfrm rot="5400000">
            <a:off x="5161684" y="3242210"/>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6" name="굽은 화살표[B] 41">
            <a:extLst>
              <a:ext uri="{FF2B5EF4-FFF2-40B4-BE49-F238E27FC236}">
                <a16:creationId xmlns:a16="http://schemas.microsoft.com/office/drawing/2014/main" id="{7365D166-34D1-404A-96AE-773F3ABEFC9C}"/>
              </a:ext>
            </a:extLst>
          </p:cNvPr>
          <p:cNvSpPr/>
          <p:nvPr/>
        </p:nvSpPr>
        <p:spPr>
          <a:xfrm rot="16200000" flipV="1">
            <a:off x="5108269" y="4760641"/>
            <a:ext cx="738664" cy="57105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7" name="굽은 화살표[B] 43">
            <a:extLst>
              <a:ext uri="{FF2B5EF4-FFF2-40B4-BE49-F238E27FC236}">
                <a16:creationId xmlns:a16="http://schemas.microsoft.com/office/drawing/2014/main" id="{90E27517-DC25-224E-AEF4-5DC8E67716F9}"/>
              </a:ext>
            </a:extLst>
          </p:cNvPr>
          <p:cNvSpPr/>
          <p:nvPr/>
        </p:nvSpPr>
        <p:spPr>
          <a:xfrm flipV="1">
            <a:off x="5933808" y="4553193"/>
            <a:ext cx="583200" cy="950749"/>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8" name="오른쪽 화살표 25">
            <a:extLst>
              <a:ext uri="{FF2B5EF4-FFF2-40B4-BE49-F238E27FC236}">
                <a16:creationId xmlns:a16="http://schemas.microsoft.com/office/drawing/2014/main" id="{9BBA6BFD-165D-2C43-8D5F-3BBAF1B210F9}"/>
              </a:ext>
            </a:extLst>
          </p:cNvPr>
          <p:cNvSpPr/>
          <p:nvPr/>
        </p:nvSpPr>
        <p:spPr>
          <a:xfrm>
            <a:off x="2315377" y="3218109"/>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TextBox 58">
            <a:extLst>
              <a:ext uri="{FF2B5EF4-FFF2-40B4-BE49-F238E27FC236}">
                <a16:creationId xmlns:a16="http://schemas.microsoft.com/office/drawing/2014/main" id="{863C8A0F-5699-3C43-AD71-E0B7E6915358}"/>
              </a:ext>
            </a:extLst>
          </p:cNvPr>
          <p:cNvSpPr txBox="1"/>
          <p:nvPr/>
        </p:nvSpPr>
        <p:spPr>
          <a:xfrm>
            <a:off x="475652" y="1657829"/>
            <a:ext cx="8931521" cy="584775"/>
          </a:xfrm>
          <a:prstGeom prst="rect">
            <a:avLst/>
          </a:prstGeom>
          <a:noFill/>
        </p:spPr>
        <p:txBody>
          <a:bodyPr wrap="square" rtlCol="0">
            <a:spAutoFit/>
          </a:bodyPr>
          <a:lstStyle/>
          <a:p>
            <a:r>
              <a:rPr lang="en-US" altLang="ko-KR" sz="1600" b="1" dirty="0"/>
              <a:t>2) Inference</a:t>
            </a:r>
          </a:p>
          <a:p>
            <a:r>
              <a:rPr lang="en-US" altLang="ko-KR" sz="1600" dirty="0"/>
              <a:t>: We let the model fill the </a:t>
            </a:r>
            <a:r>
              <a:rPr lang="en-US" altLang="ko-KR" sz="1600" dirty="0" smtClean="0"/>
              <a:t>random masks </a:t>
            </a:r>
            <a:r>
              <a:rPr lang="en-US" altLang="ko-KR" sz="1600" dirty="0"/>
              <a:t>in the summary using the </a:t>
            </a:r>
            <a:r>
              <a:rPr lang="en-US" altLang="ko-KR" sz="1600" dirty="0" smtClean="0"/>
              <a:t>masked </a:t>
            </a:r>
            <a:r>
              <a:rPr lang="en-US" altLang="ko-KR" sz="1600" dirty="0"/>
              <a:t>article.</a:t>
            </a:r>
          </a:p>
        </p:txBody>
      </p:sp>
      <p:sp>
        <p:nvSpPr>
          <p:cNvPr id="27" name="TextBox 26">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2" name="위쪽 화살표 1"/>
          <p:cNvSpPr/>
          <p:nvPr/>
        </p:nvSpPr>
        <p:spPr>
          <a:xfrm>
            <a:off x="7556340" y="4142111"/>
            <a:ext cx="282804" cy="6581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bject 10"/>
          <p:cNvSpPr txBox="1"/>
          <p:nvPr/>
        </p:nvSpPr>
        <p:spPr>
          <a:xfrm>
            <a:off x="6571683" y="3733102"/>
            <a:ext cx="2200272" cy="258404"/>
          </a:xfrm>
          <a:prstGeom prst="rect">
            <a:avLst/>
          </a:prstGeom>
          <a:noFill/>
        </p:spPr>
        <p:txBody>
          <a:bodyPr vert="horz" wrap="square" lIns="0" tIns="12065" rIns="0" bIns="0" rtlCol="0">
            <a:spAutoFit/>
          </a:bodyPr>
          <a:lstStyle/>
          <a:p>
            <a:pPr marL="12700" algn="ctr">
              <a:spcBef>
                <a:spcPts val="95"/>
              </a:spcBef>
            </a:pPr>
            <a:r>
              <a:rPr lang="en-US" sz="1600" b="1" dirty="0" smtClean="0">
                <a:solidFill>
                  <a:srgbClr val="013275"/>
                </a:solidFill>
                <a:latin typeface="Calibri"/>
                <a:cs typeface="Calibri"/>
              </a:rPr>
              <a:t>Used for training metric</a:t>
            </a:r>
            <a:endParaRPr sz="1600" b="1" dirty="0">
              <a:solidFill>
                <a:srgbClr val="013275"/>
              </a:solidFill>
              <a:latin typeface="Calibri"/>
              <a:cs typeface="Calibri"/>
            </a:endParaRPr>
          </a:p>
        </p:txBody>
      </p:sp>
    </p:spTree>
    <p:extLst>
      <p:ext uri="{BB962C8B-B14F-4D97-AF65-F5344CB8AC3E}">
        <p14:creationId xmlns:p14="http://schemas.microsoft.com/office/powerpoint/2010/main" val="396942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5" name="TextBox 24"/>
          <p:cNvSpPr txBox="1"/>
          <p:nvPr/>
        </p:nvSpPr>
        <p:spPr>
          <a:xfrm>
            <a:off x="435896" y="1700244"/>
            <a:ext cx="8931521" cy="338554"/>
          </a:xfrm>
          <a:prstGeom prst="rect">
            <a:avLst/>
          </a:prstGeom>
          <a:noFill/>
        </p:spPr>
        <p:txBody>
          <a:bodyPr wrap="square" rtlCol="0">
            <a:spAutoFit/>
          </a:bodyPr>
          <a:lstStyle/>
          <a:p>
            <a:r>
              <a:rPr lang="en-US" altLang="ko-KR" sz="1600" b="1" dirty="0"/>
              <a:t>3) </a:t>
            </a:r>
            <a:r>
              <a:rPr lang="en-US" altLang="ko-KR" sz="1600" dirty="0"/>
              <a:t>We train a </a:t>
            </a:r>
            <a:r>
              <a:rPr lang="en-US" altLang="ko-KR" sz="1600" dirty="0" smtClean="0"/>
              <a:t>classifier </a:t>
            </a:r>
            <a:r>
              <a:rPr lang="en-US" altLang="ko-KR" sz="1600" dirty="0"/>
              <a:t>of </a:t>
            </a:r>
            <a:r>
              <a:rPr lang="en-US" altLang="ko-KR" sz="1600" dirty="0" smtClean="0"/>
              <a:t>consistent </a:t>
            </a:r>
            <a:r>
              <a:rPr lang="en-US" altLang="ko-KR" sz="1600" dirty="0"/>
              <a:t>summaries and </a:t>
            </a:r>
            <a:r>
              <a:rPr lang="en-US" altLang="ko-KR" sz="1600" dirty="0" smtClean="0"/>
              <a:t>inconsistent summaries. </a:t>
            </a:r>
            <a:endParaRPr lang="ko-KR" altLang="en-US" sz="1600" dirty="0"/>
          </a:p>
        </p:txBody>
      </p:sp>
      <p:sp>
        <p:nvSpPr>
          <p:cNvPr id="26" name="TextBox 25">
            <a:extLst>
              <a:ext uri="{FF2B5EF4-FFF2-40B4-BE49-F238E27FC236}">
                <a16:creationId xmlns:a16="http://schemas.microsoft.com/office/drawing/2014/main" id="{02709042-B214-4AE1-8027-F9940F59D286}"/>
              </a:ext>
            </a:extLst>
          </p:cNvPr>
          <p:cNvSpPr txBox="1"/>
          <p:nvPr/>
        </p:nvSpPr>
        <p:spPr>
          <a:xfrm>
            <a:off x="3698223" y="2717254"/>
            <a:ext cx="1723803" cy="1600438"/>
          </a:xfrm>
          <a:prstGeom prst="rect">
            <a:avLst/>
          </a:prstGeom>
          <a:noFill/>
          <a:ln>
            <a:solidFill>
              <a:sysClr val="windowText" lastClr="000000"/>
            </a:solidFill>
          </a:ln>
        </p:spPr>
        <p:txBody>
          <a:bodyPr wrap="square" rtlCol="0">
            <a:spAutoFit/>
          </a:bodyPr>
          <a:lstStyle/>
          <a:p>
            <a:pPr latinLnBrk="0">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the 2016 European Championships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the perfect manner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a 2-0 victory </a:t>
            </a:r>
            <a:r>
              <a:rPr lang="en-US" altLang="ko-KR" sz="1400" kern="0" dirty="0">
                <a:solidFill>
                  <a:schemeClr val="tx2"/>
                </a:solidFill>
                <a:latin typeface="Calibri" panose="020F0502020204030204" pitchFamily="34" charset="0"/>
                <a:cs typeface="Calibri" panose="020F0502020204030204" pitchFamily="34" charset="0"/>
              </a:rPr>
              <a:t>(…)</a:t>
            </a:r>
            <a:endParaRPr lang="ko-KR" altLang="en-US" sz="1400" kern="0" dirty="0">
              <a:solidFill>
                <a:schemeClr val="tx2"/>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164EEDD3-4DAA-4615-A3F6-C98FA1D8B347}"/>
              </a:ext>
            </a:extLst>
          </p:cNvPr>
          <p:cNvSpPr txBox="1"/>
          <p:nvPr/>
        </p:nvSpPr>
        <p:spPr>
          <a:xfrm>
            <a:off x="968503" y="3364964"/>
            <a:ext cx="17848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1400" b="1" i="1" kern="0">
                <a:solidFill>
                  <a:schemeClr val="accent6">
                    <a:lumMod val="75000"/>
                  </a:schemeClr>
                </a:solidFill>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won 2-0 against </a:t>
            </a:r>
            <a:r>
              <a:rPr lang="en-US" altLang="ko-KR" sz="1400" b="1" i="1" kern="0">
                <a:solidFill>
                  <a:schemeClr val="accent6">
                    <a:lumMod val="75000"/>
                  </a:schemeClr>
                </a:solidFill>
                <a:latin typeface="Calibri" panose="020F0502020204030204" pitchFamily="34" charset="0"/>
                <a:cs typeface="Calibri" panose="020F0502020204030204" pitchFamily="34" charset="0"/>
              </a:rPr>
              <a:t>Switzerland</a:t>
            </a:r>
            <a:r>
              <a:rPr lang="en-US" altLang="ko-KR" sz="1400" kern="0">
                <a:solidFill>
                  <a:srgbClr val="FF0000"/>
                </a:solidFill>
                <a:latin typeface="Calibri" panose="020F0502020204030204" pitchFamily="34" charset="0"/>
                <a:cs typeface="Calibri" panose="020F0502020204030204" pitchFamily="34" charset="0"/>
              </a:rPr>
              <a:t>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 </a:t>
            </a:r>
            <a:r>
              <a:rPr lang="en-US" altLang="ko-KR" sz="1400" b="1" i="1" kern="0">
                <a:solidFill>
                  <a:schemeClr val="accent6">
                    <a:lumMod val="75000"/>
                  </a:schemeClr>
                </a:solidFill>
                <a:latin typeface="Calibri" panose="020F0502020204030204" pitchFamily="34" charset="0"/>
                <a:cs typeface="Calibri" panose="020F0502020204030204" pitchFamily="34" charset="0"/>
              </a:rPr>
              <a:t>St Jakob-Park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on </a:t>
            </a:r>
            <a:r>
              <a:rPr lang="en-US" altLang="ko-KR" sz="1400" b="1" i="1" kern="0">
                <a:solidFill>
                  <a:schemeClr val="accent6">
                    <a:lumMod val="75000"/>
                  </a:schemeClr>
                </a:solidFill>
                <a:latin typeface="Calibri" panose="020F0502020204030204" pitchFamily="34" charset="0"/>
                <a:cs typeface="Calibri" panose="020F0502020204030204" pitchFamily="34" charset="0"/>
              </a:rPr>
              <a:t>Monday night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a:t>
            </a:r>
          </a:p>
        </p:txBody>
      </p:sp>
      <mc:AlternateContent xmlns:mc="http://schemas.openxmlformats.org/markup-compatibility/2006" xmlns:a14="http://schemas.microsoft.com/office/drawing/2010/main">
        <mc:Choice Requires="a14">
          <p:sp>
            <p:nvSpPr>
              <p:cNvPr id="28" name="모서리가 둥근 직사각형 27"/>
              <p:cNvSpPr/>
              <p:nvPr/>
            </p:nvSpPr>
            <p:spPr>
              <a:xfrm>
                <a:off x="3698224" y="2460725"/>
                <a:ext cx="1723802"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28" name="모서리가 둥근 직사각형 27"/>
              <p:cNvSpPr>
                <a:spLocks noRot="1" noChangeAspect="1" noMove="1" noResize="1" noEditPoints="1" noAdjustHandles="1" noChangeArrowheads="1" noChangeShapeType="1" noTextEdit="1"/>
              </p:cNvSpPr>
              <p:nvPr/>
            </p:nvSpPr>
            <p:spPr>
              <a:xfrm>
                <a:off x="3698224" y="2460725"/>
                <a:ext cx="1723802" cy="256530"/>
              </a:xfrm>
              <a:prstGeom prst="roundRect">
                <a:avLst>
                  <a:gd name="adj" fmla="val 0"/>
                </a:avLst>
              </a:prstGeom>
              <a:blipFill>
                <a:blip r:embed="rId3"/>
                <a:stretch>
                  <a:fillRect t="-14286" b="-33333"/>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모서리가 둥근 직사각형 28"/>
              <p:cNvSpPr/>
              <p:nvPr/>
            </p:nvSpPr>
            <p:spPr>
              <a:xfrm>
                <a:off x="968502" y="3083895"/>
                <a:ext cx="1784812"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smtClean="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t>
                </a: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29" name="모서리가 둥근 직사각형 28"/>
              <p:cNvSpPr>
                <a:spLocks noRot="1" noChangeAspect="1" noMove="1" noResize="1" noEditPoints="1" noAdjustHandles="1" noChangeArrowheads="1" noChangeShapeType="1" noTextEdit="1"/>
              </p:cNvSpPr>
              <p:nvPr/>
            </p:nvSpPr>
            <p:spPr>
              <a:xfrm>
                <a:off x="968502" y="3083895"/>
                <a:ext cx="1784812" cy="287963"/>
              </a:xfrm>
              <a:prstGeom prst="roundRect">
                <a:avLst>
                  <a:gd name="adj" fmla="val 0"/>
                </a:avLst>
              </a:prstGeom>
              <a:blipFill>
                <a:blip r:embed="rId4"/>
                <a:stretch>
                  <a:fillRect t="-6383" b="-25532"/>
                </a:stretch>
              </a:blipFill>
              <a:ln w="12700" cap="flat" cmpd="sng" algn="ctr">
                <a:noFill/>
                <a:prstDash val="solid"/>
                <a:miter lim="800000"/>
              </a:ln>
              <a:effectLst/>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F48AA674-639B-42C6-B298-AC2079ACC1F7}"/>
              </a:ext>
            </a:extLst>
          </p:cNvPr>
          <p:cNvSpPr txBox="1"/>
          <p:nvPr/>
        </p:nvSpPr>
        <p:spPr>
          <a:xfrm>
            <a:off x="6300116" y="3367031"/>
            <a:ext cx="2033178"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Switzerland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won 2-0 against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t>
            </a:r>
            <a:r>
              <a:rPr kumimoji="0" lang="en-US" altLang="ko-KR" sz="1400" b="1" i="1" u="none" strike="noStrike" kern="0" cap="none" spc="0" normalizeH="0" baseline="0" noProof="0" dirty="0" smtClean="0">
                <a:ln>
                  <a:noFill/>
                </a:ln>
                <a:solidFill>
                  <a:srgbClr val="AB110D"/>
                </a:solidFill>
                <a:effectLst/>
                <a:uLnTx/>
                <a:uFillTx/>
                <a:latin typeface="Calibri" panose="020F0502020204030204" pitchFamily="34" charset="0"/>
                <a:cs typeface="Calibri" panose="020F0502020204030204" pitchFamily="34" charset="0"/>
              </a:rPr>
              <a:t>Old </a:t>
            </a:r>
            <a:r>
              <a:rPr kumimoji="0" lang="en-US" altLang="ko-KR" sz="1400" b="1" i="1" u="none" strike="noStrike" kern="0" cap="none" spc="0" normalizeH="0" baseline="0" noProof="0" dirty="0" err="1">
                <a:ln>
                  <a:noFill/>
                </a:ln>
                <a:solidFill>
                  <a:srgbClr val="AB110D"/>
                </a:solidFill>
                <a:effectLst/>
                <a:uLnTx/>
                <a:uFillTx/>
                <a:latin typeface="Calibri" panose="020F0502020204030204" pitchFamily="34" charset="0"/>
                <a:cs typeface="Calibri" panose="020F0502020204030204" pitchFamily="34" charset="0"/>
              </a:rPr>
              <a:t>Traford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on </a:t>
            </a:r>
            <a:r>
              <a:rPr kumimoji="0" lang="en-US" altLang="ko-KR" sz="1400" b="1" i="1" u="none" strike="noStrike" kern="0" cap="none" spc="0" normalizeH="0" baseline="0" noProof="0" dirty="0" smtClean="0">
                <a:ln>
                  <a:noFill/>
                </a:ln>
                <a:solidFill>
                  <a:srgbClr val="AB110D"/>
                </a:solidFill>
                <a:effectLst/>
                <a:uLnTx/>
                <a:uFillTx/>
                <a:latin typeface="Calibri" panose="020F0502020204030204" pitchFamily="34" charset="0"/>
                <a:cs typeface="Calibri" panose="020F0502020204030204" pitchFamily="34" charset="0"/>
              </a:rPr>
              <a:t>Saturday night</a:t>
            </a:r>
            <a:r>
              <a:rPr kumimoji="0" lang="en-US" altLang="ko-KR" sz="1400" b="0" i="0" u="none" strike="noStrike" kern="0" cap="none" spc="0" normalizeH="0" baseline="0" noProof="0" dirty="0" smtClean="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1" i="1"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1" name="모서리가 둥근 직사각형 40"/>
              <p:cNvSpPr/>
              <p:nvPr/>
            </p:nvSpPr>
            <p:spPr>
              <a:xfrm>
                <a:off x="6300115" y="3083895"/>
                <a:ext cx="2033179" cy="281069"/>
              </a:xfrm>
              <a:prstGeom prst="roundRect">
                <a:avLst>
                  <a:gd name="adj" fmla="val 0"/>
                </a:avLst>
              </a:prstGeom>
              <a:solidFill>
                <a:srgbClr val="AB11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smtClean="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Inconsistent </a:t>
                </a: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Summary</a:t>
                </a:r>
                <a:r>
                  <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𝐼</m:t>
                        </m:r>
                      </m:sub>
                    </m:sSub>
                    <m:r>
                      <a:rPr kumimoji="0" lang="ko-KR" altLang="en-US"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 </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1" name="모서리가 둥근 직사각형 40"/>
              <p:cNvSpPr>
                <a:spLocks noRot="1" noChangeAspect="1" noMove="1" noResize="1" noEditPoints="1" noAdjustHandles="1" noChangeArrowheads="1" noChangeShapeType="1" noTextEdit="1"/>
              </p:cNvSpPr>
              <p:nvPr/>
            </p:nvSpPr>
            <p:spPr>
              <a:xfrm>
                <a:off x="6300115" y="3083895"/>
                <a:ext cx="2033179" cy="281069"/>
              </a:xfrm>
              <a:prstGeom prst="roundRect">
                <a:avLst>
                  <a:gd name="adj" fmla="val 0"/>
                </a:avLst>
              </a:prstGeom>
              <a:blipFill>
                <a:blip r:embed="rId5"/>
                <a:stretch>
                  <a:fillRect l="-599" t="-8696" b="-26087"/>
                </a:stretch>
              </a:blipFill>
              <a:ln w="12700" cap="flat" cmpd="sng" algn="ctr">
                <a:noFill/>
                <a:prstDash val="solid"/>
                <a:miter lim="800000"/>
              </a:ln>
              <a:effectLst/>
            </p:spPr>
            <p:txBody>
              <a:bodyPr/>
              <a:lstStyle/>
              <a:p>
                <a:r>
                  <a:rPr lang="ko-KR" altLang="en-US">
                    <a:noFill/>
                  </a:rPr>
                  <a:t> </a:t>
                </a:r>
              </a:p>
            </p:txBody>
          </p:sp>
        </mc:Fallback>
      </mc:AlternateContent>
      <p:sp>
        <p:nvSpPr>
          <p:cNvPr id="42" name="사각형: 둥근 모서리 23">
            <a:extLst>
              <a:ext uri="{FF2B5EF4-FFF2-40B4-BE49-F238E27FC236}">
                <a16:creationId xmlns:a16="http://schemas.microsoft.com/office/drawing/2014/main" id="{AF58F265-9A68-767D-2822-37C26A6D1883}"/>
              </a:ext>
            </a:extLst>
          </p:cNvPr>
          <p:cNvSpPr/>
          <p:nvPr/>
        </p:nvSpPr>
        <p:spPr>
          <a:xfrm>
            <a:off x="2428883" y="4615751"/>
            <a:ext cx="1269339" cy="369332"/>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Classifier</a:t>
            </a:r>
            <a:endParaRPr lang="ko-KR" altLang="en-US"/>
          </a:p>
        </p:txBody>
      </p:sp>
      <p:sp>
        <p:nvSpPr>
          <p:cNvPr id="44" name="오른쪽 화살표 32">
            <a:extLst>
              <a:ext uri="{FF2B5EF4-FFF2-40B4-BE49-F238E27FC236}">
                <a16:creationId xmlns:a16="http://schemas.microsoft.com/office/drawing/2014/main" id="{C90FFAD8-B30F-A800-7F92-EE7A99B3BC57}"/>
              </a:ext>
            </a:extLst>
          </p:cNvPr>
          <p:cNvSpPr/>
          <p:nvPr/>
        </p:nvSpPr>
        <p:spPr>
          <a:xfrm rot="5400000">
            <a:off x="2839412" y="5054875"/>
            <a:ext cx="448279" cy="306059"/>
          </a:xfrm>
          <a:prstGeom prst="rightArrow">
            <a:avLst/>
          </a:prstGeom>
          <a:solidFill>
            <a:srgbClr val="1A326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45" name="TextBox 44">
            <a:extLst>
              <a:ext uri="{FF2B5EF4-FFF2-40B4-BE49-F238E27FC236}">
                <a16:creationId xmlns:a16="http://schemas.microsoft.com/office/drawing/2014/main" id="{7F2B6578-140F-1558-F502-89CE3BD401EA}"/>
              </a:ext>
            </a:extLst>
          </p:cNvPr>
          <p:cNvSpPr txBox="1"/>
          <p:nvPr/>
        </p:nvSpPr>
        <p:spPr>
          <a:xfrm>
            <a:off x="2223208" y="5478725"/>
            <a:ext cx="1680686" cy="369332"/>
          </a:xfrm>
          <a:prstGeom prst="rect">
            <a:avLst/>
          </a:prstGeom>
          <a:noFill/>
        </p:spPr>
        <p:txBody>
          <a:bodyPr wrap="square" rtlCol="0">
            <a:spAutoFit/>
          </a:bodyPr>
          <a:lstStyle/>
          <a:p>
            <a:pPr algn="ctr"/>
            <a:r>
              <a:rPr lang="en-US" altLang="ko-KR" b="1">
                <a:solidFill>
                  <a:srgbClr val="02B051"/>
                </a:solidFill>
              </a:rPr>
              <a:t>Consistent</a:t>
            </a:r>
            <a:endParaRPr lang="ko-KR" altLang="en-US" b="1">
              <a:solidFill>
                <a:srgbClr val="02B051"/>
              </a:solidFill>
            </a:endParaRPr>
          </a:p>
        </p:txBody>
      </p:sp>
      <p:sp>
        <p:nvSpPr>
          <p:cNvPr id="56" name="TextBox 55">
            <a:extLst>
              <a:ext uri="{FF2B5EF4-FFF2-40B4-BE49-F238E27FC236}">
                <a16:creationId xmlns:a16="http://schemas.microsoft.com/office/drawing/2014/main" id="{4E02D71B-F122-E4AE-AF20-C4AE49009B87}"/>
              </a:ext>
            </a:extLst>
          </p:cNvPr>
          <p:cNvSpPr txBox="1"/>
          <p:nvPr/>
        </p:nvSpPr>
        <p:spPr>
          <a:xfrm>
            <a:off x="5207040" y="5481466"/>
            <a:ext cx="1680686" cy="369332"/>
          </a:xfrm>
          <a:prstGeom prst="rect">
            <a:avLst/>
          </a:prstGeom>
          <a:noFill/>
        </p:spPr>
        <p:txBody>
          <a:bodyPr wrap="square" rtlCol="0">
            <a:spAutoFit/>
          </a:bodyPr>
          <a:lstStyle/>
          <a:p>
            <a:pPr algn="ctr"/>
            <a:r>
              <a:rPr lang="en-US" altLang="ko-KR" b="1">
                <a:solidFill>
                  <a:srgbClr val="FF2500"/>
                </a:solidFill>
              </a:rPr>
              <a:t>Inconsistent</a:t>
            </a:r>
            <a:endParaRPr lang="ko-KR" altLang="en-US" b="1">
              <a:solidFill>
                <a:srgbClr val="FF2500"/>
              </a:solidFill>
            </a:endParaRPr>
          </a:p>
        </p:txBody>
      </p:sp>
      <p:sp>
        <p:nvSpPr>
          <p:cNvPr id="57" name="굽은 화살표[B] 23">
            <a:extLst>
              <a:ext uri="{FF2B5EF4-FFF2-40B4-BE49-F238E27FC236}">
                <a16:creationId xmlns:a16="http://schemas.microsoft.com/office/drawing/2014/main" id="{A6D92B36-F24F-A34C-B0DE-B1B4DC3BCD16}"/>
              </a:ext>
            </a:extLst>
          </p:cNvPr>
          <p:cNvSpPr/>
          <p:nvPr/>
        </p:nvSpPr>
        <p:spPr>
          <a:xfrm rot="10800000">
            <a:off x="3747221" y="4321399"/>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8" name="굽은 화살표[B] 25">
            <a:extLst>
              <a:ext uri="{FF2B5EF4-FFF2-40B4-BE49-F238E27FC236}">
                <a16:creationId xmlns:a16="http://schemas.microsoft.com/office/drawing/2014/main" id="{0D977FD4-43C1-D34C-A40A-07EC91ABD71F}"/>
              </a:ext>
            </a:extLst>
          </p:cNvPr>
          <p:cNvSpPr/>
          <p:nvPr/>
        </p:nvSpPr>
        <p:spPr>
          <a:xfrm rot="10800000" flipH="1">
            <a:off x="1788287" y="4327793"/>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9" name="사각형: 둥근 모서리 23">
            <a:extLst>
              <a:ext uri="{FF2B5EF4-FFF2-40B4-BE49-F238E27FC236}">
                <a16:creationId xmlns:a16="http://schemas.microsoft.com/office/drawing/2014/main" id="{AEE98910-7EE3-F24A-9FB7-84E7CAEC7350}"/>
              </a:ext>
            </a:extLst>
          </p:cNvPr>
          <p:cNvSpPr/>
          <p:nvPr/>
        </p:nvSpPr>
        <p:spPr>
          <a:xfrm>
            <a:off x="5412714" y="4615751"/>
            <a:ext cx="1269339" cy="369332"/>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Classifier</a:t>
            </a:r>
            <a:endParaRPr lang="ko-KR" altLang="en-US"/>
          </a:p>
        </p:txBody>
      </p:sp>
      <p:sp>
        <p:nvSpPr>
          <p:cNvPr id="60" name="굽은 화살표[B] 27">
            <a:extLst>
              <a:ext uri="{FF2B5EF4-FFF2-40B4-BE49-F238E27FC236}">
                <a16:creationId xmlns:a16="http://schemas.microsoft.com/office/drawing/2014/main" id="{9ED6A547-0562-DE40-A71A-074D3C8285C7}"/>
              </a:ext>
            </a:extLst>
          </p:cNvPr>
          <p:cNvSpPr/>
          <p:nvPr/>
        </p:nvSpPr>
        <p:spPr>
          <a:xfrm rot="10800000">
            <a:off x="6731052" y="4321399"/>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61" name="굽은 화살표[B] 28">
            <a:extLst>
              <a:ext uri="{FF2B5EF4-FFF2-40B4-BE49-F238E27FC236}">
                <a16:creationId xmlns:a16="http://schemas.microsoft.com/office/drawing/2014/main" id="{577AAB31-AE67-144C-8E22-A3B94A2B6D47}"/>
              </a:ext>
            </a:extLst>
          </p:cNvPr>
          <p:cNvSpPr/>
          <p:nvPr/>
        </p:nvSpPr>
        <p:spPr>
          <a:xfrm rot="10800000" flipH="1">
            <a:off x="4772118" y="4327793"/>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62" name="오른쪽 화살표 32">
            <a:extLst>
              <a:ext uri="{FF2B5EF4-FFF2-40B4-BE49-F238E27FC236}">
                <a16:creationId xmlns:a16="http://schemas.microsoft.com/office/drawing/2014/main" id="{ABDDBFE4-0CFB-DE46-A998-E053A1986822}"/>
              </a:ext>
            </a:extLst>
          </p:cNvPr>
          <p:cNvSpPr/>
          <p:nvPr/>
        </p:nvSpPr>
        <p:spPr>
          <a:xfrm rot="5400000">
            <a:off x="5823244" y="5054875"/>
            <a:ext cx="448279" cy="306059"/>
          </a:xfrm>
          <a:prstGeom prst="rightArrow">
            <a:avLst/>
          </a:prstGeom>
          <a:solidFill>
            <a:srgbClr val="1A326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 name="내용 개체 틀 3">
            <a:extLst>
              <a:ext uri="{FF2B5EF4-FFF2-40B4-BE49-F238E27FC236}">
                <a16:creationId xmlns:a16="http://schemas.microsoft.com/office/drawing/2014/main" id="{72B65E5D-CBC4-983F-2C73-FC0B4410F5D9}"/>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30" name="TextBox 29">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142951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46616" y="1970457"/>
            <a:ext cx="1492858" cy="1597837"/>
            <a:chOff x="1815635" y="2125505"/>
            <a:chExt cx="1756714" cy="1898569"/>
          </a:xfrm>
        </p:grpSpPr>
        <p:pic>
          <p:nvPicPr>
            <p:cNvPr id="3" name="그림 2"/>
            <p:cNvPicPr>
              <a:picLocks noChangeAspect="1"/>
            </p:cNvPicPr>
            <p:nvPr/>
          </p:nvPicPr>
          <p:blipFill rotWithShape="1">
            <a:blip r:embed="rId3"/>
            <a:srcRect l="82872" t="13643" r="8036"/>
            <a:stretch/>
          </p:blipFill>
          <p:spPr>
            <a:xfrm>
              <a:off x="2651760" y="2388397"/>
              <a:ext cx="560832" cy="1635677"/>
            </a:xfrm>
            <a:prstGeom prst="rect">
              <a:avLst/>
            </a:prstGeom>
          </p:spPr>
        </p:pic>
        <p:pic>
          <p:nvPicPr>
            <p:cNvPr id="5" name="그림 4"/>
            <p:cNvPicPr>
              <a:picLocks noChangeAspect="1"/>
            </p:cNvPicPr>
            <p:nvPr/>
          </p:nvPicPr>
          <p:blipFill rotWithShape="1">
            <a:blip r:embed="rId4"/>
            <a:srcRect l="80918" r="11720"/>
            <a:stretch/>
          </p:blipFill>
          <p:spPr>
            <a:xfrm>
              <a:off x="3205066" y="2135965"/>
              <a:ext cx="367283" cy="1888109"/>
            </a:xfrm>
            <a:prstGeom prst="rect">
              <a:avLst/>
            </a:prstGeom>
          </p:spPr>
        </p:pic>
        <p:pic>
          <p:nvPicPr>
            <p:cNvPr id="11" name="그림 10"/>
            <p:cNvPicPr>
              <a:picLocks noChangeAspect="1"/>
            </p:cNvPicPr>
            <p:nvPr/>
          </p:nvPicPr>
          <p:blipFill rotWithShape="1">
            <a:blip r:embed="rId3"/>
            <a:srcRect r="85950"/>
            <a:stretch/>
          </p:blipFill>
          <p:spPr>
            <a:xfrm>
              <a:off x="1815635" y="2129997"/>
              <a:ext cx="866605" cy="1894077"/>
            </a:xfrm>
            <a:prstGeom prst="rect">
              <a:avLst/>
            </a:prstGeom>
          </p:spPr>
        </p:pic>
        <p:pic>
          <p:nvPicPr>
            <p:cNvPr id="12" name="그림 11"/>
            <p:cNvPicPr>
              <a:picLocks noChangeAspect="1"/>
            </p:cNvPicPr>
            <p:nvPr/>
          </p:nvPicPr>
          <p:blipFill rotWithShape="1">
            <a:blip r:embed="rId3"/>
            <a:srcRect l="52795" t="-1" r="38726" b="86426"/>
            <a:stretch/>
          </p:blipFill>
          <p:spPr>
            <a:xfrm>
              <a:off x="2674620" y="2129998"/>
              <a:ext cx="522920" cy="258400"/>
            </a:xfrm>
            <a:prstGeom prst="rect">
              <a:avLst/>
            </a:prstGeom>
          </p:spPr>
        </p:pic>
        <p:pic>
          <p:nvPicPr>
            <p:cNvPr id="15" name="그림 14"/>
            <p:cNvPicPr>
              <a:picLocks noChangeAspect="1"/>
            </p:cNvPicPr>
            <p:nvPr/>
          </p:nvPicPr>
          <p:blipFill rotWithShape="1">
            <a:blip r:embed="rId4"/>
            <a:srcRect l="69261" t="-248" r="23751" b="86550"/>
            <a:stretch/>
          </p:blipFill>
          <p:spPr>
            <a:xfrm>
              <a:off x="3205066" y="2125505"/>
              <a:ext cx="367283" cy="262891"/>
            </a:xfrm>
            <a:prstGeom prst="rect">
              <a:avLst/>
            </a:prstGeom>
          </p:spPr>
        </p:pic>
      </p:grpSp>
      <p:grpSp>
        <p:nvGrpSpPr>
          <p:cNvPr id="7" name="그룹 6"/>
          <p:cNvGrpSpPr/>
          <p:nvPr/>
        </p:nvGrpSpPr>
        <p:grpSpPr>
          <a:xfrm>
            <a:off x="546616" y="4256122"/>
            <a:ext cx="3354175" cy="1862183"/>
            <a:chOff x="4713579" y="2745526"/>
            <a:chExt cx="4973868" cy="2761410"/>
          </a:xfrm>
        </p:grpSpPr>
        <p:pic>
          <p:nvPicPr>
            <p:cNvPr id="19" name="그림 18"/>
            <p:cNvPicPr>
              <a:picLocks noChangeAspect="1"/>
            </p:cNvPicPr>
            <p:nvPr/>
          </p:nvPicPr>
          <p:blipFill rotWithShape="1">
            <a:blip r:embed="rId5"/>
            <a:srcRect t="44411" r="36665" b="994"/>
            <a:stretch/>
          </p:blipFill>
          <p:spPr>
            <a:xfrm>
              <a:off x="4713579" y="3544719"/>
              <a:ext cx="4973868" cy="1962217"/>
            </a:xfrm>
            <a:prstGeom prst="rect">
              <a:avLst/>
            </a:prstGeom>
          </p:spPr>
        </p:pic>
        <p:pic>
          <p:nvPicPr>
            <p:cNvPr id="21" name="그림 20"/>
            <p:cNvPicPr>
              <a:picLocks noChangeAspect="1"/>
            </p:cNvPicPr>
            <p:nvPr/>
          </p:nvPicPr>
          <p:blipFill rotWithShape="1">
            <a:blip r:embed="rId5"/>
            <a:srcRect r="36665" b="77764"/>
            <a:stretch/>
          </p:blipFill>
          <p:spPr>
            <a:xfrm>
              <a:off x="4713579" y="2745526"/>
              <a:ext cx="4973868" cy="799193"/>
            </a:xfrm>
            <a:prstGeom prst="rect">
              <a:avLst/>
            </a:prstGeom>
          </p:spPr>
        </p:pic>
      </p:grpSp>
      <p:sp>
        <p:nvSpPr>
          <p:cNvPr id="22" name="모서리가 둥근 직사각형 17">
            <a:extLst>
              <a:ext uri="{FF2B5EF4-FFF2-40B4-BE49-F238E27FC236}">
                <a16:creationId xmlns:a16="http://schemas.microsoft.com/office/drawing/2014/main" id="{6AEBD685-9501-FDBE-2C7D-A3C93A9D3433}"/>
              </a:ext>
            </a:extLst>
          </p:cNvPr>
          <p:cNvSpPr/>
          <p:nvPr/>
        </p:nvSpPr>
        <p:spPr>
          <a:xfrm>
            <a:off x="4199091" y="2555118"/>
            <a:ext cx="2556803" cy="313788"/>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Consistent or Inconsistent?</a:t>
            </a:r>
            <a:endParaRPr lang="ko-KR" altLang="en-US" sz="1600"/>
          </a:p>
        </p:txBody>
      </p:sp>
      <p:sp>
        <p:nvSpPr>
          <p:cNvPr id="23" name="사각형: 둥근 모서리 12">
            <a:extLst>
              <a:ext uri="{FF2B5EF4-FFF2-40B4-BE49-F238E27FC236}">
                <a16:creationId xmlns:a16="http://schemas.microsoft.com/office/drawing/2014/main" id="{E712CA85-2C00-956C-E0CC-9A4887036330}"/>
              </a:ext>
            </a:extLst>
          </p:cNvPr>
          <p:cNvSpPr/>
          <p:nvPr/>
        </p:nvSpPr>
        <p:spPr>
          <a:xfrm>
            <a:off x="2484449" y="2351011"/>
            <a:ext cx="1157767"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Article</a:t>
            </a:r>
            <a:endParaRPr lang="ko-KR" altLang="en-US" sz="1600"/>
          </a:p>
        </p:txBody>
      </p:sp>
      <p:sp>
        <p:nvSpPr>
          <p:cNvPr id="24" name="사각형: 둥근 모서리 14">
            <a:extLst>
              <a:ext uri="{FF2B5EF4-FFF2-40B4-BE49-F238E27FC236}">
                <a16:creationId xmlns:a16="http://schemas.microsoft.com/office/drawing/2014/main" id="{291FDAA8-1BFA-14F3-1D14-FFB9ABBC138C}"/>
              </a:ext>
            </a:extLst>
          </p:cNvPr>
          <p:cNvSpPr/>
          <p:nvPr/>
        </p:nvSpPr>
        <p:spPr>
          <a:xfrm>
            <a:off x="2484449" y="2752664"/>
            <a:ext cx="1157767"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Summary</a:t>
            </a:r>
            <a:endParaRPr lang="ko-KR" altLang="en-US" sz="1600"/>
          </a:p>
        </p:txBody>
      </p:sp>
      <p:sp>
        <p:nvSpPr>
          <p:cNvPr id="32" name="모서리가 둥근 직사각형 17">
            <a:extLst>
              <a:ext uri="{FF2B5EF4-FFF2-40B4-BE49-F238E27FC236}">
                <a16:creationId xmlns:a16="http://schemas.microsoft.com/office/drawing/2014/main" id="{6AEBD685-9501-FDBE-2C7D-A3C93A9D3433}"/>
              </a:ext>
            </a:extLst>
          </p:cNvPr>
          <p:cNvSpPr/>
          <p:nvPr/>
        </p:nvSpPr>
        <p:spPr>
          <a:xfrm>
            <a:off x="5952524" y="5009488"/>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34" name="TextBox 3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35" name="Title 1">
            <a:extLst>
              <a:ext uri="{FF2B5EF4-FFF2-40B4-BE49-F238E27FC236}">
                <a16:creationId xmlns:a16="http://schemas.microsoft.com/office/drawing/2014/main" id="{7724D88C-B74F-AE44-A8D4-32662F48E387}"/>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36" name="내용 개체 틀 3">
            <a:extLst>
              <a:ext uri="{FF2B5EF4-FFF2-40B4-BE49-F238E27FC236}">
                <a16:creationId xmlns:a16="http://schemas.microsoft.com/office/drawing/2014/main" id="{712BDE6B-975C-EC4A-AA24-459BAC474712}"/>
              </a:ext>
            </a:extLst>
          </p:cNvPr>
          <p:cNvSpPr txBox="1">
            <a:spLocks/>
          </p:cNvSpPr>
          <p:nvPr/>
        </p:nvSpPr>
        <p:spPr>
          <a:xfrm>
            <a:off x="435896" y="1489250"/>
            <a:ext cx="5082313" cy="41772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Experimental results on factual consistency classification</a:t>
            </a:r>
            <a:endParaRPr lang="ko-KR" altLang="en-US" sz="1600" b="1"/>
          </a:p>
        </p:txBody>
      </p:sp>
      <p:sp>
        <p:nvSpPr>
          <p:cNvPr id="37" name="사각형: 둥근 모서리 12">
            <a:extLst>
              <a:ext uri="{FF2B5EF4-FFF2-40B4-BE49-F238E27FC236}">
                <a16:creationId xmlns:a16="http://schemas.microsoft.com/office/drawing/2014/main" id="{8DD2F8DA-9DC8-7D4E-9166-8B55B86A2763}"/>
              </a:ext>
            </a:extLst>
          </p:cNvPr>
          <p:cNvSpPr/>
          <p:nvPr/>
        </p:nvSpPr>
        <p:spPr>
          <a:xfrm>
            <a:off x="4293332" y="4813880"/>
            <a:ext cx="1157767"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Article</a:t>
            </a:r>
            <a:endParaRPr lang="ko-KR" altLang="en-US" sz="1600"/>
          </a:p>
        </p:txBody>
      </p:sp>
      <p:sp>
        <p:nvSpPr>
          <p:cNvPr id="38" name="사각형: 둥근 모서리 14">
            <a:extLst>
              <a:ext uri="{FF2B5EF4-FFF2-40B4-BE49-F238E27FC236}">
                <a16:creationId xmlns:a16="http://schemas.microsoft.com/office/drawing/2014/main" id="{EB51831F-9A8C-E145-920B-277550E32A53}"/>
              </a:ext>
            </a:extLst>
          </p:cNvPr>
          <p:cNvSpPr/>
          <p:nvPr/>
        </p:nvSpPr>
        <p:spPr>
          <a:xfrm>
            <a:off x="4293332" y="5215533"/>
            <a:ext cx="1157767"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Summary</a:t>
            </a:r>
            <a:endParaRPr lang="ko-KR" altLang="en-US" sz="1600"/>
          </a:p>
        </p:txBody>
      </p:sp>
      <p:cxnSp>
        <p:nvCxnSpPr>
          <p:cNvPr id="16" name="꺾인 연결선[E] 15">
            <a:extLst>
              <a:ext uri="{FF2B5EF4-FFF2-40B4-BE49-F238E27FC236}">
                <a16:creationId xmlns:a16="http://schemas.microsoft.com/office/drawing/2014/main" id="{C6C2983A-C1CE-E74F-A21F-CFDC7075C0AB}"/>
              </a:ext>
            </a:extLst>
          </p:cNvPr>
          <p:cNvCxnSpPr>
            <a:stCxn id="23" idx="3"/>
            <a:endCxn id="22" idx="1"/>
          </p:cNvCxnSpPr>
          <p:nvPr/>
        </p:nvCxnSpPr>
        <p:spPr>
          <a:xfrm>
            <a:off x="3642216" y="2507905"/>
            <a:ext cx="556875" cy="204107"/>
          </a:xfrm>
          <a:prstGeom prst="bentConnector3">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꺾인 연결선[E] 26">
            <a:extLst>
              <a:ext uri="{FF2B5EF4-FFF2-40B4-BE49-F238E27FC236}">
                <a16:creationId xmlns:a16="http://schemas.microsoft.com/office/drawing/2014/main" id="{7E2FA304-2CFF-AB43-97D1-5907B37C8288}"/>
              </a:ext>
            </a:extLst>
          </p:cNvPr>
          <p:cNvCxnSpPr>
            <a:stCxn id="24" idx="3"/>
            <a:endCxn id="22" idx="1"/>
          </p:cNvCxnSpPr>
          <p:nvPr/>
        </p:nvCxnSpPr>
        <p:spPr>
          <a:xfrm flipV="1">
            <a:off x="3642216" y="2712012"/>
            <a:ext cx="556875" cy="197546"/>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E] 45">
            <a:extLst>
              <a:ext uri="{FF2B5EF4-FFF2-40B4-BE49-F238E27FC236}">
                <a16:creationId xmlns:a16="http://schemas.microsoft.com/office/drawing/2014/main" id="{D274A8A6-4369-734A-A66C-7CAF0DF2A22A}"/>
              </a:ext>
            </a:extLst>
          </p:cNvPr>
          <p:cNvCxnSpPr>
            <a:stCxn id="37" idx="3"/>
            <a:endCxn id="32" idx="1"/>
          </p:cNvCxnSpPr>
          <p:nvPr/>
        </p:nvCxnSpPr>
        <p:spPr>
          <a:xfrm>
            <a:off x="5451099" y="4970774"/>
            <a:ext cx="501425" cy="192582"/>
          </a:xfrm>
          <a:prstGeom prst="bentConnector3">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E] 47">
            <a:extLst>
              <a:ext uri="{FF2B5EF4-FFF2-40B4-BE49-F238E27FC236}">
                <a16:creationId xmlns:a16="http://schemas.microsoft.com/office/drawing/2014/main" id="{3915290B-D705-FD4E-8438-94B6F6E1CA13}"/>
              </a:ext>
            </a:extLst>
          </p:cNvPr>
          <p:cNvCxnSpPr>
            <a:stCxn id="38" idx="3"/>
            <a:endCxn id="32" idx="1"/>
          </p:cNvCxnSpPr>
          <p:nvPr/>
        </p:nvCxnSpPr>
        <p:spPr>
          <a:xfrm flipV="1">
            <a:off x="5451099" y="5163356"/>
            <a:ext cx="501425" cy="209071"/>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내용 개체 틀 3">
            <a:extLst>
              <a:ext uri="{FF2B5EF4-FFF2-40B4-BE49-F238E27FC236}">
                <a16:creationId xmlns:a16="http://schemas.microsoft.com/office/drawing/2014/main" id="{2726AA81-F249-FB49-A9CA-5A8CAD50E7F7}"/>
              </a:ext>
            </a:extLst>
          </p:cNvPr>
          <p:cNvSpPr txBox="1">
            <a:spLocks/>
          </p:cNvSpPr>
          <p:nvPr/>
        </p:nvSpPr>
        <p:spPr>
          <a:xfrm>
            <a:off x="435896" y="3762165"/>
            <a:ext cx="5446243" cy="41772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 altLang="ko-KR" sz="1600" b="1"/>
              <a:t>Experimental results on correlation with human judgments</a:t>
            </a:r>
          </a:p>
        </p:txBody>
      </p:sp>
      <p:sp>
        <p:nvSpPr>
          <p:cNvPr id="55" name="TextBox 54">
            <a:extLst>
              <a:ext uri="{FF2B5EF4-FFF2-40B4-BE49-F238E27FC236}">
                <a16:creationId xmlns:a16="http://schemas.microsoft.com/office/drawing/2014/main" id="{F5A99873-7908-C64C-9BF9-D9F22F852A84}"/>
              </a:ext>
            </a:extLst>
          </p:cNvPr>
          <p:cNvSpPr txBox="1"/>
          <p:nvPr/>
        </p:nvSpPr>
        <p:spPr>
          <a:xfrm>
            <a:off x="5952524" y="5357018"/>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56" name="TextBox 55">
            <a:extLst>
              <a:ext uri="{FF2B5EF4-FFF2-40B4-BE49-F238E27FC236}">
                <a16:creationId xmlns:a16="http://schemas.microsoft.com/office/drawing/2014/main" id="{42EB8006-F370-2541-BABD-4586D58065AA}"/>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8" name="TextBox 27">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199127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rcRect b="1911"/>
          <a:stretch/>
        </p:blipFill>
        <p:spPr>
          <a:xfrm>
            <a:off x="4837229" y="2038279"/>
            <a:ext cx="3480861" cy="2688458"/>
          </a:xfrm>
          <a:prstGeom prst="rect">
            <a:avLst/>
          </a:prstGeom>
        </p:spPr>
      </p:pic>
      <p:sp>
        <p:nvSpPr>
          <p:cNvPr id="2" name="직사각형 1"/>
          <p:cNvSpPr/>
          <p:nvPr/>
        </p:nvSpPr>
        <p:spPr>
          <a:xfrm>
            <a:off x="393547" y="4874735"/>
            <a:ext cx="8356905" cy="1431161"/>
          </a:xfrm>
          <a:prstGeom prst="rect">
            <a:avLst/>
          </a:prstGeom>
        </p:spPr>
        <p:txBody>
          <a:bodyPr wrap="square">
            <a:spAutoFit/>
          </a:bodyPr>
          <a:lstStyle/>
          <a:p>
            <a:pPr>
              <a:lnSpc>
                <a:spcPct val="150000"/>
              </a:lnSpc>
            </a:pPr>
            <a:r>
              <a:rPr lang="en-US" altLang="ko-KR" sz="1600"/>
              <a:t>We experimented with each of the five combinations of </a:t>
            </a:r>
            <a:r>
              <a:rPr lang="en-US" altLang="ko-KR" sz="1600" i="1"/>
              <a:t>article mask ratio </a:t>
            </a:r>
            <a:r>
              <a:rPr lang="en-US" altLang="ko-KR" sz="1600"/>
              <a:t>and </a:t>
            </a:r>
            <a:r>
              <a:rPr lang="en-US" altLang="ko-KR" sz="1600" i="1"/>
              <a:t>summary mask ratio</a:t>
            </a:r>
            <a:r>
              <a:rPr lang="en-US" altLang="ko-KR" sz="1600"/>
              <a:t>, and then plot the interpolated results</a:t>
            </a:r>
            <a:r>
              <a:rPr lang="en-US" altLang="ko-KR" sz="1600" smtClean="0"/>
              <a:t>.</a:t>
            </a:r>
          </a:p>
          <a:p>
            <a:pPr>
              <a:lnSpc>
                <a:spcPct val="150000"/>
              </a:lnSpc>
            </a:pPr>
            <a:endParaRPr lang="en-US" altLang="ko-KR" sz="800"/>
          </a:p>
          <a:p>
            <a:pPr>
              <a:lnSpc>
                <a:spcPct val="150000"/>
              </a:lnSpc>
            </a:pPr>
            <a:r>
              <a:rPr lang="en-US" altLang="ko-KR" sz="1600"/>
              <a:t>We can infer that there is an </a:t>
            </a:r>
            <a:r>
              <a:rPr lang="en-US" altLang="ko-KR" sz="1600" i="1"/>
              <a:t>optimal masking ratio</a:t>
            </a:r>
            <a:r>
              <a:rPr lang="en-US" altLang="ko-KR" sz="1600"/>
              <a:t> combination.</a:t>
            </a:r>
            <a:endParaRPr lang="ko-KR" altLang="en-US" sz="1600"/>
          </a:p>
        </p:txBody>
      </p:sp>
      <mc:AlternateContent xmlns:mc="http://schemas.openxmlformats.org/markup-compatibility/2006" xmlns:a14="http://schemas.microsoft.com/office/drawing/2010/main">
        <mc:Choice Requires="a14">
          <p:sp>
            <p:nvSpPr>
              <p:cNvPr id="32" name="모서리가 둥근 직사각형 31"/>
              <p:cNvSpPr/>
              <p:nvPr/>
            </p:nvSpPr>
            <p:spPr>
              <a:xfrm>
                <a:off x="565220" y="2632058"/>
                <a:ext cx="1654538" cy="31692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2" name="모서리가 둥근 직사각형 31"/>
              <p:cNvSpPr>
                <a:spLocks noRot="1" noChangeAspect="1" noMove="1" noResize="1" noEditPoints="1" noAdjustHandles="1" noChangeArrowheads="1" noChangeShapeType="1" noTextEdit="1"/>
              </p:cNvSpPr>
              <p:nvPr/>
            </p:nvSpPr>
            <p:spPr>
              <a:xfrm>
                <a:off x="565220" y="2632058"/>
                <a:ext cx="1654538" cy="316925"/>
              </a:xfrm>
              <a:prstGeom prst="roundRect">
                <a:avLst/>
              </a:prstGeom>
              <a:blipFill>
                <a:blip r:embed="rId4"/>
                <a:stretch>
                  <a:fillRect t="-3846" b="-19231"/>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3" name="모서리가 둥근 직사각형 32"/>
              <p:cNvSpPr/>
              <p:nvPr/>
            </p:nvSpPr>
            <p:spPr>
              <a:xfrm>
                <a:off x="565220" y="3621168"/>
                <a:ext cx="1654538" cy="30426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3" name="모서리가 둥근 직사각형 32"/>
              <p:cNvSpPr>
                <a:spLocks noRot="1" noChangeAspect="1" noMove="1" noResize="1" noEditPoints="1" noAdjustHandles="1" noChangeArrowheads="1" noChangeShapeType="1" noTextEdit="1"/>
              </p:cNvSpPr>
              <p:nvPr/>
            </p:nvSpPr>
            <p:spPr>
              <a:xfrm>
                <a:off x="565220" y="3621168"/>
                <a:ext cx="1654538" cy="304269"/>
              </a:xfrm>
              <a:prstGeom prst="roundRect">
                <a:avLst/>
              </a:prstGeom>
              <a:blipFill>
                <a:blip r:embed="rId5"/>
                <a:stretch>
                  <a:fillRect t="-8000" b="-16000"/>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4" name="모서리가 둥근 직사각형 33"/>
              <p:cNvSpPr/>
              <p:nvPr/>
            </p:nvSpPr>
            <p:spPr>
              <a:xfrm>
                <a:off x="2322114" y="2633720"/>
                <a:ext cx="1836312" cy="316925"/>
              </a:xfrm>
              <a:prstGeom prst="roundRect">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4" name="모서리가 둥근 직사각형 33"/>
              <p:cNvSpPr>
                <a:spLocks noRot="1" noChangeAspect="1" noMove="1" noResize="1" noEditPoints="1" noAdjustHandles="1" noChangeArrowheads="1" noChangeShapeType="1" noTextEdit="1"/>
              </p:cNvSpPr>
              <p:nvPr/>
            </p:nvSpPr>
            <p:spPr>
              <a:xfrm>
                <a:off x="2322114" y="2633720"/>
                <a:ext cx="1836312" cy="316925"/>
              </a:xfrm>
              <a:prstGeom prst="roundRect">
                <a:avLst/>
              </a:prstGeom>
              <a:blipFill>
                <a:blip r:embed="rId6"/>
                <a:stretch>
                  <a:fillRect t="-3846" b="-19231"/>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5" name="모서리가 둥근 직사각형 34"/>
              <p:cNvSpPr/>
              <p:nvPr/>
            </p:nvSpPr>
            <p:spPr>
              <a:xfrm>
                <a:off x="2322114" y="3623728"/>
                <a:ext cx="1836312" cy="304269"/>
              </a:xfrm>
              <a:prstGeom prst="roundRect">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5" name="모서리가 둥근 직사각형 34"/>
              <p:cNvSpPr>
                <a:spLocks noRot="1" noChangeAspect="1" noMove="1" noResize="1" noEditPoints="1" noAdjustHandles="1" noChangeArrowheads="1" noChangeShapeType="1" noTextEdit="1"/>
              </p:cNvSpPr>
              <p:nvPr/>
            </p:nvSpPr>
            <p:spPr>
              <a:xfrm>
                <a:off x="2322114" y="3623728"/>
                <a:ext cx="1836312" cy="304269"/>
              </a:xfrm>
              <a:prstGeom prst="roundRect">
                <a:avLst/>
              </a:prstGeom>
              <a:blipFill>
                <a:blip r:embed="rId7"/>
                <a:stretch>
                  <a:fillRect b="-24000"/>
                </a:stretch>
              </a:blipFill>
              <a:ln w="12700" cap="flat" cmpd="sng" algn="ctr">
                <a:noFill/>
                <a:prstDash val="solid"/>
                <a:miter lim="800000"/>
              </a:ln>
              <a:effectLst/>
            </p:spPr>
            <p:txBody>
              <a:bodyPr/>
              <a:lstStyle/>
              <a:p>
                <a:r>
                  <a:rPr lang="ko-Kore-KR" altLang="en-US">
                    <a:noFill/>
                  </a:rPr>
                  <a:t> </a:t>
                </a:r>
              </a:p>
            </p:txBody>
          </p:sp>
        </mc:Fallback>
      </mc:AlternateContent>
      <p:sp>
        <p:nvSpPr>
          <p:cNvPr id="36" name="오른쪽 화살표 35"/>
          <p:cNvSpPr/>
          <p:nvPr/>
        </p:nvSpPr>
        <p:spPr>
          <a:xfrm rot="5400000">
            <a:off x="1104127" y="3153920"/>
            <a:ext cx="5767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6" name="모서리가 둥근 직사각형 5"/>
          <p:cNvSpPr/>
          <p:nvPr/>
        </p:nvSpPr>
        <p:spPr>
          <a:xfrm>
            <a:off x="456170" y="2523502"/>
            <a:ext cx="3808502" cy="1513621"/>
          </a:xfrm>
          <a:prstGeom prst="roundRect">
            <a:avLst>
              <a:gd name="adj" fmla="val 92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7228" y="4126482"/>
            <a:ext cx="3069771" cy="338554"/>
          </a:xfrm>
          <a:prstGeom prst="rect">
            <a:avLst/>
          </a:prstGeom>
          <a:noFill/>
        </p:spPr>
        <p:txBody>
          <a:bodyPr wrap="square" rtlCol="0">
            <a:spAutoFit/>
          </a:bodyPr>
          <a:lstStyle/>
          <a:p>
            <a:pPr algn="ctr"/>
            <a:r>
              <a:rPr lang="en-US" altLang="ko-KR" sz="1600"/>
              <a:t>How many masks do we need?</a:t>
            </a:r>
            <a:endParaRPr lang="ko-KR" altLang="en-US" sz="1600"/>
          </a:p>
        </p:txBody>
      </p:sp>
      <p:sp>
        <p:nvSpPr>
          <p:cNvPr id="19" name="TextBox 18">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21" name="Title 1">
            <a:extLst>
              <a:ext uri="{FF2B5EF4-FFF2-40B4-BE49-F238E27FC236}">
                <a16:creationId xmlns:a16="http://schemas.microsoft.com/office/drawing/2014/main" id="{DCA8FB2D-3D07-924E-ADC1-4A61AD41F9D5}"/>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22" name="내용 개체 틀 3">
            <a:extLst>
              <a:ext uri="{FF2B5EF4-FFF2-40B4-BE49-F238E27FC236}">
                <a16:creationId xmlns:a16="http://schemas.microsoft.com/office/drawing/2014/main" id="{5AA63788-493B-1840-A5C2-E43E0B302A87}"/>
              </a:ext>
            </a:extLst>
          </p:cNvPr>
          <p:cNvSpPr txBox="1">
            <a:spLocks/>
          </p:cNvSpPr>
          <p:nvPr/>
        </p:nvSpPr>
        <p:spPr>
          <a:xfrm>
            <a:off x="435896" y="1489250"/>
            <a:ext cx="6342409" cy="42124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Performance among Masked Ratio for Mask-and-Fill with Masked Article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0BE5DA-D2C0-4B21-8583-AE4472184F3C}"/>
                  </a:ext>
                </a:extLst>
              </p:cNvPr>
              <p:cNvSpPr txBox="1"/>
              <p:nvPr/>
            </p:nvSpPr>
            <p:spPr>
              <a:xfrm>
                <a:off x="924387" y="3099227"/>
                <a:ext cx="936199" cy="276999"/>
              </a:xfrm>
              <a:prstGeom prst="rect">
                <a:avLst/>
              </a:prstGeom>
              <a:solidFill>
                <a:schemeClr val="bg1"/>
              </a:solidFill>
            </p:spPr>
            <p:txBody>
              <a:bodyPr wrap="square" rtlCol="0">
                <a:spAutoFit/>
              </a:bodyPr>
              <a:lstStyle/>
              <a:p>
                <a:pPr algn="ctr" defTabSz="914400"/>
                <a:r>
                  <a:rPr lang="en-US" altLang="ko-KR" sz="1200">
                    <a:solidFill>
                      <a:prstClr val="black"/>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prstClr val="black"/>
                            </a:solidFill>
                            <a:latin typeface="Cambria Math" panose="02040503050406030204" pitchFamily="18" charset="0"/>
                            <a:cs typeface="Calibri" panose="020F0502020204030204" pitchFamily="34" charset="0"/>
                          </a:rPr>
                        </m:ctrlPr>
                      </m:sSubPr>
                      <m:e>
                        <m:r>
                          <a:rPr lang="en-US" altLang="ko-KR" sz="1200" i="1">
                            <a:solidFill>
                              <a:prstClr val="black"/>
                            </a:solidFill>
                            <a:latin typeface="Cambria Math" panose="02040503050406030204" pitchFamily="18" charset="0"/>
                            <a:cs typeface="Calibri" panose="020F0502020204030204" pitchFamily="34" charset="0"/>
                          </a:rPr>
                          <m:t> </m:t>
                        </m:r>
                        <m:r>
                          <a:rPr lang="en-US" altLang="ko-KR" sz="1200" i="1">
                            <a:solidFill>
                              <a:prstClr val="black"/>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prstClr val="black"/>
                    </a:solidFill>
                    <a:latin typeface="Calibri" panose="020F0502020204030204" pitchFamily="34" charset="0"/>
                    <a:cs typeface="Calibri" panose="020F0502020204030204" pitchFamily="34" charset="0"/>
                  </a:rPr>
                  <a:t> </a:t>
                </a:r>
                <a:endParaRPr lang="ko-KR" altLang="en-US" sz="1200">
                  <a:solidFill>
                    <a:prstClr val="black"/>
                  </a:solidFill>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924387" y="3099227"/>
                <a:ext cx="936199" cy="276999"/>
              </a:xfrm>
              <a:prstGeom prst="rect">
                <a:avLst/>
              </a:prstGeom>
              <a:blipFill>
                <a:blip r:embed="rId8"/>
                <a:stretch>
                  <a:fillRect b="-13043"/>
                </a:stretch>
              </a:blipFill>
            </p:spPr>
            <p:txBody>
              <a:bodyPr/>
              <a:lstStyle/>
              <a:p>
                <a:r>
                  <a:rPr lang="ko-Kore-KR" altLang="en-US">
                    <a:noFill/>
                  </a:rPr>
                  <a:t> </a:t>
                </a:r>
              </a:p>
            </p:txBody>
          </p:sp>
        </mc:Fallback>
      </mc:AlternateContent>
      <p:sp>
        <p:nvSpPr>
          <p:cNvPr id="26" name="오른쪽 화살표 35">
            <a:extLst>
              <a:ext uri="{FF2B5EF4-FFF2-40B4-BE49-F238E27FC236}">
                <a16:creationId xmlns:a16="http://schemas.microsoft.com/office/drawing/2014/main" id="{9BE40DA9-F375-1F44-A359-1212C099E031}"/>
              </a:ext>
            </a:extLst>
          </p:cNvPr>
          <p:cNvSpPr/>
          <p:nvPr/>
        </p:nvSpPr>
        <p:spPr>
          <a:xfrm rot="5400000">
            <a:off x="2947265" y="3153920"/>
            <a:ext cx="5767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B34AA4-E4CE-6441-8931-4A26B3F5C8FE}"/>
                  </a:ext>
                </a:extLst>
              </p:cNvPr>
              <p:cNvSpPr txBox="1"/>
              <p:nvPr/>
            </p:nvSpPr>
            <p:spPr>
              <a:xfrm>
                <a:off x="2767525" y="3099227"/>
                <a:ext cx="936199" cy="276999"/>
              </a:xfrm>
              <a:prstGeom prst="rect">
                <a:avLst/>
              </a:prstGeom>
              <a:solidFill>
                <a:schemeClr val="bg1"/>
              </a:solidFill>
            </p:spPr>
            <p:txBody>
              <a:bodyPr wrap="square" rtlCol="0">
                <a:spAutoFit/>
              </a:bodyPr>
              <a:lstStyle/>
              <a:p>
                <a:pPr algn="ctr"/>
                <a:r>
                  <a:rPr lang="en-US" altLang="ko-KR" sz="1200">
                    <a:solidFill>
                      <a:prstClr val="black"/>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prstClr val="black"/>
                            </a:solidFill>
                            <a:latin typeface="Cambria Math" panose="02040503050406030204" pitchFamily="18" charset="0"/>
                            <a:cs typeface="Calibri" panose="020F0502020204030204" pitchFamily="34" charset="0"/>
                          </a:rPr>
                        </m:ctrlPr>
                      </m:sSubPr>
                      <m:e>
                        <m:r>
                          <a:rPr lang="en-US" altLang="ko-KR" sz="1200" i="1">
                            <a:solidFill>
                              <a:prstClr val="black"/>
                            </a:solidFill>
                            <a:latin typeface="Cambria Math" panose="02040503050406030204" pitchFamily="18" charset="0"/>
                            <a:cs typeface="Calibri" panose="020F0502020204030204" pitchFamily="34" charset="0"/>
                          </a:rPr>
                          <m:t> </m:t>
                        </m:r>
                        <m:r>
                          <a:rPr lang="en-US" altLang="ko-KR" sz="1200" i="1">
                            <a:solidFill>
                              <a:prstClr val="black"/>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prstClr val="black"/>
                            </a:solidFill>
                            <a:latin typeface="Cambria Math" panose="02040503050406030204" pitchFamily="18" charset="0"/>
                            <a:cs typeface="Calibri" panose="020F0502020204030204" pitchFamily="34" charset="0"/>
                          </a:rPr>
                          <m:t>𝑆</m:t>
                        </m:r>
                      </m:sub>
                    </m:sSub>
                  </m:oMath>
                </a14:m>
                <a:endParaRPr lang="ko-KR" altLang="en-US" sz="1200">
                  <a:solidFill>
                    <a:prstClr val="black"/>
                  </a:solidFill>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DBB34AA4-E4CE-6441-8931-4A26B3F5C8FE}"/>
                  </a:ext>
                </a:extLst>
              </p:cNvPr>
              <p:cNvSpPr txBox="1">
                <a:spLocks noRot="1" noChangeAspect="1" noMove="1" noResize="1" noEditPoints="1" noAdjustHandles="1" noChangeArrowheads="1" noChangeShapeType="1" noTextEdit="1"/>
              </p:cNvSpPr>
              <p:nvPr/>
            </p:nvSpPr>
            <p:spPr>
              <a:xfrm>
                <a:off x="2767525" y="3099227"/>
                <a:ext cx="936199" cy="276999"/>
              </a:xfrm>
              <a:prstGeom prst="rect">
                <a:avLst/>
              </a:prstGeom>
              <a:blipFill>
                <a:blip r:embed="rId9"/>
                <a:stretch>
                  <a:fillRect b="-13043"/>
                </a:stretch>
              </a:blipFill>
            </p:spPr>
            <p:txBody>
              <a:bodyPr/>
              <a:lstStyle/>
              <a:p>
                <a:r>
                  <a:rPr lang="ko-Kore-KR" altLang="en-US">
                    <a:noFill/>
                  </a:rPr>
                  <a:t> </a:t>
                </a:r>
              </a:p>
            </p:txBody>
          </p:sp>
        </mc:Fallback>
      </mc:AlternateContent>
      <p:sp>
        <p:nvSpPr>
          <p:cNvPr id="29" name="TextBox 28">
            <a:extLst>
              <a:ext uri="{FF2B5EF4-FFF2-40B4-BE49-F238E27FC236}">
                <a16:creationId xmlns:a16="http://schemas.microsoft.com/office/drawing/2014/main" id="{57A4297E-AD88-F643-894F-7E91B64BE2B6}"/>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0" name="TextBox 19">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781116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2716" y="3065236"/>
            <a:ext cx="1423686" cy="307777"/>
          </a:xfrm>
          <a:prstGeom prst="rect">
            <a:avLst/>
          </a:prstGeom>
          <a:noFill/>
        </p:spPr>
        <p:txBody>
          <a:bodyPr wrap="square" rtlCol="0">
            <a:spAutoFit/>
          </a:bodyPr>
          <a:lstStyle/>
          <a:p>
            <a:pPr algn="ctr"/>
            <a:r>
              <a:rPr lang="en-US" altLang="ko-KR" sz="1400"/>
              <a:t>NAACL 21</a:t>
            </a:r>
            <a:endParaRPr lang="ko-KR" altLang="en-US" sz="1400"/>
          </a:p>
        </p:txBody>
      </p:sp>
      <p:sp>
        <p:nvSpPr>
          <p:cNvPr id="34" name="TextBox 33"/>
          <p:cNvSpPr txBox="1"/>
          <p:nvPr/>
        </p:nvSpPr>
        <p:spPr>
          <a:xfrm>
            <a:off x="5752975" y="3077060"/>
            <a:ext cx="1423686" cy="307777"/>
          </a:xfrm>
          <a:prstGeom prst="rect">
            <a:avLst/>
          </a:prstGeom>
          <a:noFill/>
        </p:spPr>
        <p:txBody>
          <a:bodyPr wrap="square" rtlCol="0">
            <a:spAutoFit/>
          </a:bodyPr>
          <a:lstStyle/>
          <a:p>
            <a:pPr algn="ctr"/>
            <a:r>
              <a:rPr lang="en-US" altLang="ko-KR" sz="1400"/>
              <a:t>EMNLP 21</a:t>
            </a:r>
            <a:endParaRPr lang="ko-KR" altLang="en-US" sz="1400"/>
          </a:p>
        </p:txBody>
      </p:sp>
      <p:sp>
        <p:nvSpPr>
          <p:cNvPr id="7" name="TextBox 6"/>
          <p:cNvSpPr txBox="1"/>
          <p:nvPr/>
        </p:nvSpPr>
        <p:spPr>
          <a:xfrm>
            <a:off x="2531831" y="2800486"/>
            <a:ext cx="2898308" cy="338554"/>
          </a:xfrm>
          <a:prstGeom prst="rect">
            <a:avLst/>
          </a:prstGeom>
          <a:noFill/>
        </p:spPr>
        <p:txBody>
          <a:bodyPr wrap="square" rtlCol="0">
            <a:spAutoFit/>
          </a:bodyPr>
          <a:lstStyle/>
          <a:p>
            <a:pPr algn="ctr"/>
            <a:r>
              <a:rPr lang="en-US" altLang="ko-KR" sz="1600" b="1"/>
              <a:t>Integrating Keyphrase Weights</a:t>
            </a:r>
            <a:endParaRPr lang="en-US" altLang="ko-KR" sz="1600" b="1" err="1"/>
          </a:p>
        </p:txBody>
      </p:sp>
      <p:sp>
        <p:nvSpPr>
          <p:cNvPr id="38" name="TextBox 37"/>
          <p:cNvSpPr txBox="1"/>
          <p:nvPr/>
        </p:nvSpPr>
        <p:spPr>
          <a:xfrm>
            <a:off x="5342074" y="2800486"/>
            <a:ext cx="2245489" cy="338554"/>
          </a:xfrm>
          <a:prstGeom prst="rect">
            <a:avLst/>
          </a:prstGeom>
          <a:noFill/>
        </p:spPr>
        <p:txBody>
          <a:bodyPr wrap="square" rtlCol="0">
            <a:spAutoFit/>
          </a:bodyPr>
          <a:lstStyle/>
          <a:p>
            <a:pPr algn="ctr"/>
            <a:r>
              <a:rPr lang="en-US" altLang="ko-KR" sz="1600" b="1"/>
              <a:t>Asking Questions</a:t>
            </a:r>
          </a:p>
        </p:txBody>
      </p:sp>
      <p:pic>
        <p:nvPicPr>
          <p:cNvPr id="43" name="그림 42">
            <a:extLst>
              <a:ext uri="{FF2B5EF4-FFF2-40B4-BE49-F238E27FC236}">
                <a16:creationId xmlns:a16="http://schemas.microsoft.com/office/drawing/2014/main" id="{1C535DF5-F809-47EE-8AA8-7061E766042A}"/>
              </a:ext>
            </a:extLst>
          </p:cNvPr>
          <p:cNvPicPr>
            <a:picLocks noChangeAspect="1"/>
          </p:cNvPicPr>
          <p:nvPr/>
        </p:nvPicPr>
        <p:blipFill rotWithShape="1">
          <a:blip r:embed="rId3"/>
          <a:srcRect l="46036" t="46629" r="17924" b="7655"/>
          <a:stretch/>
        </p:blipFill>
        <p:spPr>
          <a:xfrm>
            <a:off x="2921591" y="1828309"/>
            <a:ext cx="2052156" cy="709212"/>
          </a:xfrm>
          <a:prstGeom prst="rect">
            <a:avLst/>
          </a:prstGeom>
        </p:spPr>
      </p:pic>
      <p:pic>
        <p:nvPicPr>
          <p:cNvPr id="44" name="그림 43"/>
          <p:cNvPicPr>
            <a:picLocks noChangeAspect="1"/>
          </p:cNvPicPr>
          <p:nvPr/>
        </p:nvPicPr>
        <p:blipFill rotWithShape="1">
          <a:blip r:embed="rId4"/>
          <a:srcRect r="80251"/>
          <a:stretch/>
        </p:blipFill>
        <p:spPr>
          <a:xfrm>
            <a:off x="5682024" y="1727542"/>
            <a:ext cx="658379" cy="709212"/>
          </a:xfrm>
          <a:prstGeom prst="rect">
            <a:avLst/>
          </a:prstGeom>
        </p:spPr>
      </p:pic>
      <p:sp>
        <p:nvSpPr>
          <p:cNvPr id="39" name="모서리가 둥근 직사각형 38"/>
          <p:cNvSpPr/>
          <p:nvPr/>
        </p:nvSpPr>
        <p:spPr>
          <a:xfrm>
            <a:off x="5611075" y="2537521"/>
            <a:ext cx="800279" cy="220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Caption</a:t>
            </a:r>
            <a:endParaRPr lang="ko-KR" altLang="en-US" sz="1200" b="1">
              <a:solidFill>
                <a:schemeClr val="tx1"/>
              </a:solidFill>
            </a:endParaRPr>
          </a:p>
        </p:txBody>
      </p:sp>
      <p:sp>
        <p:nvSpPr>
          <p:cNvPr id="52" name="TextBox 51"/>
          <p:cNvSpPr txBox="1"/>
          <p:nvPr/>
        </p:nvSpPr>
        <p:spPr>
          <a:xfrm>
            <a:off x="3205445" y="5775848"/>
            <a:ext cx="1423686" cy="307777"/>
          </a:xfrm>
          <a:prstGeom prst="rect">
            <a:avLst/>
          </a:prstGeom>
          <a:noFill/>
        </p:spPr>
        <p:txBody>
          <a:bodyPr wrap="square" rtlCol="0">
            <a:spAutoFit/>
          </a:bodyPr>
          <a:lstStyle/>
          <a:p>
            <a:pPr algn="ctr"/>
            <a:r>
              <a:rPr lang="en-US" altLang="ko-KR" sz="1400"/>
              <a:t>ACL 21</a:t>
            </a:r>
            <a:endParaRPr lang="ko-KR" altLang="en-US" sz="1400"/>
          </a:p>
        </p:txBody>
      </p:sp>
      <p:sp>
        <p:nvSpPr>
          <p:cNvPr id="53" name="TextBox 52"/>
          <p:cNvSpPr txBox="1"/>
          <p:nvPr/>
        </p:nvSpPr>
        <p:spPr>
          <a:xfrm>
            <a:off x="5755199" y="5771808"/>
            <a:ext cx="1423686" cy="307777"/>
          </a:xfrm>
          <a:prstGeom prst="rect">
            <a:avLst/>
          </a:prstGeom>
          <a:noFill/>
        </p:spPr>
        <p:txBody>
          <a:bodyPr wrap="square" rtlCol="0">
            <a:spAutoFit/>
          </a:bodyPr>
          <a:lstStyle/>
          <a:p>
            <a:pPr algn="ctr"/>
            <a:r>
              <a:rPr lang="en-US" altLang="ko-KR" sz="1400"/>
              <a:t>NAACL 22</a:t>
            </a:r>
            <a:endParaRPr lang="ko-KR" altLang="en-US" sz="1400"/>
          </a:p>
        </p:txBody>
      </p:sp>
      <p:sp>
        <p:nvSpPr>
          <p:cNvPr id="61" name="모서리가 둥근 직사각형 60"/>
          <p:cNvSpPr/>
          <p:nvPr/>
        </p:nvSpPr>
        <p:spPr>
          <a:xfrm>
            <a:off x="6531212" y="2537521"/>
            <a:ext cx="800279" cy="220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Question</a:t>
            </a:r>
            <a:endParaRPr lang="ko-KR" altLang="en-US" sz="1200" b="1">
              <a:solidFill>
                <a:schemeClr val="tx1"/>
              </a:solidFill>
            </a:endParaRPr>
          </a:p>
        </p:txBody>
      </p:sp>
      <p:sp>
        <p:nvSpPr>
          <p:cNvPr id="69" name="TextBox 68"/>
          <p:cNvSpPr txBox="1"/>
          <p:nvPr/>
        </p:nvSpPr>
        <p:spPr>
          <a:xfrm>
            <a:off x="2640070" y="5502242"/>
            <a:ext cx="2554436" cy="338554"/>
          </a:xfrm>
          <a:prstGeom prst="rect">
            <a:avLst/>
          </a:prstGeom>
          <a:noFill/>
        </p:spPr>
        <p:txBody>
          <a:bodyPr wrap="square" rtlCol="0">
            <a:spAutoFit/>
          </a:bodyPr>
          <a:lstStyle/>
          <a:p>
            <a:pPr algn="ctr"/>
            <a:r>
              <a:rPr lang="en-US" altLang="ko-KR" sz="1600" b="1"/>
              <a:t>Rule-Based </a:t>
            </a:r>
            <a:r>
              <a:rPr lang="en-US" altLang="ko-KR" sz="1600" b="1" smtClean="0"/>
              <a:t>DA</a:t>
            </a:r>
            <a:endParaRPr lang="ko-KR" altLang="en-US" sz="1600" b="1"/>
          </a:p>
        </p:txBody>
      </p:sp>
      <p:sp>
        <p:nvSpPr>
          <p:cNvPr id="70" name="TextBox 69"/>
          <p:cNvSpPr txBox="1"/>
          <p:nvPr/>
        </p:nvSpPr>
        <p:spPr>
          <a:xfrm>
            <a:off x="5381430" y="5522512"/>
            <a:ext cx="2247115" cy="338554"/>
          </a:xfrm>
          <a:prstGeom prst="rect">
            <a:avLst/>
          </a:prstGeom>
          <a:noFill/>
        </p:spPr>
        <p:txBody>
          <a:bodyPr wrap="square" rtlCol="0">
            <a:spAutoFit/>
          </a:bodyPr>
          <a:lstStyle/>
          <a:p>
            <a:pPr algn="ctr"/>
            <a:r>
              <a:rPr lang="en-US" altLang="ko-KR" sz="1600" b="1"/>
              <a:t>Model-Based </a:t>
            </a:r>
            <a:r>
              <a:rPr lang="en-US" altLang="ko-KR" sz="1600" b="1" smtClean="0"/>
              <a:t>DA</a:t>
            </a:r>
            <a:endParaRPr lang="en-US" altLang="ko-KR" sz="1600" b="1"/>
          </a:p>
        </p:txBody>
      </p:sp>
      <p:pic>
        <p:nvPicPr>
          <p:cNvPr id="87" name="object 3"/>
          <p:cNvPicPr/>
          <p:nvPr/>
        </p:nvPicPr>
        <p:blipFill rotWithShape="1">
          <a:blip r:embed="rId5" cstate="print"/>
          <a:srcRect r="612" b="64969"/>
          <a:stretch/>
        </p:blipFill>
        <p:spPr>
          <a:xfrm>
            <a:off x="5631462" y="4073200"/>
            <a:ext cx="1671161" cy="341195"/>
          </a:xfrm>
          <a:prstGeom prst="rect">
            <a:avLst/>
          </a:prstGeom>
        </p:spPr>
      </p:pic>
      <p:pic>
        <p:nvPicPr>
          <p:cNvPr id="88" name="object 4"/>
          <p:cNvPicPr/>
          <p:nvPr/>
        </p:nvPicPr>
        <p:blipFill rotWithShape="1">
          <a:blip r:embed="rId6" cstate="print"/>
          <a:srcRect b="59775"/>
          <a:stretch/>
        </p:blipFill>
        <p:spPr>
          <a:xfrm>
            <a:off x="5631462" y="4546677"/>
            <a:ext cx="1672250" cy="181810"/>
          </a:xfrm>
          <a:prstGeom prst="rect">
            <a:avLst/>
          </a:prstGeom>
        </p:spPr>
      </p:pic>
      <p:pic>
        <p:nvPicPr>
          <p:cNvPr id="89" name="object 5"/>
          <p:cNvPicPr/>
          <p:nvPr/>
        </p:nvPicPr>
        <p:blipFill rotWithShape="1">
          <a:blip r:embed="rId7" cstate="print"/>
          <a:srcRect t="1" b="57550"/>
          <a:stretch/>
        </p:blipFill>
        <p:spPr>
          <a:xfrm>
            <a:off x="5614894" y="5318092"/>
            <a:ext cx="1672590" cy="171578"/>
          </a:xfrm>
          <a:prstGeom prst="rect">
            <a:avLst/>
          </a:prstGeom>
        </p:spPr>
      </p:pic>
      <p:sp>
        <p:nvSpPr>
          <p:cNvPr id="1036" name="TextBox 1035"/>
          <p:cNvSpPr txBox="1"/>
          <p:nvPr/>
        </p:nvSpPr>
        <p:spPr>
          <a:xfrm>
            <a:off x="6467042" y="4881741"/>
            <a:ext cx="1277962" cy="276999"/>
          </a:xfrm>
          <a:prstGeom prst="rect">
            <a:avLst/>
          </a:prstGeom>
          <a:noFill/>
        </p:spPr>
        <p:txBody>
          <a:bodyPr wrap="square" rtlCol="0">
            <a:spAutoFit/>
          </a:bodyPr>
          <a:lstStyle/>
          <a:p>
            <a:pPr algn="ctr"/>
            <a:r>
              <a:rPr lang="en-US" altLang="ko-KR" sz="1200" b="1"/>
              <a:t>Fill-in the mask</a:t>
            </a:r>
            <a:endParaRPr lang="ko-KR" altLang="en-US" sz="1200" b="1"/>
          </a:p>
        </p:txBody>
      </p:sp>
      <p:pic>
        <p:nvPicPr>
          <p:cNvPr id="1037" name="그림 1036"/>
          <p:cNvPicPr>
            <a:picLocks noChangeAspect="1"/>
          </p:cNvPicPr>
          <p:nvPr/>
        </p:nvPicPr>
        <p:blipFill rotWithShape="1">
          <a:blip r:embed="rId8"/>
          <a:srcRect l="12853" t="64085" r="23771" b="28989"/>
          <a:stretch/>
        </p:blipFill>
        <p:spPr>
          <a:xfrm>
            <a:off x="2937746" y="4255251"/>
            <a:ext cx="1987406" cy="126776"/>
          </a:xfrm>
          <a:prstGeom prst="rect">
            <a:avLst/>
          </a:prstGeom>
        </p:spPr>
      </p:pic>
      <p:pic>
        <p:nvPicPr>
          <p:cNvPr id="93" name="그림 92"/>
          <p:cNvPicPr>
            <a:picLocks noChangeAspect="1"/>
          </p:cNvPicPr>
          <p:nvPr/>
        </p:nvPicPr>
        <p:blipFill rotWithShape="1">
          <a:blip r:embed="rId8"/>
          <a:srcRect l="19082" t="72875" r="23131" b="19792"/>
          <a:stretch/>
        </p:blipFill>
        <p:spPr>
          <a:xfrm>
            <a:off x="2897440" y="5285724"/>
            <a:ext cx="2039696" cy="151088"/>
          </a:xfrm>
          <a:prstGeom prst="rect">
            <a:avLst/>
          </a:prstGeom>
        </p:spPr>
      </p:pic>
      <p:sp>
        <p:nvSpPr>
          <p:cNvPr id="94" name="아래쪽 화살표 93"/>
          <p:cNvSpPr/>
          <p:nvPr/>
        </p:nvSpPr>
        <p:spPr>
          <a:xfrm>
            <a:off x="3854868" y="4469162"/>
            <a:ext cx="153162" cy="752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TextBox 94"/>
          <p:cNvSpPr txBox="1"/>
          <p:nvPr/>
        </p:nvSpPr>
        <p:spPr>
          <a:xfrm>
            <a:off x="4016982" y="4469163"/>
            <a:ext cx="1381306" cy="646331"/>
          </a:xfrm>
          <a:prstGeom prst="rect">
            <a:avLst/>
          </a:prstGeom>
          <a:noFill/>
        </p:spPr>
        <p:txBody>
          <a:bodyPr wrap="square" rtlCol="0">
            <a:spAutoFit/>
          </a:bodyPr>
          <a:lstStyle/>
          <a:p>
            <a:r>
              <a:rPr lang="en-US" altLang="ko-KR" sz="1200" b="1" dirty="0" smtClean="0"/>
              <a:t>Substitution,</a:t>
            </a:r>
            <a:endParaRPr lang="en-US" altLang="ko-KR" sz="1200" b="1" dirty="0"/>
          </a:p>
          <a:p>
            <a:r>
              <a:rPr lang="en-US" altLang="ko-KR" sz="1200" b="1" dirty="0"/>
              <a:t>Sampling,</a:t>
            </a:r>
          </a:p>
          <a:p>
            <a:r>
              <a:rPr lang="en-US" altLang="ko-KR" sz="1200" b="1" dirty="0"/>
              <a:t>Insertion/Deletion</a:t>
            </a:r>
            <a:endParaRPr lang="ko-KR" altLang="en-US" sz="1200" b="1" dirty="0"/>
          </a:p>
        </p:txBody>
      </p:sp>
      <p:sp>
        <p:nvSpPr>
          <p:cNvPr id="33" name="모서리가 둥근 직사각형 17">
            <a:extLst>
              <a:ext uri="{FF2B5EF4-FFF2-40B4-BE49-F238E27FC236}">
                <a16:creationId xmlns:a16="http://schemas.microsoft.com/office/drawing/2014/main" id="{802127EF-99AE-EC8A-75D8-E40E3D94B102}"/>
              </a:ext>
            </a:extLst>
          </p:cNvPr>
          <p:cNvSpPr/>
          <p:nvPr/>
        </p:nvSpPr>
        <p:spPr>
          <a:xfrm>
            <a:off x="610404" y="2626266"/>
            <a:ext cx="1631430" cy="635274"/>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t>Auxiliary Model + Similarity Metrics</a:t>
            </a:r>
            <a:endParaRPr lang="ko-KR" altLang="en-US" sz="1400"/>
          </a:p>
        </p:txBody>
      </p:sp>
      <p:sp>
        <p:nvSpPr>
          <p:cNvPr id="41" name="화살표: 아래쪽 40">
            <a:extLst>
              <a:ext uri="{FF2B5EF4-FFF2-40B4-BE49-F238E27FC236}">
                <a16:creationId xmlns:a16="http://schemas.microsoft.com/office/drawing/2014/main" id="{8FF6DDB9-9052-1D05-873F-6E08656387FA}"/>
              </a:ext>
            </a:extLst>
          </p:cNvPr>
          <p:cNvSpPr/>
          <p:nvPr/>
        </p:nvSpPr>
        <p:spPr>
          <a:xfrm>
            <a:off x="7988776" y="3613762"/>
            <a:ext cx="461749" cy="204256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75F84A3-B4E9-3044-1A31-925196B35199}"/>
              </a:ext>
            </a:extLst>
          </p:cNvPr>
          <p:cNvSpPr txBox="1"/>
          <p:nvPr/>
        </p:nvSpPr>
        <p:spPr>
          <a:xfrm>
            <a:off x="7628545" y="5681225"/>
            <a:ext cx="985870" cy="338554"/>
          </a:xfrm>
          <a:prstGeom prst="rect">
            <a:avLst/>
          </a:prstGeom>
          <a:noFill/>
        </p:spPr>
        <p:txBody>
          <a:bodyPr wrap="square" rtlCol="0">
            <a:spAutoFit/>
          </a:bodyPr>
          <a:lstStyle/>
          <a:p>
            <a:pPr algn="r"/>
            <a:r>
              <a:rPr lang="en-US" altLang="ko-KR" sz="1600">
                <a:solidFill>
                  <a:srgbClr val="C00000"/>
                </a:solidFill>
              </a:rPr>
              <a:t>Efficient</a:t>
            </a:r>
            <a:endParaRPr lang="ko-KR" altLang="en-US" sz="1600">
              <a:solidFill>
                <a:srgbClr val="C00000"/>
              </a:solidFill>
            </a:endParaRPr>
          </a:p>
        </p:txBody>
      </p:sp>
      <p:sp>
        <p:nvSpPr>
          <p:cNvPr id="42" name="화살표: 아래쪽 41">
            <a:extLst>
              <a:ext uri="{FF2B5EF4-FFF2-40B4-BE49-F238E27FC236}">
                <a16:creationId xmlns:a16="http://schemas.microsoft.com/office/drawing/2014/main" id="{FE09B331-B239-5DC4-A5A4-BE4521291269}"/>
              </a:ext>
            </a:extLst>
          </p:cNvPr>
          <p:cNvSpPr/>
          <p:nvPr/>
        </p:nvSpPr>
        <p:spPr>
          <a:xfrm rot="10800000">
            <a:off x="7988775" y="1858583"/>
            <a:ext cx="461749" cy="1756952"/>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0A632FCA-E536-FBF8-8044-4FF1ABD78301}"/>
              </a:ext>
            </a:extLst>
          </p:cNvPr>
          <p:cNvSpPr txBox="1"/>
          <p:nvPr/>
        </p:nvSpPr>
        <p:spPr>
          <a:xfrm>
            <a:off x="7233687" y="1520029"/>
            <a:ext cx="1672590" cy="338554"/>
          </a:xfrm>
          <a:prstGeom prst="rect">
            <a:avLst/>
          </a:prstGeom>
          <a:noFill/>
        </p:spPr>
        <p:txBody>
          <a:bodyPr wrap="square" rtlCol="0">
            <a:spAutoFit/>
          </a:bodyPr>
          <a:lstStyle/>
          <a:p>
            <a:pPr algn="r"/>
            <a:r>
              <a:rPr lang="en-US" altLang="ko-KR" sz="1600">
                <a:solidFill>
                  <a:schemeClr val="accent3">
                    <a:lumMod val="75000"/>
                  </a:schemeClr>
                </a:solidFill>
              </a:rPr>
              <a:t>Interpretability</a:t>
            </a:r>
            <a:endParaRPr lang="ko-KR" altLang="en-US" sz="1600">
              <a:solidFill>
                <a:schemeClr val="accent3">
                  <a:lumMod val="75000"/>
                </a:schemeClr>
              </a:solidFill>
            </a:endParaRPr>
          </a:p>
        </p:txBody>
      </p:sp>
      <p:sp>
        <p:nvSpPr>
          <p:cNvPr id="47" name="TextBox 4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smtClean="0"/>
              <a:t>Part 1</a:t>
            </a:r>
            <a:r>
              <a:rPr lang="en-US" altLang="ko-KR" sz="1200" b="1"/>
              <a:t>: Factual Consistency Evaluation</a:t>
            </a:r>
          </a:p>
        </p:txBody>
      </p:sp>
      <p:sp>
        <p:nvSpPr>
          <p:cNvPr id="51" name="내용 개체 틀 3">
            <a:extLst>
              <a:ext uri="{FF2B5EF4-FFF2-40B4-BE49-F238E27FC236}">
                <a16:creationId xmlns:a16="http://schemas.microsoft.com/office/drawing/2014/main" id="{9E7CCA97-6EFE-5D4D-AF81-7FC3659B724D}"/>
              </a:ext>
            </a:extLst>
          </p:cNvPr>
          <p:cNvSpPr txBox="1">
            <a:spLocks/>
          </p:cNvSpPr>
          <p:nvPr/>
        </p:nvSpPr>
        <p:spPr>
          <a:xfrm>
            <a:off x="452016" y="1141701"/>
            <a:ext cx="5404773" cy="334386"/>
          </a:xfrm>
          <a:prstGeom prst="rect">
            <a:avLst/>
          </a:prstGeom>
        </p:spPr>
        <p:txBody>
          <a:bodyPr vert="horz" lIns="91440" tIns="45720" rIns="91440" bIns="45720" rtlCol="0" anchor="t">
            <a:normAutofit fontScale="92500" lnSpcReduction="2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Using Auxiliary Tasks for Keyword-aware Evaluation</a:t>
            </a:r>
          </a:p>
        </p:txBody>
      </p:sp>
      <p:sp>
        <p:nvSpPr>
          <p:cNvPr id="54" name="내용 개체 틀 3">
            <a:extLst>
              <a:ext uri="{FF2B5EF4-FFF2-40B4-BE49-F238E27FC236}">
                <a16:creationId xmlns:a16="http://schemas.microsoft.com/office/drawing/2014/main" id="{238A7802-406B-1247-865C-9772A74D40A4}"/>
              </a:ext>
            </a:extLst>
          </p:cNvPr>
          <p:cNvSpPr txBox="1">
            <a:spLocks/>
          </p:cNvSpPr>
          <p:nvPr/>
        </p:nvSpPr>
        <p:spPr>
          <a:xfrm>
            <a:off x="452016" y="3649224"/>
            <a:ext cx="5317079" cy="408008"/>
          </a:xfrm>
          <a:prstGeom prst="rect">
            <a:avLst/>
          </a:prstGeom>
        </p:spPr>
        <p:txBody>
          <a:bodyPr vert="horz" lIns="91440" tIns="45720" rIns="91440" bIns="45720" rtlCol="0" anchor="t">
            <a:normAutofit fontScale="925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Inconsistent Data Augmentation for Training Evaluation Metrics</a:t>
            </a:r>
          </a:p>
        </p:txBody>
      </p:sp>
      <p:sp>
        <p:nvSpPr>
          <p:cNvPr id="62" name="사각형: 둥근 모서리 6">
            <a:extLst>
              <a:ext uri="{FF2B5EF4-FFF2-40B4-BE49-F238E27FC236}">
                <a16:creationId xmlns:a16="http://schemas.microsoft.com/office/drawing/2014/main" id="{69C4B986-EA61-B84C-BE0F-46079A005491}"/>
              </a:ext>
            </a:extLst>
          </p:cNvPr>
          <p:cNvSpPr/>
          <p:nvPr/>
        </p:nvSpPr>
        <p:spPr>
          <a:xfrm>
            <a:off x="610404" y="4369211"/>
            <a:ext cx="763739" cy="30794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Source</a:t>
            </a:r>
            <a:endParaRPr lang="ko-KR" altLang="en-US" sz="1400"/>
          </a:p>
        </p:txBody>
      </p:sp>
      <p:sp>
        <p:nvSpPr>
          <p:cNvPr id="64" name="모서리가 둥근 직사각형 17">
            <a:extLst>
              <a:ext uri="{FF2B5EF4-FFF2-40B4-BE49-F238E27FC236}">
                <a16:creationId xmlns:a16="http://schemas.microsoft.com/office/drawing/2014/main" id="{C0B85536-9C46-AE4D-AC88-DC0395B735C1}"/>
              </a:ext>
            </a:extLst>
          </p:cNvPr>
          <p:cNvSpPr/>
          <p:nvPr/>
        </p:nvSpPr>
        <p:spPr>
          <a:xfrm>
            <a:off x="610404" y="4949882"/>
            <a:ext cx="1631430" cy="635274"/>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t>Model</a:t>
            </a:r>
            <a:endParaRPr lang="ko-KR" altLang="en-US" sz="1400"/>
          </a:p>
        </p:txBody>
      </p:sp>
      <p:sp>
        <p:nvSpPr>
          <p:cNvPr id="67" name="모서리가 둥근 직사각형 17">
            <a:extLst>
              <a:ext uri="{FF2B5EF4-FFF2-40B4-BE49-F238E27FC236}">
                <a16:creationId xmlns:a16="http://schemas.microsoft.com/office/drawing/2014/main" id="{285F5A5F-2D98-FA47-BF39-53098F71A787}"/>
              </a:ext>
            </a:extLst>
          </p:cNvPr>
          <p:cNvSpPr/>
          <p:nvPr/>
        </p:nvSpPr>
        <p:spPr>
          <a:xfrm>
            <a:off x="546276" y="5719891"/>
            <a:ext cx="1759686" cy="431876"/>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solidFill>
                  <a:schemeClr val="tx1"/>
                </a:solidFill>
              </a:rPr>
              <a:t>Direct Prediction</a:t>
            </a:r>
            <a:endParaRPr lang="ko-KR" altLang="en-US" sz="1400">
              <a:solidFill>
                <a:schemeClr val="tx1"/>
              </a:solidFill>
            </a:endParaRPr>
          </a:p>
        </p:txBody>
      </p:sp>
      <p:sp>
        <p:nvSpPr>
          <p:cNvPr id="68" name="사각형: 둥근 모서리 6">
            <a:extLst>
              <a:ext uri="{FF2B5EF4-FFF2-40B4-BE49-F238E27FC236}">
                <a16:creationId xmlns:a16="http://schemas.microsoft.com/office/drawing/2014/main" id="{330BF9FC-3239-814F-9BBF-042F0129D141}"/>
              </a:ext>
            </a:extLst>
          </p:cNvPr>
          <p:cNvSpPr/>
          <p:nvPr/>
        </p:nvSpPr>
        <p:spPr>
          <a:xfrm>
            <a:off x="1478095" y="4368350"/>
            <a:ext cx="763739" cy="30794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Text</a:t>
            </a:r>
            <a:endParaRPr lang="ko-KR" altLang="en-US" sz="1400"/>
          </a:p>
        </p:txBody>
      </p:sp>
      <p:sp>
        <p:nvSpPr>
          <p:cNvPr id="71" name="사각형: 둥근 모서리 6">
            <a:extLst>
              <a:ext uri="{FF2B5EF4-FFF2-40B4-BE49-F238E27FC236}">
                <a16:creationId xmlns:a16="http://schemas.microsoft.com/office/drawing/2014/main" id="{48B21469-AC5D-F641-87BA-687FDD492EC5}"/>
              </a:ext>
            </a:extLst>
          </p:cNvPr>
          <p:cNvSpPr/>
          <p:nvPr/>
        </p:nvSpPr>
        <p:spPr>
          <a:xfrm>
            <a:off x="610404" y="2051285"/>
            <a:ext cx="763739" cy="30794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Source</a:t>
            </a:r>
            <a:endParaRPr lang="ko-KR" altLang="en-US" sz="1400"/>
          </a:p>
        </p:txBody>
      </p:sp>
      <p:sp>
        <p:nvSpPr>
          <p:cNvPr id="72" name="사각형: 둥근 모서리 6">
            <a:extLst>
              <a:ext uri="{FF2B5EF4-FFF2-40B4-BE49-F238E27FC236}">
                <a16:creationId xmlns:a16="http://schemas.microsoft.com/office/drawing/2014/main" id="{2D5C60CF-6762-874B-BC16-802EC9920678}"/>
              </a:ext>
            </a:extLst>
          </p:cNvPr>
          <p:cNvSpPr/>
          <p:nvPr/>
        </p:nvSpPr>
        <p:spPr>
          <a:xfrm>
            <a:off x="1478095" y="2050424"/>
            <a:ext cx="763739" cy="30794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Text</a:t>
            </a:r>
            <a:endParaRPr lang="ko-KR" altLang="en-US" sz="1400"/>
          </a:p>
        </p:txBody>
      </p:sp>
      <p:sp>
        <p:nvSpPr>
          <p:cNvPr id="73" name="오른쪽 화살표 35">
            <a:extLst>
              <a:ext uri="{FF2B5EF4-FFF2-40B4-BE49-F238E27FC236}">
                <a16:creationId xmlns:a16="http://schemas.microsoft.com/office/drawing/2014/main" id="{6601EF19-C25C-4A4D-9AF7-3DCA16E07731}"/>
              </a:ext>
            </a:extLst>
          </p:cNvPr>
          <p:cNvSpPr/>
          <p:nvPr/>
        </p:nvSpPr>
        <p:spPr>
          <a:xfrm rot="5400000">
            <a:off x="910217" y="235551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오른쪽 화살표 35">
            <a:extLst>
              <a:ext uri="{FF2B5EF4-FFF2-40B4-BE49-F238E27FC236}">
                <a16:creationId xmlns:a16="http://schemas.microsoft.com/office/drawing/2014/main" id="{674845FF-96DA-D243-A0D9-F57F08B87960}"/>
              </a:ext>
            </a:extLst>
          </p:cNvPr>
          <p:cNvSpPr/>
          <p:nvPr/>
        </p:nvSpPr>
        <p:spPr>
          <a:xfrm rot="5400000">
            <a:off x="1769047" y="235551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오른쪽 화살표 35">
            <a:extLst>
              <a:ext uri="{FF2B5EF4-FFF2-40B4-BE49-F238E27FC236}">
                <a16:creationId xmlns:a16="http://schemas.microsoft.com/office/drawing/2014/main" id="{43C424C0-8779-8F45-911A-542E73F54531}"/>
              </a:ext>
            </a:extLst>
          </p:cNvPr>
          <p:cNvSpPr/>
          <p:nvPr/>
        </p:nvSpPr>
        <p:spPr>
          <a:xfrm rot="5400000">
            <a:off x="910217" y="4683408"/>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6" name="오른쪽 화살표 35">
            <a:extLst>
              <a:ext uri="{FF2B5EF4-FFF2-40B4-BE49-F238E27FC236}">
                <a16:creationId xmlns:a16="http://schemas.microsoft.com/office/drawing/2014/main" id="{A2F69484-AAB8-F74F-838F-92F082E808DD}"/>
              </a:ext>
            </a:extLst>
          </p:cNvPr>
          <p:cNvSpPr/>
          <p:nvPr/>
        </p:nvSpPr>
        <p:spPr>
          <a:xfrm rot="5400000">
            <a:off x="1769047" y="4683408"/>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7" name="오른쪽 화살표 35">
            <a:extLst>
              <a:ext uri="{FF2B5EF4-FFF2-40B4-BE49-F238E27FC236}">
                <a16:creationId xmlns:a16="http://schemas.microsoft.com/office/drawing/2014/main" id="{53B75A96-2C5E-B842-96DC-13750AA418D1}"/>
              </a:ext>
            </a:extLst>
          </p:cNvPr>
          <p:cNvSpPr/>
          <p:nvPr/>
        </p:nvSpPr>
        <p:spPr>
          <a:xfrm rot="5400000">
            <a:off x="1341108" y="559114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아래쪽 화살표 93">
            <a:extLst>
              <a:ext uri="{FF2B5EF4-FFF2-40B4-BE49-F238E27FC236}">
                <a16:creationId xmlns:a16="http://schemas.microsoft.com/office/drawing/2014/main" id="{5E064F58-7F40-9A4D-8232-8C410A2A95A9}"/>
              </a:ext>
            </a:extLst>
          </p:cNvPr>
          <p:cNvSpPr/>
          <p:nvPr/>
        </p:nvSpPr>
        <p:spPr>
          <a:xfrm>
            <a:off x="6374608" y="4816194"/>
            <a:ext cx="153162" cy="437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모서리가 둥근 직사각형 80">
            <a:extLst>
              <a:ext uri="{FF2B5EF4-FFF2-40B4-BE49-F238E27FC236}">
                <a16:creationId xmlns:a16="http://schemas.microsoft.com/office/drawing/2014/main" id="{0223535B-F57B-1B4E-8C43-0E273A522A9B}"/>
              </a:ext>
            </a:extLst>
          </p:cNvPr>
          <p:cNvSpPr/>
          <p:nvPr/>
        </p:nvSpPr>
        <p:spPr>
          <a:xfrm>
            <a:off x="6527770" y="1744914"/>
            <a:ext cx="800279" cy="691839"/>
          </a:xfrm>
          <a:prstGeom prst="roundRect">
            <a:avLst>
              <a:gd name="adj" fmla="val 5955"/>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QA</a:t>
            </a:r>
            <a:endParaRPr lang="ko-KR" altLang="en-US" sz="1200" b="1">
              <a:solidFill>
                <a:schemeClr val="tx1"/>
              </a:solidFill>
            </a:endParaRPr>
          </a:p>
        </p:txBody>
      </p:sp>
      <p:cxnSp>
        <p:nvCxnSpPr>
          <p:cNvPr id="9" name="직선 연결선[R] 8">
            <a:extLst>
              <a:ext uri="{FF2B5EF4-FFF2-40B4-BE49-F238E27FC236}">
                <a16:creationId xmlns:a16="http://schemas.microsoft.com/office/drawing/2014/main" id="{17A84569-FA8D-5C46-9D2B-A9EE02886449}"/>
              </a:ext>
            </a:extLst>
          </p:cNvPr>
          <p:cNvCxnSpPr>
            <a:cxnSpLocks/>
          </p:cNvCxnSpPr>
          <p:nvPr/>
        </p:nvCxnSpPr>
        <p:spPr>
          <a:xfrm>
            <a:off x="435896" y="3613762"/>
            <a:ext cx="82722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C1CFC39B-B3F4-CC48-8B41-437A6691DB34}"/>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Summary of </a:t>
            </a:r>
            <a:r>
              <a:rPr lang="en-US" altLang="ko-KR" sz="2400" smtClean="0"/>
              <a:t>Part 1</a:t>
            </a:r>
            <a:r>
              <a:rPr lang="en-US" altLang="ko-KR" sz="2400"/>
              <a:t>: Factual Consistency Evaluation  </a:t>
            </a:r>
            <a:endParaRPr lang="en-US" altLang="ko-Kore-KR" sz="2400"/>
          </a:p>
        </p:txBody>
      </p:sp>
    </p:spTree>
    <p:extLst>
      <p:ext uri="{BB962C8B-B14F-4D97-AF65-F5344CB8AC3E}">
        <p14:creationId xmlns:p14="http://schemas.microsoft.com/office/powerpoint/2010/main" val="51065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CBDA1-8000-5A43-BCD8-170F5E70BCA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Overview</a:t>
            </a:r>
          </a:p>
        </p:txBody>
      </p:sp>
      <p:sp>
        <p:nvSpPr>
          <p:cNvPr id="27" name="Content Placeholder 2">
            <a:extLst>
              <a:ext uri="{FF2B5EF4-FFF2-40B4-BE49-F238E27FC236}">
                <a16:creationId xmlns:a16="http://schemas.microsoft.com/office/drawing/2014/main" id="{21F31047-7C16-5143-84D4-1190DE820FC1}"/>
              </a:ext>
            </a:extLst>
          </p:cNvPr>
          <p:cNvSpPr txBox="1">
            <a:spLocks/>
          </p:cNvSpPr>
          <p:nvPr/>
        </p:nvSpPr>
        <p:spPr>
          <a:xfrm>
            <a:off x="435898" y="4447965"/>
            <a:ext cx="986965" cy="50627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lnSpc>
                <a:spcPct val="150000"/>
              </a:lnSpc>
              <a:buFont typeface="Arial" panose="020B0604020202020204" pitchFamily="34" charset="0"/>
              <a:buNone/>
            </a:pPr>
            <a:r>
              <a:rPr lang="en-US" b="1" smtClean="0">
                <a:solidFill>
                  <a:schemeClr val="tx1"/>
                </a:solidFill>
              </a:rPr>
              <a:t>Part 2</a:t>
            </a:r>
            <a:endParaRPr lang="en" altLang="ko-KR" sz="1400" b="1" i="1">
              <a:solidFill>
                <a:schemeClr val="tx1"/>
              </a:solidFill>
            </a:endParaRPr>
          </a:p>
        </p:txBody>
      </p:sp>
      <p:sp>
        <p:nvSpPr>
          <p:cNvPr id="28" name="TextBox 27">
            <a:extLst>
              <a:ext uri="{FF2B5EF4-FFF2-40B4-BE49-F238E27FC236}">
                <a16:creationId xmlns:a16="http://schemas.microsoft.com/office/drawing/2014/main" id="{F667D335-5CFC-474A-BC7B-2E491948540F}"/>
              </a:ext>
            </a:extLst>
          </p:cNvPr>
          <p:cNvSpPr txBox="1"/>
          <p:nvPr/>
        </p:nvSpPr>
        <p:spPr>
          <a:xfrm>
            <a:off x="4202774" y="1516960"/>
            <a:ext cx="1876423" cy="792846"/>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29867"/>
                  </a:schemeClr>
                </a:solidFill>
              </a:rPr>
              <a:t>Short Bio</a:t>
            </a:r>
          </a:p>
          <a:p>
            <a:pPr marL="701675" lvl="1" indent="-285750">
              <a:lnSpc>
                <a:spcPct val="150000"/>
              </a:lnSpc>
              <a:buFont typeface="Arial" panose="020B0604020202020204" pitchFamily="34" charset="0"/>
              <a:buChar char="•"/>
            </a:pPr>
            <a:r>
              <a:rPr lang="en-US" altLang="ko-Kore-KR" sz="1600">
                <a:solidFill>
                  <a:schemeClr val="tx1">
                    <a:alpha val="29867"/>
                  </a:schemeClr>
                </a:solidFill>
              </a:rPr>
              <a:t>Background</a:t>
            </a:r>
          </a:p>
        </p:txBody>
      </p:sp>
      <p:sp>
        <p:nvSpPr>
          <p:cNvPr id="29" name="TextBox 28">
            <a:extLst>
              <a:ext uri="{FF2B5EF4-FFF2-40B4-BE49-F238E27FC236}">
                <a16:creationId xmlns:a16="http://schemas.microsoft.com/office/drawing/2014/main" id="{1A501845-F763-A940-8FA7-0885F5F0B800}"/>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solidFill>
                  <a:schemeClr val="tx1">
                    <a:alpha val="29867"/>
                  </a:schemeClr>
                </a:solidFill>
              </a:rPr>
              <a:t>Introduction</a:t>
            </a:r>
            <a:endParaRPr lang="en-US" altLang="ko-Kore-KR" sz="2400" b="1">
              <a:solidFill>
                <a:schemeClr val="tx1">
                  <a:alpha val="29867"/>
                </a:schemeClr>
              </a:solidFill>
            </a:endParaRPr>
          </a:p>
        </p:txBody>
      </p:sp>
      <p:sp>
        <p:nvSpPr>
          <p:cNvPr id="30" name="TextBox 29">
            <a:extLst>
              <a:ext uri="{FF2B5EF4-FFF2-40B4-BE49-F238E27FC236}">
                <a16:creationId xmlns:a16="http://schemas.microsoft.com/office/drawing/2014/main" id="{A4E58904-B414-6F41-9BE6-B669771FCD32}"/>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smtClean="0">
                <a:solidFill>
                  <a:schemeClr val="tx1">
                    <a:alpha val="30000"/>
                  </a:schemeClr>
                </a:solidFill>
              </a:rPr>
              <a:t>Part 1</a:t>
            </a:r>
            <a:endParaRPr lang="en-US" altLang="ko-Kore-KR" sz="2000" b="1">
              <a:solidFill>
                <a:schemeClr val="tx1">
                  <a:alpha val="30000"/>
                </a:schemeClr>
              </a:solidFill>
            </a:endParaRPr>
          </a:p>
        </p:txBody>
      </p:sp>
      <p:sp>
        <p:nvSpPr>
          <p:cNvPr id="31" name="TextBox 30">
            <a:extLst>
              <a:ext uri="{FF2B5EF4-FFF2-40B4-BE49-F238E27FC236}">
                <a16:creationId xmlns:a16="http://schemas.microsoft.com/office/drawing/2014/main" id="{C3F4945F-DFD7-CF4A-8990-0FF491CFDB0D}"/>
              </a:ext>
            </a:extLst>
          </p:cNvPr>
          <p:cNvSpPr txBox="1"/>
          <p:nvPr/>
        </p:nvSpPr>
        <p:spPr>
          <a:xfrm>
            <a:off x="4202774" y="2856961"/>
            <a:ext cx="4343400" cy="1531445"/>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30000"/>
                  </a:schemeClr>
                </a:solidFill>
              </a:rPr>
              <a:t>Using Auxiliary Tasks for </a:t>
            </a:r>
            <a:endParaRPr lang="en-US" altLang="ko-Kore-KR" sz="1600" smtClean="0">
              <a:solidFill>
                <a:schemeClr val="tx1">
                  <a:alpha val="30000"/>
                </a:schemeClr>
              </a:solidFill>
            </a:endParaRPr>
          </a:p>
          <a:p>
            <a:pPr marL="415925" lvl="1">
              <a:lnSpc>
                <a:spcPct val="150000"/>
              </a:lnSpc>
            </a:pPr>
            <a:r>
              <a:rPr lang="en-US" altLang="ko-Kore-KR" sz="1600">
                <a:solidFill>
                  <a:schemeClr val="tx1">
                    <a:alpha val="30000"/>
                  </a:schemeClr>
                </a:solidFill>
              </a:rPr>
              <a:t> </a:t>
            </a:r>
            <a:r>
              <a:rPr lang="en-US" altLang="ko-Kore-KR" sz="1600" smtClean="0">
                <a:solidFill>
                  <a:schemeClr val="tx1">
                    <a:alpha val="30000"/>
                  </a:schemeClr>
                </a:solidFill>
              </a:rPr>
              <a:t>     Keyword-aware </a:t>
            </a:r>
            <a:r>
              <a:rPr lang="en-US" altLang="ko-Kore-KR" sz="1600">
                <a:solidFill>
                  <a:schemeClr val="tx1">
                    <a:alpha val="30000"/>
                  </a:schemeClr>
                </a:solidFill>
              </a:rPr>
              <a:t>Evaluation</a:t>
            </a:r>
          </a:p>
          <a:p>
            <a:pPr marL="701675" lvl="1" indent="-285750">
              <a:lnSpc>
                <a:spcPct val="150000"/>
              </a:lnSpc>
              <a:buFont typeface="Arial" panose="020B0604020202020204" pitchFamily="34" charset="0"/>
              <a:buChar char="•"/>
            </a:pPr>
            <a:r>
              <a:rPr lang="en-US" altLang="ko-Kore-KR" sz="1600">
                <a:solidFill>
                  <a:schemeClr val="tx1">
                    <a:alpha val="30000"/>
                  </a:schemeClr>
                </a:solidFill>
              </a:rPr>
              <a:t>Data Augmentation for </a:t>
            </a:r>
            <a:endParaRPr lang="en-US" altLang="ko-Kore-KR" sz="1600" smtClean="0">
              <a:solidFill>
                <a:schemeClr val="tx1">
                  <a:alpha val="30000"/>
                </a:schemeClr>
              </a:solidFill>
            </a:endParaRPr>
          </a:p>
          <a:p>
            <a:pPr marL="415925" lvl="1">
              <a:lnSpc>
                <a:spcPct val="150000"/>
              </a:lnSpc>
            </a:pPr>
            <a:r>
              <a:rPr lang="en-US" altLang="ko-Kore-KR" sz="1600" smtClean="0">
                <a:solidFill>
                  <a:schemeClr val="tx1">
                    <a:alpha val="30000"/>
                  </a:schemeClr>
                </a:solidFill>
              </a:rPr>
              <a:t>      Training </a:t>
            </a:r>
            <a:r>
              <a:rPr lang="en-US" altLang="ko-Kore-KR" sz="1600">
                <a:solidFill>
                  <a:schemeClr val="tx1">
                    <a:alpha val="30000"/>
                  </a:schemeClr>
                </a:solidFill>
              </a:rPr>
              <a:t>Evaluation Metric</a:t>
            </a:r>
          </a:p>
        </p:txBody>
      </p:sp>
      <p:sp>
        <p:nvSpPr>
          <p:cNvPr id="32" name="TextBox 31">
            <a:extLst>
              <a:ext uri="{FF2B5EF4-FFF2-40B4-BE49-F238E27FC236}">
                <a16:creationId xmlns:a16="http://schemas.microsoft.com/office/drawing/2014/main" id="{F6509AFF-5E51-F44B-B584-DF2E21E3837E}"/>
              </a:ext>
            </a:extLst>
          </p:cNvPr>
          <p:cNvSpPr txBox="1"/>
          <p:nvPr/>
        </p:nvSpPr>
        <p:spPr>
          <a:xfrm>
            <a:off x="4202774" y="4524165"/>
            <a:ext cx="4789137" cy="1938992"/>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dirty="0"/>
              <a:t>Metric-aware Decoding</a:t>
            </a:r>
          </a:p>
          <a:p>
            <a:pPr marL="701675" lvl="1" indent="-285750">
              <a:lnSpc>
                <a:spcPct val="150000"/>
              </a:lnSpc>
              <a:buFont typeface="Arial" panose="020B0604020202020204" pitchFamily="34" charset="0"/>
              <a:buChar char="•"/>
            </a:pPr>
            <a:r>
              <a:rPr lang="en-US" altLang="ko-Kore-KR" sz="1600" dirty="0"/>
              <a:t>Metric as a Reward</a:t>
            </a:r>
          </a:p>
          <a:p>
            <a:pPr marL="701675" lvl="1" indent="-285750">
              <a:lnSpc>
                <a:spcPct val="150000"/>
              </a:lnSpc>
              <a:buFont typeface="Arial" panose="020B0604020202020204" pitchFamily="34" charset="0"/>
              <a:buChar char="•"/>
            </a:pPr>
            <a:r>
              <a:rPr lang="en-US" altLang="ko-Kore-KR" sz="1600" dirty="0"/>
              <a:t>Factual Error Correction</a:t>
            </a:r>
          </a:p>
          <a:p>
            <a:pPr marL="701675" lvl="1" indent="-285750">
              <a:lnSpc>
                <a:spcPct val="150000"/>
              </a:lnSpc>
              <a:buFont typeface="Arial" panose="020B0604020202020204" pitchFamily="34" charset="0"/>
              <a:buChar char="•"/>
            </a:pPr>
            <a:r>
              <a:rPr lang="en-US" altLang="ko-Kore-KR" sz="1600" dirty="0"/>
              <a:t>Factual Consistency in Large LM</a:t>
            </a:r>
          </a:p>
          <a:p>
            <a:pPr marL="701675" lvl="1" indent="-285750">
              <a:lnSpc>
                <a:spcPct val="150000"/>
              </a:lnSpc>
              <a:buFont typeface="Arial" panose="020B0604020202020204" pitchFamily="34" charset="0"/>
              <a:buChar char="•"/>
            </a:pPr>
            <a:r>
              <a:rPr lang="en-US" altLang="ko-Kore-KR" sz="1600" dirty="0" smtClean="0"/>
              <a:t>Extending </a:t>
            </a:r>
            <a:r>
              <a:rPr lang="en-US" altLang="ko-Kore-KR" sz="1600" dirty="0"/>
              <a:t>to Related Tasks</a:t>
            </a:r>
          </a:p>
        </p:txBody>
      </p:sp>
      <p:sp>
        <p:nvSpPr>
          <p:cNvPr id="33" name="TextBox 32">
            <a:extLst>
              <a:ext uri="{FF2B5EF4-FFF2-40B4-BE49-F238E27FC236}">
                <a16:creationId xmlns:a16="http://schemas.microsoft.com/office/drawing/2014/main" id="{73C3B167-4EAB-9A44-AC7C-C0F6A597A4BA}"/>
              </a:ext>
            </a:extLst>
          </p:cNvPr>
          <p:cNvSpPr txBox="1"/>
          <p:nvPr/>
        </p:nvSpPr>
        <p:spPr>
          <a:xfrm>
            <a:off x="613239" y="3300270"/>
            <a:ext cx="2781300" cy="338554"/>
          </a:xfrm>
          <a:prstGeom prst="rect">
            <a:avLst/>
          </a:prstGeom>
          <a:noFill/>
        </p:spPr>
        <p:txBody>
          <a:bodyPr wrap="square">
            <a:spAutoFit/>
          </a:bodyPr>
          <a:lstStyle/>
          <a:p>
            <a:r>
              <a:rPr lang="en-US" altLang="ko-Kore-KR" sz="1600" b="1" smtClean="0">
                <a:solidFill>
                  <a:schemeClr val="tx1">
                    <a:alpha val="30000"/>
                  </a:schemeClr>
                </a:solidFill>
              </a:rPr>
              <a:t>Factual </a:t>
            </a:r>
            <a:r>
              <a:rPr lang="en-US" altLang="ko-Kore-KR" sz="1600" b="1">
                <a:solidFill>
                  <a:schemeClr val="tx1">
                    <a:alpha val="30000"/>
                  </a:schemeClr>
                </a:solidFill>
              </a:rPr>
              <a:t>Consistency Evaluation</a:t>
            </a:r>
            <a:endParaRPr lang="ko-Kore-KR" altLang="en-US" sz="1600">
              <a:solidFill>
                <a:schemeClr val="tx1">
                  <a:alpha val="30000"/>
                </a:schemeClr>
              </a:solidFill>
            </a:endParaRPr>
          </a:p>
        </p:txBody>
      </p:sp>
      <p:sp>
        <p:nvSpPr>
          <p:cNvPr id="34" name="TextBox 33">
            <a:extLst>
              <a:ext uri="{FF2B5EF4-FFF2-40B4-BE49-F238E27FC236}">
                <a16:creationId xmlns:a16="http://schemas.microsoft.com/office/drawing/2014/main" id="{C79FB702-7A89-A84E-A78F-022D2925451A}"/>
              </a:ext>
            </a:extLst>
          </p:cNvPr>
          <p:cNvSpPr txBox="1"/>
          <p:nvPr/>
        </p:nvSpPr>
        <p:spPr>
          <a:xfrm>
            <a:off x="613239" y="4954235"/>
            <a:ext cx="2781300" cy="584775"/>
          </a:xfrm>
          <a:prstGeom prst="rect">
            <a:avLst/>
          </a:prstGeom>
          <a:noFill/>
        </p:spPr>
        <p:txBody>
          <a:bodyPr wrap="square">
            <a:spAutoFit/>
          </a:bodyPr>
          <a:lstStyle/>
          <a:p>
            <a:r>
              <a:rPr lang="en-US" altLang="ko-Kore-KR" sz="1600" b="1" smtClean="0"/>
              <a:t>Improving </a:t>
            </a:r>
            <a:r>
              <a:rPr lang="en-US" altLang="ko-Kore-KR" sz="1600" b="1"/>
              <a:t>Factual </a:t>
            </a:r>
            <a:r>
              <a:rPr lang="en-US" altLang="ko-Kore-KR" sz="1600" b="1" smtClean="0"/>
              <a:t>Consistency</a:t>
            </a:r>
          </a:p>
          <a:p>
            <a:r>
              <a:rPr lang="en-US" altLang="en-US" sz="1600" b="1" smtClean="0"/>
              <a:t>in Text Generation</a:t>
            </a:r>
            <a:endParaRPr lang="ko-Kore-KR" altLang="en-US" sz="1600"/>
          </a:p>
        </p:txBody>
      </p:sp>
      <p:cxnSp>
        <p:nvCxnSpPr>
          <p:cNvPr id="35" name="직선 연결선[R] 34">
            <a:extLst>
              <a:ext uri="{FF2B5EF4-FFF2-40B4-BE49-F238E27FC236}">
                <a16:creationId xmlns:a16="http://schemas.microsoft.com/office/drawing/2014/main" id="{32768A46-46A0-0E47-93A9-76F73F253C4C}"/>
              </a:ext>
            </a:extLst>
          </p:cNvPr>
          <p:cNvCxnSpPr>
            <a:cxnSpLocks/>
          </p:cNvCxnSpPr>
          <p:nvPr/>
        </p:nvCxnSpPr>
        <p:spPr>
          <a:xfrm>
            <a:off x="4572000" y="2856961"/>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F226A673-9FD1-D543-B50F-A966915A526C}"/>
              </a:ext>
            </a:extLst>
          </p:cNvPr>
          <p:cNvCxnSpPr>
            <a:cxnSpLocks/>
          </p:cNvCxnSpPr>
          <p:nvPr/>
        </p:nvCxnSpPr>
        <p:spPr>
          <a:xfrm>
            <a:off x="4572000" y="4504905"/>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0D0E6351-E7EF-834D-8591-831E73346BD9}"/>
              </a:ext>
            </a:extLst>
          </p:cNvPr>
          <p:cNvCxnSpPr>
            <a:cxnSpLocks/>
          </p:cNvCxnSpPr>
          <p:nvPr/>
        </p:nvCxnSpPr>
        <p:spPr>
          <a:xfrm>
            <a:off x="4572000" y="1513936"/>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0B46BD5-1B66-1440-8140-B584D261D7F3}"/>
              </a:ext>
            </a:extLst>
          </p:cNvPr>
          <p:cNvCxnSpPr>
            <a:cxnSpLocks/>
          </p:cNvCxnSpPr>
          <p:nvPr/>
        </p:nvCxnSpPr>
        <p:spPr>
          <a:xfrm>
            <a:off x="708488" y="2856961"/>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41EBEE4C-B885-084F-860C-DE41192F59D0}"/>
              </a:ext>
            </a:extLst>
          </p:cNvPr>
          <p:cNvCxnSpPr>
            <a:cxnSpLocks/>
          </p:cNvCxnSpPr>
          <p:nvPr/>
        </p:nvCxnSpPr>
        <p:spPr>
          <a:xfrm>
            <a:off x="708488" y="4504905"/>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A4CF4943-C517-6E44-B39B-70E2B4A703D3}"/>
              </a:ext>
            </a:extLst>
          </p:cNvPr>
          <p:cNvCxnSpPr>
            <a:cxnSpLocks/>
          </p:cNvCxnSpPr>
          <p:nvPr/>
        </p:nvCxnSpPr>
        <p:spPr>
          <a:xfrm>
            <a:off x="708488" y="1513936"/>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06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587131" y="2774879"/>
            <a:ext cx="3252766" cy="2241182"/>
          </a:xfrm>
          <a:prstGeom prst="roundRect">
            <a:avLst>
              <a:gd name="adj" fmla="val 102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Article</a:t>
            </a:r>
          </a:p>
          <a:p>
            <a:pPr lvl="0">
              <a:lnSpc>
                <a:spcPct val="150000"/>
              </a:lnSpc>
            </a:pPr>
            <a:r>
              <a:rPr lang="en-US" altLang="ko-KR" sz="1600">
                <a:solidFill>
                  <a:prstClr val="black"/>
                </a:solidFill>
              </a:rPr>
              <a:t>Scientists from </a:t>
            </a:r>
            <a:r>
              <a:rPr lang="en-US" altLang="ko-KR" sz="1600" err="1">
                <a:solidFill>
                  <a:prstClr val="black"/>
                </a:solidFill>
              </a:rPr>
              <a:t>harvard</a:t>
            </a:r>
            <a:r>
              <a:rPr lang="en-US" altLang="ko-KR" sz="1600">
                <a:solidFill>
                  <a:prstClr val="black"/>
                </a:solidFill>
              </a:rPr>
              <a:t> medical school have discovered a way of turning stem cells into </a:t>
            </a:r>
            <a:r>
              <a:rPr lang="en-US" altLang="ko-KR" sz="1600" i="1">
                <a:solidFill>
                  <a:srgbClr val="FF0000"/>
                </a:solidFill>
              </a:rPr>
              <a:t>killing machines to fight brain cancer.</a:t>
            </a:r>
            <a:r>
              <a:rPr lang="en-US" altLang="ko-KR" sz="1600" i="1">
                <a:solidFill>
                  <a:prstClr val="black"/>
                </a:solidFill>
              </a:rPr>
              <a:t> </a:t>
            </a:r>
            <a:r>
              <a:rPr lang="en-US" altLang="ko-KR" sz="1600">
                <a:solidFill>
                  <a:prstClr val="black"/>
                </a:solidFill>
              </a:rPr>
              <a:t>(…)</a:t>
            </a:r>
          </a:p>
        </p:txBody>
      </p:sp>
      <p:sp>
        <p:nvSpPr>
          <p:cNvPr id="28" name="모서리가 둥근 직사각형 27"/>
          <p:cNvSpPr/>
          <p:nvPr/>
        </p:nvSpPr>
        <p:spPr>
          <a:xfrm>
            <a:off x="6036611" y="2779887"/>
            <a:ext cx="2520258" cy="2241182"/>
          </a:xfrm>
          <a:prstGeom prst="roundRect">
            <a:avLst>
              <a:gd name="adj" fmla="val 102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Generated Summary</a:t>
            </a:r>
          </a:p>
          <a:p>
            <a:pPr lvl="0">
              <a:lnSpc>
                <a:spcPct val="150000"/>
              </a:lnSpc>
            </a:pPr>
            <a:r>
              <a:rPr lang="en-US" altLang="ko-KR" sz="1600">
                <a:solidFill>
                  <a:prstClr val="black"/>
                </a:solidFill>
              </a:rPr>
              <a:t>Scientists in the us have developed a stem cell therapy for </a:t>
            </a:r>
            <a:r>
              <a:rPr lang="en-US" altLang="ko-KR" sz="1600" i="1">
                <a:solidFill>
                  <a:srgbClr val="FF0000"/>
                </a:solidFill>
              </a:rPr>
              <a:t>killing normal cells.</a:t>
            </a:r>
            <a:endParaRPr lang="en-US" altLang="ko-KR" sz="1600" b="1" i="1">
              <a:solidFill>
                <a:srgbClr val="FF0000"/>
              </a:solidFill>
            </a:endParaRPr>
          </a:p>
        </p:txBody>
      </p:sp>
      <p:sp>
        <p:nvSpPr>
          <p:cNvPr id="7" name="TextBox 6"/>
          <p:cNvSpPr txBox="1"/>
          <p:nvPr/>
        </p:nvSpPr>
        <p:spPr>
          <a:xfrm>
            <a:off x="6093778" y="5496040"/>
            <a:ext cx="2405921" cy="338554"/>
          </a:xfrm>
          <a:prstGeom prst="rect">
            <a:avLst/>
          </a:prstGeom>
          <a:noFill/>
        </p:spPr>
        <p:txBody>
          <a:bodyPr wrap="square" rtlCol="0">
            <a:spAutoFit/>
          </a:bodyPr>
          <a:lstStyle/>
          <a:p>
            <a:pPr algn="ctr"/>
            <a:r>
              <a:rPr lang="en-US" altLang="ko-KR" sz="1600" i="1">
                <a:solidFill>
                  <a:srgbClr val="FF2500"/>
                </a:solidFill>
              </a:rPr>
              <a:t>Factually Inconsistent!</a:t>
            </a:r>
            <a:endParaRPr lang="ko-KR" altLang="en-US" sz="1600" i="1">
              <a:solidFill>
                <a:srgbClr val="FF2500"/>
              </a:solidFill>
            </a:endParaRPr>
          </a:p>
        </p:txBody>
      </p:sp>
      <p:sp>
        <p:nvSpPr>
          <p:cNvPr id="29" name="오른쪽 화살표 28"/>
          <p:cNvSpPr/>
          <p:nvPr/>
        </p:nvSpPr>
        <p:spPr>
          <a:xfrm>
            <a:off x="3853869" y="3799809"/>
            <a:ext cx="313940" cy="209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4237532" y="3355509"/>
            <a:ext cx="1401443" cy="1079921"/>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Text Generation System</a:t>
            </a:r>
            <a:endParaRPr lang="ko-KR" altLang="en-US"/>
          </a:p>
        </p:txBody>
      </p:sp>
      <p:sp>
        <p:nvSpPr>
          <p:cNvPr id="14" name="Title 1">
            <a:extLst>
              <a:ext uri="{FF2B5EF4-FFF2-40B4-BE49-F238E27FC236}">
                <a16:creationId xmlns:a16="http://schemas.microsoft.com/office/drawing/2014/main" id="{B1E83E33-806C-EF4E-AF09-ED41544A35C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smtClean="0"/>
              <a:t>Part 2</a:t>
            </a:r>
            <a:r>
              <a:rPr lang="en-US" altLang="ko-Kore-KR" sz="2400" dirty="0"/>
              <a:t>: </a:t>
            </a:r>
            <a:r>
              <a:rPr lang="en-US" altLang="ko-Kore-KR" sz="2400" dirty="0" smtClean="0"/>
              <a:t>Improving </a:t>
            </a:r>
            <a:r>
              <a:rPr lang="en-US" altLang="ko-Kore-KR" sz="2400" dirty="0"/>
              <a:t>Factual </a:t>
            </a:r>
            <a:r>
              <a:rPr lang="en-US" altLang="ko-Kore-KR" sz="2400" dirty="0" smtClean="0"/>
              <a:t>Consistency in Text Generation</a:t>
            </a:r>
            <a:r>
              <a:rPr lang="en-US" altLang="ko-KR" sz="2400" dirty="0" smtClean="0"/>
              <a:t>  </a:t>
            </a:r>
            <a:endParaRPr lang="en-US" altLang="ko-Kore-KR" sz="2400" dirty="0"/>
          </a:p>
        </p:txBody>
      </p:sp>
      <p:sp>
        <p:nvSpPr>
          <p:cNvPr id="19" name="모서리가 둥근 직사각형 18">
            <a:extLst>
              <a:ext uri="{FF2B5EF4-FFF2-40B4-BE49-F238E27FC236}">
                <a16:creationId xmlns:a16="http://schemas.microsoft.com/office/drawing/2014/main" id="{5ECA1078-4519-3F4C-9003-2CD9DFCDC12C}"/>
              </a:ext>
            </a:extLst>
          </p:cNvPr>
          <p:cNvSpPr/>
          <p:nvPr/>
        </p:nvSpPr>
        <p:spPr>
          <a:xfrm>
            <a:off x="1756975" y="1591293"/>
            <a:ext cx="5666282"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extBox 19">
            <a:extLst>
              <a:ext uri="{FF2B5EF4-FFF2-40B4-BE49-F238E27FC236}">
                <a16:creationId xmlns:a16="http://schemas.microsoft.com/office/drawing/2014/main" id="{E73F9FB6-8AC9-9A46-BC23-47F3A6256813}"/>
              </a:ext>
            </a:extLst>
          </p:cNvPr>
          <p:cNvSpPr txBox="1"/>
          <p:nvPr/>
        </p:nvSpPr>
        <p:spPr>
          <a:xfrm>
            <a:off x="1857847" y="1591292"/>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21" name="TextBox 20">
            <a:extLst>
              <a:ext uri="{FF2B5EF4-FFF2-40B4-BE49-F238E27FC236}">
                <a16:creationId xmlns:a16="http://schemas.microsoft.com/office/drawing/2014/main" id="{F56A4879-ABB5-1E43-B5BC-52E35EC43FCE}"/>
              </a:ext>
            </a:extLst>
          </p:cNvPr>
          <p:cNvSpPr txBox="1"/>
          <p:nvPr/>
        </p:nvSpPr>
        <p:spPr>
          <a:xfrm>
            <a:off x="2599315" y="1505722"/>
            <a:ext cx="4790083" cy="880369"/>
          </a:xfrm>
          <a:prstGeom prst="rect">
            <a:avLst/>
          </a:prstGeom>
          <a:noFill/>
        </p:spPr>
        <p:txBody>
          <a:bodyPr wrap="square">
            <a:spAutoFit/>
          </a:bodyPr>
          <a:lstStyle/>
          <a:p>
            <a:pPr>
              <a:lnSpc>
                <a:spcPct val="150000"/>
              </a:lnSpc>
            </a:pPr>
            <a:r>
              <a:rPr lang="en-US" altLang="ko-KR">
                <a:solidFill>
                  <a:schemeClr val="bg1"/>
                </a:solidFill>
              </a:rPr>
              <a:t>Mitigating factual inconsistency problem </a:t>
            </a:r>
          </a:p>
          <a:p>
            <a:pPr>
              <a:lnSpc>
                <a:spcPct val="150000"/>
              </a:lnSpc>
            </a:pPr>
            <a:r>
              <a:rPr lang="en-US" altLang="ko-KR">
                <a:solidFill>
                  <a:schemeClr val="bg1"/>
                </a:solidFill>
              </a:rPr>
              <a:t>(i.e. improving factual consistency of the system)</a:t>
            </a:r>
            <a:endParaRPr lang="ko-KR" altLang="en-US">
              <a:solidFill>
                <a:schemeClr val="bg1"/>
              </a:solidFill>
            </a:endParaRPr>
          </a:p>
        </p:txBody>
      </p:sp>
      <p:sp>
        <p:nvSpPr>
          <p:cNvPr id="22" name="오른쪽 화살표 28">
            <a:extLst>
              <a:ext uri="{FF2B5EF4-FFF2-40B4-BE49-F238E27FC236}">
                <a16:creationId xmlns:a16="http://schemas.microsoft.com/office/drawing/2014/main" id="{C9E6DD57-A7F4-E140-A13C-89260BA893D4}"/>
              </a:ext>
            </a:extLst>
          </p:cNvPr>
          <p:cNvSpPr/>
          <p:nvPr/>
        </p:nvSpPr>
        <p:spPr>
          <a:xfrm>
            <a:off x="5642912" y="3799809"/>
            <a:ext cx="313940" cy="209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12">
            <a:extLst>
              <a:ext uri="{FF2B5EF4-FFF2-40B4-BE49-F238E27FC236}">
                <a16:creationId xmlns:a16="http://schemas.microsoft.com/office/drawing/2014/main" id="{3F6F2F18-C874-814F-9517-7BFE978DDDBC}"/>
              </a:ext>
            </a:extLst>
          </p:cNvPr>
          <p:cNvSpPr/>
          <p:nvPr/>
        </p:nvSpPr>
        <p:spPr>
          <a:xfrm>
            <a:off x="1594549" y="5141731"/>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Source</a:t>
            </a:r>
            <a:endParaRPr lang="ko-KR" altLang="en-US" sz="1600"/>
          </a:p>
        </p:txBody>
      </p:sp>
      <p:sp>
        <p:nvSpPr>
          <p:cNvPr id="32" name="사각형: 둥근 모서리 14">
            <a:extLst>
              <a:ext uri="{FF2B5EF4-FFF2-40B4-BE49-F238E27FC236}">
                <a16:creationId xmlns:a16="http://schemas.microsoft.com/office/drawing/2014/main" id="{D19D8F93-42D0-F14F-8319-F6C8F3B87AA9}"/>
              </a:ext>
            </a:extLst>
          </p:cNvPr>
          <p:cNvSpPr/>
          <p:nvPr/>
        </p:nvSpPr>
        <p:spPr>
          <a:xfrm>
            <a:off x="6407452" y="5141731"/>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Text</a:t>
            </a:r>
            <a:endParaRPr lang="ko-KR" altLang="en-US" sz="1600"/>
          </a:p>
        </p:txBody>
      </p:sp>
      <p:sp>
        <p:nvSpPr>
          <p:cNvPr id="15" name="직사각형 14"/>
          <p:cNvSpPr/>
          <p:nvPr/>
        </p:nvSpPr>
        <p:spPr>
          <a:xfrm>
            <a:off x="1594549" y="5971011"/>
            <a:ext cx="7173076" cy="338554"/>
          </a:xfrm>
          <a:prstGeom prst="rect">
            <a:avLst/>
          </a:prstGeom>
        </p:spPr>
        <p:txBody>
          <a:bodyPr wrap="square">
            <a:spAutoFit/>
          </a:bodyPr>
          <a:lstStyle/>
          <a:p>
            <a:r>
              <a:rPr lang="en-US" altLang="ko-KR" sz="1600" b="1" smtClean="0"/>
              <a:t>Research Question: </a:t>
            </a:r>
            <a:r>
              <a:rPr lang="en-US" altLang="ko-KR" sz="1600" smtClean="0"/>
              <a:t>How can we improve the factual consistency?</a:t>
            </a:r>
            <a:endParaRPr lang="en-US" altLang="ko-KR" sz="1600"/>
          </a:p>
        </p:txBody>
      </p:sp>
      <p:sp>
        <p:nvSpPr>
          <p:cNvPr id="17" name="TextBox 16"/>
          <p:cNvSpPr txBox="1"/>
          <p:nvPr/>
        </p:nvSpPr>
        <p:spPr>
          <a:xfrm>
            <a:off x="1809460" y="6318913"/>
            <a:ext cx="5369859" cy="307777"/>
          </a:xfrm>
          <a:prstGeom prst="rect">
            <a:avLst/>
          </a:prstGeom>
          <a:noFill/>
        </p:spPr>
        <p:txBody>
          <a:bodyPr wrap="square" rtlCol="0">
            <a:spAutoFit/>
          </a:bodyPr>
          <a:lstStyle/>
          <a:p>
            <a:r>
              <a:rPr lang="en-US" altLang="ko-KR" sz="1400" smtClean="0"/>
              <a:t>- We have factual consistency evaluation metrics to guide the system!</a:t>
            </a:r>
            <a:endParaRPr lang="ko-KR" altLang="en-US" sz="1400"/>
          </a:p>
        </p:txBody>
      </p:sp>
      <p:sp>
        <p:nvSpPr>
          <p:cNvPr id="18" name="TextBox 17">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65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79393" y="3440019"/>
            <a:ext cx="4834326" cy="738664"/>
          </a:xfrm>
          <a:prstGeom prst="rect">
            <a:avLst/>
          </a:prstGeom>
          <a:noFill/>
        </p:spPr>
        <p:txBody>
          <a:bodyPr wrap="square" rtlCol="0">
            <a:spAutoFit/>
          </a:bodyPr>
          <a:lstStyle/>
          <a:p>
            <a:r>
              <a:rPr lang="en-US" altLang="ko-KR" sz="1400" b="1" dirty="0"/>
              <a:t>Original model’s best hypothesis</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7030A0"/>
                </a:solidFill>
              </a:rPr>
              <a:t> </a:t>
            </a:r>
            <a:r>
              <a:rPr lang="en-US" altLang="ko-KR" sz="1400" dirty="0">
                <a:solidFill>
                  <a:srgbClr val="FF0000"/>
                </a:solidFill>
              </a:rPr>
              <a:t>normal</a:t>
            </a:r>
            <a:r>
              <a:rPr lang="en-US" altLang="ko-KR" sz="1400" dirty="0">
                <a:solidFill>
                  <a:srgbClr val="7030A0"/>
                </a:solidFill>
              </a:rPr>
              <a:t> </a:t>
            </a:r>
            <a:r>
              <a:rPr lang="en-US" altLang="ko-KR" sz="1400" dirty="0" smtClean="0">
                <a:solidFill>
                  <a:srgbClr val="FF0000"/>
                </a:solidFill>
              </a:rPr>
              <a:t>cells.</a:t>
            </a:r>
            <a:endParaRPr lang="en-US" altLang="ko-KR" sz="1400" dirty="0">
              <a:solidFill>
                <a:srgbClr val="FF0000"/>
              </a:solidFill>
            </a:endParaRPr>
          </a:p>
          <a:p>
            <a:r>
              <a:rPr lang="en-US" altLang="ko-KR" sz="1400" dirty="0">
                <a:solidFill>
                  <a:srgbClr val="FF2500"/>
                </a:solidFill>
              </a:rPr>
              <a:t>-&gt; Factually Inconsistent</a:t>
            </a:r>
            <a:endParaRPr lang="ko-KR" altLang="en-US" sz="1400" dirty="0">
              <a:solidFill>
                <a:srgbClr val="FF2500"/>
              </a:solidFill>
            </a:endParaRPr>
          </a:p>
        </p:txBody>
      </p:sp>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a:t>normal</a:t>
            </a:r>
            <a:endParaRPr lang="ko-KR" altLang="en-US" sz="1400"/>
          </a:p>
        </p:txBody>
      </p:sp>
      <p:sp>
        <p:nvSpPr>
          <p:cNvPr id="15" name="직사각형 14"/>
          <p:cNvSpPr/>
          <p:nvPr/>
        </p:nvSpPr>
        <p:spPr>
          <a:xfrm>
            <a:off x="1062888" y="5291848"/>
            <a:ext cx="208456" cy="5984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573778"/>
            <a:ext cx="203025" cy="312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2770683" y="4774911"/>
            <a:ext cx="6793966" cy="423449"/>
          </a:xfrm>
          <a:prstGeom prst="rect">
            <a:avLst/>
          </a:prstGeom>
          <a:noFill/>
          <a:ln>
            <a:noFill/>
          </a:ln>
        </p:spPr>
        <p:txBody>
          <a:bodyPr wrap="square" rtlCol="0">
            <a:spAutoFit/>
          </a:bodyPr>
          <a:lstStyle/>
          <a:p>
            <a:pPr>
              <a:lnSpc>
                <a:spcPct val="150000"/>
              </a:lnSpc>
            </a:pPr>
            <a:r>
              <a:rPr lang="en-US" altLang="ko-KR" sz="1600" b="1"/>
              <a:t>Estimated Factuality Metric Score</a:t>
            </a:r>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1) </a:t>
            </a:r>
            <a:r>
              <a:rPr lang="en-US" altLang="ko-KR" sz="2400"/>
              <a:t>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How can we revise the wrong hypothesis in decoding step?</a:t>
            </a:r>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42" name="아래쪽 화살표 7">
            <a:extLst>
              <a:ext uri="{FF2B5EF4-FFF2-40B4-BE49-F238E27FC236}">
                <a16:creationId xmlns:a16="http://schemas.microsoft.com/office/drawing/2014/main" id="{14653E18-A778-2441-B3C2-6A8C71FA4724}"/>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29FB90D0-AB70-6448-A17D-9E1C653BAF2B}"/>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49" name="직사각형 48">
            <a:extLst>
              <a:ext uri="{FF2B5EF4-FFF2-40B4-BE49-F238E27FC236}">
                <a16:creationId xmlns:a16="http://schemas.microsoft.com/office/drawing/2014/main" id="{ACAF3992-9620-A241-87BB-8E4AF857D629}"/>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2" name="직사각형 51">
            <a:extLst>
              <a:ext uri="{FF2B5EF4-FFF2-40B4-BE49-F238E27FC236}">
                <a16:creationId xmlns:a16="http://schemas.microsoft.com/office/drawing/2014/main" id="{F8ABCF12-E081-6540-B6E6-143A67E59510}"/>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3" name="직사각형 52">
            <a:extLst>
              <a:ext uri="{FF2B5EF4-FFF2-40B4-BE49-F238E27FC236}">
                <a16:creationId xmlns:a16="http://schemas.microsoft.com/office/drawing/2014/main" id="{77FF27AA-3075-E345-A6B4-047DA2AC8048}"/>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4" name="직사각형 53">
            <a:extLst>
              <a:ext uri="{FF2B5EF4-FFF2-40B4-BE49-F238E27FC236}">
                <a16:creationId xmlns:a16="http://schemas.microsoft.com/office/drawing/2014/main" id="{5F7B3D21-72BF-1A43-B492-8795BB7823C7}"/>
              </a:ext>
            </a:extLst>
          </p:cNvPr>
          <p:cNvSpPr/>
          <p:nvPr/>
        </p:nvSpPr>
        <p:spPr>
          <a:xfrm>
            <a:off x="2442373" y="4105761"/>
            <a:ext cx="1155808" cy="307777"/>
          </a:xfrm>
          <a:prstGeom prst="rect">
            <a:avLst/>
          </a:prstGeom>
        </p:spPr>
        <p:txBody>
          <a:bodyPr wrap="square">
            <a:spAutoFit/>
          </a:bodyPr>
          <a:lstStyle/>
          <a:p>
            <a:r>
              <a:rPr lang="en-US" altLang="ko-KR" sz="1400" i="1" dirty="0"/>
              <a:t>killing</a:t>
            </a:r>
            <a:endParaRPr lang="ko-KR" altLang="en-US" sz="1400" dirty="0"/>
          </a:p>
        </p:txBody>
      </p:sp>
      <p:sp>
        <p:nvSpPr>
          <p:cNvPr id="75" name="아래쪽 화살표 7">
            <a:extLst>
              <a:ext uri="{FF2B5EF4-FFF2-40B4-BE49-F238E27FC236}">
                <a16:creationId xmlns:a16="http://schemas.microsoft.com/office/drawing/2014/main" id="{6B64B07C-CDFB-BF4D-AD3B-33CC39879344}"/>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아래쪽 화살표 7">
            <a:extLst>
              <a:ext uri="{FF2B5EF4-FFF2-40B4-BE49-F238E27FC236}">
                <a16:creationId xmlns:a16="http://schemas.microsoft.com/office/drawing/2014/main" id="{2E8835D6-D2AC-C746-A561-019658E82B32}"/>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아래쪽 화살표 7">
            <a:extLst>
              <a:ext uri="{FF2B5EF4-FFF2-40B4-BE49-F238E27FC236}">
                <a16:creationId xmlns:a16="http://schemas.microsoft.com/office/drawing/2014/main" id="{2FCD45C4-A9C3-D145-B65C-4B1619C9696B}"/>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아래쪽 화살표 7">
            <a:extLst>
              <a:ext uri="{FF2B5EF4-FFF2-40B4-BE49-F238E27FC236}">
                <a16:creationId xmlns:a16="http://schemas.microsoft.com/office/drawing/2014/main" id="{5DAA148C-3456-AE48-A5B6-159A212F475C}"/>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D88EB9A-8317-6140-9AEB-7A2A9C9D1DCC}"/>
              </a:ext>
            </a:extLst>
          </p:cNvPr>
          <p:cNvSpPr txBox="1"/>
          <p:nvPr/>
        </p:nvSpPr>
        <p:spPr>
          <a:xfrm>
            <a:off x="2770683" y="5758578"/>
            <a:ext cx="5815172" cy="523220"/>
          </a:xfrm>
          <a:prstGeom prst="rect">
            <a:avLst/>
          </a:prstGeom>
          <a:noFill/>
          <a:ln>
            <a:noFill/>
          </a:ln>
        </p:spPr>
        <p:txBody>
          <a:bodyPr wrap="square" rtlCol="0">
            <a:spAutoFit/>
          </a:bodyPr>
          <a:lstStyle/>
          <a:p>
            <a:r>
              <a:rPr lang="en-US" altLang="ko-KR" sz="1400" b="1" dirty="0"/>
              <a:t>Malignant</a:t>
            </a:r>
          </a:p>
          <a:p>
            <a:r>
              <a:rPr lang="en-US" altLang="ko-KR" sz="1400" dirty="0"/>
              <a:t>: Scientists developed a stem cell therapy for killing </a:t>
            </a:r>
            <a:r>
              <a:rPr lang="en-US" altLang="ko-KR" sz="1400" dirty="0">
                <a:solidFill>
                  <a:srgbClr val="FF0000"/>
                </a:solidFill>
              </a:rPr>
              <a:t>malignant</a:t>
            </a:r>
            <a:r>
              <a:rPr lang="en-US" altLang="ko-KR" sz="1400" dirty="0"/>
              <a:t> </a:t>
            </a:r>
            <a:r>
              <a:rPr lang="en-US" altLang="ko-KR" sz="1400" dirty="0" err="1"/>
              <a:t>tumours</a:t>
            </a:r>
            <a:r>
              <a:rPr lang="en-US" altLang="ko-KR" sz="1400" dirty="0"/>
              <a:t> -&gt; </a:t>
            </a:r>
            <a:r>
              <a:rPr lang="en-US" altLang="ko-KR" sz="1400" b="1" dirty="0"/>
              <a:t>0.9</a:t>
            </a:r>
          </a:p>
        </p:txBody>
      </p:sp>
      <p:sp>
        <p:nvSpPr>
          <p:cNvPr id="86" name="TextBox 85">
            <a:extLst>
              <a:ext uri="{FF2B5EF4-FFF2-40B4-BE49-F238E27FC236}">
                <a16:creationId xmlns:a16="http://schemas.microsoft.com/office/drawing/2014/main" id="{777D983E-5D43-E34B-A6AB-EEAAD232FCB3}"/>
              </a:ext>
            </a:extLst>
          </p:cNvPr>
          <p:cNvSpPr txBox="1"/>
          <p:nvPr/>
        </p:nvSpPr>
        <p:spPr>
          <a:xfrm>
            <a:off x="2770683" y="5215480"/>
            <a:ext cx="5305218" cy="523220"/>
          </a:xfrm>
          <a:prstGeom prst="rect">
            <a:avLst/>
          </a:prstGeom>
          <a:noFill/>
          <a:ln>
            <a:noFill/>
          </a:ln>
        </p:spPr>
        <p:txBody>
          <a:bodyPr wrap="square" rtlCol="0">
            <a:spAutoFit/>
          </a:bodyPr>
          <a:lstStyle/>
          <a:p>
            <a:r>
              <a:rPr lang="en-US" altLang="ko-KR" sz="1400" b="1" dirty="0"/>
              <a:t>Normal</a:t>
            </a:r>
          </a:p>
          <a:p>
            <a:r>
              <a:rPr lang="en-US" altLang="ko-KR" sz="1400" dirty="0"/>
              <a:t>: Scientists developed a stem cell therapy for killing </a:t>
            </a:r>
            <a:r>
              <a:rPr lang="en-US" altLang="ko-KR" sz="1400" dirty="0">
                <a:solidFill>
                  <a:srgbClr val="FF0000"/>
                </a:solidFill>
              </a:rPr>
              <a:t>normal</a:t>
            </a:r>
            <a:r>
              <a:rPr lang="en-US" altLang="ko-KR" sz="1400" dirty="0"/>
              <a:t> cells -&gt;  </a:t>
            </a:r>
            <a:r>
              <a:rPr lang="en-US" altLang="ko-KR" sz="1400" b="1" dirty="0"/>
              <a:t>0.1</a:t>
            </a:r>
          </a:p>
        </p:txBody>
      </p:sp>
      <p:sp>
        <p:nvSpPr>
          <p:cNvPr id="31" name="TextBox 30"/>
          <p:cNvSpPr txBox="1"/>
          <p:nvPr/>
        </p:nvSpPr>
        <p:spPr>
          <a:xfrm>
            <a:off x="691597" y="4932396"/>
            <a:ext cx="1954251" cy="307777"/>
          </a:xfrm>
          <a:prstGeom prst="rect">
            <a:avLst/>
          </a:prstGeom>
          <a:noFill/>
        </p:spPr>
        <p:txBody>
          <a:bodyPr wrap="square" rtlCol="0">
            <a:spAutoFit/>
          </a:bodyPr>
          <a:lstStyle/>
          <a:p>
            <a:pPr algn="ctr"/>
            <a:r>
              <a:rPr lang="en-US" altLang="ko-KR" sz="1400" b="1" smtClean="0"/>
              <a:t>Next word after “killing”</a:t>
            </a:r>
            <a:endParaRPr lang="ko-KR" altLang="en-US" sz="1400" b="1"/>
          </a:p>
        </p:txBody>
      </p:sp>
      <p:sp>
        <p:nvSpPr>
          <p:cNvPr id="32" name="아래쪽 화살표 7">
            <a:extLst>
              <a:ext uri="{FF2B5EF4-FFF2-40B4-BE49-F238E27FC236}">
                <a16:creationId xmlns:a16="http://schemas.microsoft.com/office/drawing/2014/main" id="{76BED409-E319-A544-AAAA-E8F2198F2E43}"/>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모서리가 둥근 직사각형 44">
            <a:extLst>
              <a:ext uri="{FF2B5EF4-FFF2-40B4-BE49-F238E27FC236}">
                <a16:creationId xmlns:a16="http://schemas.microsoft.com/office/drawing/2014/main" id="{1804D708-6308-BB4D-9E37-0F27A57F06AD}"/>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46" name="TextBox 45">
            <a:extLst>
              <a:ext uri="{FF2B5EF4-FFF2-40B4-BE49-F238E27FC236}">
                <a16:creationId xmlns:a16="http://schemas.microsoft.com/office/drawing/2014/main" id="{61AA873A-D04F-994F-B405-3CFB71BF4CD9}"/>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36" name="TextBox 35">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3" name="TextBox 3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smtClean="0">
                <a:solidFill>
                  <a:schemeClr val="bg1">
                    <a:lumMod val="65000"/>
                  </a:schemeClr>
                </a:solidFill>
              </a:rPr>
              <a:t>On-going work</a:t>
            </a:r>
            <a:endParaRPr lang="ko-KR" altLang="en-US" sz="1400">
              <a:solidFill>
                <a:schemeClr val="bg1">
                  <a:lumMod val="65000"/>
                </a:schemeClr>
              </a:solidFill>
            </a:endParaRPr>
          </a:p>
        </p:txBody>
      </p:sp>
    </p:spTree>
    <p:extLst>
      <p:ext uri="{BB962C8B-B14F-4D97-AF65-F5344CB8AC3E}">
        <p14:creationId xmlns:p14="http://schemas.microsoft.com/office/powerpoint/2010/main" val="332542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a:t>normal</a:t>
            </a:r>
            <a:endParaRPr lang="ko-KR" altLang="en-US" sz="1400"/>
          </a:p>
        </p:txBody>
      </p:sp>
      <p:sp>
        <p:nvSpPr>
          <p:cNvPr id="15" name="직사각형 14"/>
          <p:cNvSpPr/>
          <p:nvPr/>
        </p:nvSpPr>
        <p:spPr>
          <a:xfrm>
            <a:off x="1062888" y="5291848"/>
            <a:ext cx="208456" cy="5984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573778"/>
            <a:ext cx="203025" cy="312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1) </a:t>
            </a:r>
            <a:r>
              <a:rPr lang="en-US" altLang="ko-KR" sz="2400"/>
              <a:t>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Estimate the future value of factual consistency metric when decoding</a:t>
            </a:r>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3ED8AB-27F5-5E4C-9F78-950EFECDABA0}"/>
              </a:ext>
            </a:extLst>
          </p:cNvPr>
          <p:cNvSpPr txBox="1"/>
          <p:nvPr/>
        </p:nvSpPr>
        <p:spPr>
          <a:xfrm>
            <a:off x="3411465" y="5420013"/>
            <a:ext cx="4550222" cy="646331"/>
          </a:xfrm>
          <a:prstGeom prst="rect">
            <a:avLst/>
          </a:prstGeom>
          <a:solidFill>
            <a:schemeClr val="bg1"/>
          </a:solidFill>
          <a:ln>
            <a:noFill/>
          </a:ln>
        </p:spPr>
        <p:txBody>
          <a:bodyPr wrap="square" rtlCol="0">
            <a:spAutoFit/>
          </a:bodyPr>
          <a:lstStyle/>
          <a:p>
            <a:r>
              <a:rPr lang="en-US" altLang="ko-KR"/>
              <a:t>Choosing </a:t>
            </a:r>
            <a:r>
              <a:rPr lang="en-US" altLang="ko-KR" b="1" i="1"/>
              <a:t>normal</a:t>
            </a:r>
            <a:r>
              <a:rPr lang="en-US" altLang="ko-KR"/>
              <a:t>…, metric score will be 0.1</a:t>
            </a:r>
          </a:p>
          <a:p>
            <a:r>
              <a:rPr lang="en-US" altLang="ko-KR"/>
              <a:t>Choosing </a:t>
            </a:r>
            <a:r>
              <a:rPr lang="en-US" altLang="ko-KR" b="1" i="1"/>
              <a:t>malignant</a:t>
            </a:r>
            <a:r>
              <a:rPr lang="en-US" altLang="ko-KR"/>
              <a:t>…, metric score will be 0.9 </a:t>
            </a:r>
            <a:endParaRPr lang="ko-KR" altLang="en-US"/>
          </a:p>
        </p:txBody>
      </p:sp>
      <p:sp>
        <p:nvSpPr>
          <p:cNvPr id="38" name="모서리가 둥근 직사각형 3">
            <a:extLst>
              <a:ext uri="{FF2B5EF4-FFF2-40B4-BE49-F238E27FC236}">
                <a16:creationId xmlns:a16="http://schemas.microsoft.com/office/drawing/2014/main" id="{5EDC531F-0BD2-F147-B0F1-43B0598CE962}"/>
              </a:ext>
            </a:extLst>
          </p:cNvPr>
          <p:cNvSpPr/>
          <p:nvPr/>
        </p:nvSpPr>
        <p:spPr>
          <a:xfrm>
            <a:off x="3411465" y="5060333"/>
            <a:ext cx="957710" cy="359680"/>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rPr>
              <a:t>Critic</a:t>
            </a:r>
            <a:endParaRPr lang="ko-KR" altLang="en-US" sz="2000">
              <a:solidFill>
                <a:schemeClr val="bg1"/>
              </a:solidFill>
            </a:endParaRPr>
          </a:p>
        </p:txBody>
      </p:sp>
      <p:sp>
        <p:nvSpPr>
          <p:cNvPr id="40" name="아래쪽 화살표 7">
            <a:extLst>
              <a:ext uri="{FF2B5EF4-FFF2-40B4-BE49-F238E27FC236}">
                <a16:creationId xmlns:a16="http://schemas.microsoft.com/office/drawing/2014/main" id="{48E14249-2897-974E-80FD-60EEFB862AF0}"/>
              </a:ext>
            </a:extLst>
          </p:cNvPr>
          <p:cNvSpPr/>
          <p:nvPr/>
        </p:nvSpPr>
        <p:spPr>
          <a:xfrm rot="16200000">
            <a:off x="4461370" y="5062250"/>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3BEF9A5-A21F-DB4A-89A2-41C7FF63DB5B}"/>
              </a:ext>
            </a:extLst>
          </p:cNvPr>
          <p:cNvSpPr/>
          <p:nvPr/>
        </p:nvSpPr>
        <p:spPr>
          <a:xfrm>
            <a:off x="4727820" y="5084172"/>
            <a:ext cx="1155808" cy="307777"/>
          </a:xfrm>
          <a:prstGeom prst="rect">
            <a:avLst/>
          </a:prstGeom>
        </p:spPr>
        <p:txBody>
          <a:bodyPr wrap="square">
            <a:spAutoFit/>
          </a:bodyPr>
          <a:lstStyle/>
          <a:p>
            <a:r>
              <a:rPr lang="en-US" altLang="ko-KR" sz="1400" b="1">
                <a:solidFill>
                  <a:schemeClr val="accent1"/>
                </a:solidFill>
              </a:rPr>
              <a:t>Train!</a:t>
            </a:r>
            <a:endParaRPr lang="ko-KR" altLang="en-US" sz="1400" b="1">
              <a:solidFill>
                <a:schemeClr val="accent1"/>
              </a:solidFill>
            </a:endParaRPr>
          </a:p>
        </p:txBody>
      </p:sp>
      <p:sp>
        <p:nvSpPr>
          <p:cNvPr id="48" name="TextBox 47">
            <a:extLst>
              <a:ext uri="{FF2B5EF4-FFF2-40B4-BE49-F238E27FC236}">
                <a16:creationId xmlns:a16="http://schemas.microsoft.com/office/drawing/2014/main" id="{244022CD-5025-6C4B-B3D6-53CE8FC7CA6A}"/>
              </a:ext>
            </a:extLst>
          </p:cNvPr>
          <p:cNvSpPr txBox="1"/>
          <p:nvPr/>
        </p:nvSpPr>
        <p:spPr>
          <a:xfrm>
            <a:off x="3479393" y="3440019"/>
            <a:ext cx="4834326" cy="738664"/>
          </a:xfrm>
          <a:prstGeom prst="rect">
            <a:avLst/>
          </a:prstGeom>
          <a:noFill/>
        </p:spPr>
        <p:txBody>
          <a:bodyPr wrap="square" rtlCol="0">
            <a:spAutoFit/>
          </a:bodyPr>
          <a:lstStyle/>
          <a:p>
            <a:r>
              <a:rPr lang="en-US" altLang="ko-KR" sz="1400" b="1" dirty="0"/>
              <a:t>Original model’s best hypothesis</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FF0000"/>
                </a:solidFill>
              </a:rPr>
              <a:t> normal </a:t>
            </a:r>
            <a:r>
              <a:rPr lang="en-US" altLang="ko-KR" sz="1400" dirty="0" smtClean="0">
                <a:solidFill>
                  <a:srgbClr val="FF0000"/>
                </a:solidFill>
              </a:rPr>
              <a:t>cells.</a:t>
            </a:r>
            <a:endParaRPr lang="en-US" altLang="ko-KR" sz="1400" dirty="0">
              <a:solidFill>
                <a:srgbClr val="FF0000"/>
              </a:solidFill>
            </a:endParaRPr>
          </a:p>
          <a:p>
            <a:r>
              <a:rPr lang="en-US" altLang="ko-KR" sz="1400" dirty="0">
                <a:solidFill>
                  <a:srgbClr val="FF2500"/>
                </a:solidFill>
              </a:rPr>
              <a:t>-&gt; Factually Inconsistent</a:t>
            </a:r>
            <a:endParaRPr lang="ko-KR" altLang="en-US" sz="1400" dirty="0">
              <a:solidFill>
                <a:srgbClr val="FF2500"/>
              </a:solidFill>
            </a:endParaRPr>
          </a:p>
        </p:txBody>
      </p:sp>
      <p:sp>
        <p:nvSpPr>
          <p:cNvPr id="50" name="아래쪽 화살표 7">
            <a:extLst>
              <a:ext uri="{FF2B5EF4-FFF2-40B4-BE49-F238E27FC236}">
                <a16:creationId xmlns:a16="http://schemas.microsoft.com/office/drawing/2014/main" id="{20C9CE8B-F328-AF4E-8805-3A6A59955B4C}"/>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FE8EC936-1486-3C4D-A28E-02A7A05C5B3F}"/>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55" name="직사각형 54">
            <a:extLst>
              <a:ext uri="{FF2B5EF4-FFF2-40B4-BE49-F238E27FC236}">
                <a16:creationId xmlns:a16="http://schemas.microsoft.com/office/drawing/2014/main" id="{9F285E8B-5473-E145-8AF2-03A74590C38F}"/>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6" name="직사각형 55">
            <a:extLst>
              <a:ext uri="{FF2B5EF4-FFF2-40B4-BE49-F238E27FC236}">
                <a16:creationId xmlns:a16="http://schemas.microsoft.com/office/drawing/2014/main" id="{2366369F-67CB-5342-BA9A-2E198EE3BB11}"/>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7" name="직사각형 56">
            <a:extLst>
              <a:ext uri="{FF2B5EF4-FFF2-40B4-BE49-F238E27FC236}">
                <a16:creationId xmlns:a16="http://schemas.microsoft.com/office/drawing/2014/main" id="{BA50988A-56CD-554B-AE48-83437A931AB8}"/>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8" name="직사각형 57">
            <a:extLst>
              <a:ext uri="{FF2B5EF4-FFF2-40B4-BE49-F238E27FC236}">
                <a16:creationId xmlns:a16="http://schemas.microsoft.com/office/drawing/2014/main" id="{6A83CD20-DC61-194A-910B-C4FAE8CCE36A}"/>
              </a:ext>
            </a:extLst>
          </p:cNvPr>
          <p:cNvSpPr/>
          <p:nvPr/>
        </p:nvSpPr>
        <p:spPr>
          <a:xfrm>
            <a:off x="2442373" y="4105761"/>
            <a:ext cx="1155808" cy="307777"/>
          </a:xfrm>
          <a:prstGeom prst="rect">
            <a:avLst/>
          </a:prstGeom>
        </p:spPr>
        <p:txBody>
          <a:bodyPr wrap="square">
            <a:spAutoFit/>
          </a:bodyPr>
          <a:lstStyle/>
          <a:p>
            <a:r>
              <a:rPr lang="en-US" altLang="ko-KR" sz="1400" i="1"/>
              <a:t>killing</a:t>
            </a:r>
            <a:endParaRPr lang="ko-KR" altLang="en-US" sz="1400"/>
          </a:p>
        </p:txBody>
      </p:sp>
      <p:sp>
        <p:nvSpPr>
          <p:cNvPr id="59" name="아래쪽 화살표 7">
            <a:extLst>
              <a:ext uri="{FF2B5EF4-FFF2-40B4-BE49-F238E27FC236}">
                <a16:creationId xmlns:a16="http://schemas.microsoft.com/office/drawing/2014/main" id="{D6899EDD-302B-DC46-BE8B-9131E66D20D6}"/>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아래쪽 화살표 7">
            <a:extLst>
              <a:ext uri="{FF2B5EF4-FFF2-40B4-BE49-F238E27FC236}">
                <a16:creationId xmlns:a16="http://schemas.microsoft.com/office/drawing/2014/main" id="{DC196968-DB27-A640-A5DD-A9438CFD8EAB}"/>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아래쪽 화살표 7">
            <a:extLst>
              <a:ext uri="{FF2B5EF4-FFF2-40B4-BE49-F238E27FC236}">
                <a16:creationId xmlns:a16="http://schemas.microsoft.com/office/drawing/2014/main" id="{0A6F40BD-2038-014C-A098-38B6F224DAB2}"/>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아래쪽 화살표 7">
            <a:extLst>
              <a:ext uri="{FF2B5EF4-FFF2-40B4-BE49-F238E27FC236}">
                <a16:creationId xmlns:a16="http://schemas.microsoft.com/office/drawing/2014/main" id="{80F24D72-BB50-5643-B4FC-D408DAD28B88}"/>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아래쪽 화살표 7">
            <a:extLst>
              <a:ext uri="{FF2B5EF4-FFF2-40B4-BE49-F238E27FC236}">
                <a16:creationId xmlns:a16="http://schemas.microsoft.com/office/drawing/2014/main" id="{638ED847-1889-3D47-ABAD-6412E2124B9E}"/>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모서리가 둥근 직사각형 64">
            <a:extLst>
              <a:ext uri="{FF2B5EF4-FFF2-40B4-BE49-F238E27FC236}">
                <a16:creationId xmlns:a16="http://schemas.microsoft.com/office/drawing/2014/main" id="{D924FFE2-4CFD-E740-96CB-F908CB8BF05F}"/>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66" name="TextBox 65">
            <a:extLst>
              <a:ext uri="{FF2B5EF4-FFF2-40B4-BE49-F238E27FC236}">
                <a16:creationId xmlns:a16="http://schemas.microsoft.com/office/drawing/2014/main" id="{EE247211-1E7C-834F-A010-F7C781512CCD}"/>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42" name="TextBox 41">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43" name="TextBox 4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a:t>
            </a:r>
            <a:r>
              <a:rPr lang="en-US" altLang="ko-KR" sz="1400" smtClean="0">
                <a:solidFill>
                  <a:schemeClr val="bg1">
                    <a:lumMod val="65000"/>
                  </a:schemeClr>
                </a:solidFill>
              </a:rPr>
              <a:t>n-going work</a:t>
            </a:r>
            <a:endParaRPr lang="ko-KR" altLang="en-US" sz="1400">
              <a:solidFill>
                <a:schemeClr val="bg1">
                  <a:lumMod val="65000"/>
                </a:schemeClr>
              </a:solidFill>
            </a:endParaRPr>
          </a:p>
        </p:txBody>
      </p:sp>
      <p:sp>
        <p:nvSpPr>
          <p:cNvPr id="44" name="TextBox 43"/>
          <p:cNvSpPr txBox="1"/>
          <p:nvPr/>
        </p:nvSpPr>
        <p:spPr>
          <a:xfrm>
            <a:off x="691597" y="4932396"/>
            <a:ext cx="1954251" cy="307777"/>
          </a:xfrm>
          <a:prstGeom prst="rect">
            <a:avLst/>
          </a:prstGeom>
          <a:noFill/>
        </p:spPr>
        <p:txBody>
          <a:bodyPr wrap="square" rtlCol="0">
            <a:spAutoFit/>
          </a:bodyPr>
          <a:lstStyle/>
          <a:p>
            <a:pPr algn="ctr"/>
            <a:r>
              <a:rPr lang="en-US" altLang="ko-KR" sz="1400" b="1" smtClean="0"/>
              <a:t>Next word after “killing”</a:t>
            </a:r>
            <a:endParaRPr lang="ko-KR" altLang="en-US" sz="1400" b="1"/>
          </a:p>
        </p:txBody>
      </p:sp>
    </p:spTree>
    <p:extLst>
      <p:ext uri="{BB962C8B-B14F-4D97-AF65-F5344CB8AC3E}">
        <p14:creationId xmlns:p14="http://schemas.microsoft.com/office/powerpoint/2010/main" val="286362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35A3031-C24C-C74F-BA27-E676BA243F74}"/>
              </a:ext>
            </a:extLst>
          </p:cNvPr>
          <p:cNvSpPr txBox="1">
            <a:spLocks/>
          </p:cNvSpPr>
          <p:nvPr/>
        </p:nvSpPr>
        <p:spPr>
          <a:xfrm>
            <a:off x="435898" y="495540"/>
            <a:ext cx="6665942" cy="512995"/>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a:t>
            </a:r>
            <a:r>
              <a:rPr lang="en-US" altLang="ko-Kore-KR" sz="2400" smtClean="0"/>
              <a:t>Interests: Text Generation</a:t>
            </a:r>
            <a:endParaRPr lang="en-US" altLang="ko-Kore-KR" sz="2400"/>
          </a:p>
        </p:txBody>
      </p:sp>
      <p:sp>
        <p:nvSpPr>
          <p:cNvPr id="30" name="모서리가 둥근 직사각형 29">
            <a:extLst>
              <a:ext uri="{FF2B5EF4-FFF2-40B4-BE49-F238E27FC236}">
                <a16:creationId xmlns:a16="http://schemas.microsoft.com/office/drawing/2014/main" id="{7C711A40-BAED-4943-8485-65DCAE05BAE1}"/>
              </a:ext>
            </a:extLst>
          </p:cNvPr>
          <p:cNvSpPr/>
          <p:nvPr/>
        </p:nvSpPr>
        <p:spPr>
          <a:xfrm>
            <a:off x="825210" y="3909244"/>
            <a:ext cx="3902046" cy="1431898"/>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1" name="모서리가 둥근 직사각형 30">
            <a:extLst>
              <a:ext uri="{FF2B5EF4-FFF2-40B4-BE49-F238E27FC236}">
                <a16:creationId xmlns:a16="http://schemas.microsoft.com/office/drawing/2014/main" id="{8BC98EB8-DA60-444B-8FF5-76000C6CBF82}"/>
              </a:ext>
            </a:extLst>
          </p:cNvPr>
          <p:cNvSpPr/>
          <p:nvPr/>
        </p:nvSpPr>
        <p:spPr>
          <a:xfrm>
            <a:off x="5221404" y="3909244"/>
            <a:ext cx="3140045" cy="1431898"/>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32"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5463435" y="1432456"/>
            <a:ext cx="2503584" cy="161558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8B176E2-1C3C-4C6F-8A7E-243E64126D17}"/>
              </a:ext>
            </a:extLst>
          </p:cNvPr>
          <p:cNvSpPr txBox="1"/>
          <p:nvPr/>
        </p:nvSpPr>
        <p:spPr>
          <a:xfrm>
            <a:off x="5348083" y="4024830"/>
            <a:ext cx="3507514" cy="116217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a:t>Caption</a:t>
            </a:r>
          </a:p>
          <a:p>
            <a:pPr>
              <a:lnSpc>
                <a:spcPct val="150000"/>
              </a:lnSpc>
            </a:pPr>
            <a:r>
              <a:rPr lang="en-US" altLang="ko-KR" sz="1600"/>
              <a:t>A blue subway train pulls into the subway station.</a:t>
            </a:r>
          </a:p>
        </p:txBody>
      </p:sp>
      <p:sp>
        <p:nvSpPr>
          <p:cNvPr id="34" name="화살표: 오른쪽 18">
            <a:extLst>
              <a:ext uri="{FF2B5EF4-FFF2-40B4-BE49-F238E27FC236}">
                <a16:creationId xmlns:a16="http://schemas.microsoft.com/office/drawing/2014/main" id="{B9ACED9A-A602-43F6-BD52-66633E2445C5}"/>
              </a:ext>
            </a:extLst>
          </p:cNvPr>
          <p:cNvSpPr/>
          <p:nvPr/>
        </p:nvSpPr>
        <p:spPr>
          <a:xfrm rot="5400000">
            <a:off x="6457600" y="3144111"/>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22">
            <a:extLst>
              <a:ext uri="{FF2B5EF4-FFF2-40B4-BE49-F238E27FC236}">
                <a16:creationId xmlns:a16="http://schemas.microsoft.com/office/drawing/2014/main" id="{740A5AF1-5A55-493A-B500-A1DB67B5B711}"/>
              </a:ext>
            </a:extLst>
          </p:cNvPr>
          <p:cNvSpPr/>
          <p:nvPr/>
        </p:nvSpPr>
        <p:spPr>
          <a:xfrm rot="5400000">
            <a:off x="2466746" y="3138687"/>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3D738E28-778F-4E23-A3E2-B518DA8B0209}"/>
              </a:ext>
            </a:extLst>
          </p:cNvPr>
          <p:cNvSpPr txBox="1"/>
          <p:nvPr/>
        </p:nvSpPr>
        <p:spPr>
          <a:xfrm>
            <a:off x="5840742" y="3054683"/>
            <a:ext cx="1901371" cy="338554"/>
          </a:xfrm>
          <a:prstGeom prst="rect">
            <a:avLst/>
          </a:prstGeom>
          <a:solidFill>
            <a:schemeClr val="bg1"/>
          </a:solidFill>
        </p:spPr>
        <p:txBody>
          <a:bodyPr wrap="square" rtlCol="0">
            <a:spAutoFit/>
          </a:bodyPr>
          <a:lstStyle/>
          <a:p>
            <a:pPr algn="ctr"/>
            <a:r>
              <a:rPr lang="en-US" altLang="ko-KR" sz="1600" b="1"/>
              <a:t>Image Captioning</a:t>
            </a:r>
          </a:p>
        </p:txBody>
      </p:sp>
      <p:sp>
        <p:nvSpPr>
          <p:cNvPr id="39" name="TextBox 38">
            <a:extLst>
              <a:ext uri="{FF2B5EF4-FFF2-40B4-BE49-F238E27FC236}">
                <a16:creationId xmlns:a16="http://schemas.microsoft.com/office/drawing/2014/main" id="{2ED927B0-B38B-42E8-B0BB-3A2B394DD396}"/>
              </a:ext>
            </a:extLst>
          </p:cNvPr>
          <p:cNvSpPr txBox="1"/>
          <p:nvPr/>
        </p:nvSpPr>
        <p:spPr>
          <a:xfrm>
            <a:off x="1834296" y="3054683"/>
            <a:ext cx="1901371" cy="338554"/>
          </a:xfrm>
          <a:prstGeom prst="rect">
            <a:avLst/>
          </a:prstGeom>
          <a:solidFill>
            <a:schemeClr val="bg1"/>
          </a:solidFill>
        </p:spPr>
        <p:txBody>
          <a:bodyPr wrap="square" rtlCol="0">
            <a:spAutoFit/>
          </a:bodyPr>
          <a:lstStyle/>
          <a:p>
            <a:pPr algn="ctr"/>
            <a:r>
              <a:rPr lang="en-US" altLang="ko-KR" sz="1600" b="1"/>
              <a:t>Summarization</a:t>
            </a:r>
          </a:p>
        </p:txBody>
      </p:sp>
      <p:sp>
        <p:nvSpPr>
          <p:cNvPr id="4" name="TextBox 3"/>
          <p:cNvSpPr txBox="1"/>
          <p:nvPr/>
        </p:nvSpPr>
        <p:spPr>
          <a:xfrm>
            <a:off x="2269155" y="5341142"/>
            <a:ext cx="1386006" cy="369332"/>
          </a:xfrm>
          <a:prstGeom prst="rect">
            <a:avLst/>
          </a:prstGeom>
          <a:noFill/>
        </p:spPr>
        <p:txBody>
          <a:bodyPr wrap="square" rtlCol="0">
            <a:spAutoFit/>
          </a:bodyPr>
          <a:lstStyle/>
          <a:p>
            <a:r>
              <a:rPr lang="en-US" altLang="ko-KR" i="1" smtClean="0"/>
              <a:t>unimodal</a:t>
            </a:r>
            <a:endParaRPr lang="ko-KR" altLang="en-US" i="1"/>
          </a:p>
        </p:txBody>
      </p:sp>
      <p:sp>
        <p:nvSpPr>
          <p:cNvPr id="40" name="TextBox 39"/>
          <p:cNvSpPr txBox="1"/>
          <p:nvPr/>
        </p:nvSpPr>
        <p:spPr>
          <a:xfrm>
            <a:off x="6171201" y="5341142"/>
            <a:ext cx="1386006" cy="369332"/>
          </a:xfrm>
          <a:prstGeom prst="rect">
            <a:avLst/>
          </a:prstGeom>
          <a:noFill/>
        </p:spPr>
        <p:txBody>
          <a:bodyPr wrap="square" rtlCol="0">
            <a:spAutoFit/>
          </a:bodyPr>
          <a:lstStyle/>
          <a:p>
            <a:r>
              <a:rPr lang="en-US" altLang="ko-KR" i="1" smtClean="0"/>
              <a:t>multimodal</a:t>
            </a:r>
            <a:endParaRPr lang="ko-KR" altLang="en-US" i="1"/>
          </a:p>
        </p:txBody>
      </p:sp>
      <p:sp>
        <p:nvSpPr>
          <p:cNvPr id="41" name="모서리가 둥근 직사각형 40">
            <a:extLst>
              <a:ext uri="{FF2B5EF4-FFF2-40B4-BE49-F238E27FC236}">
                <a16:creationId xmlns:a16="http://schemas.microsoft.com/office/drawing/2014/main" id="{A0A1886A-B486-3F44-B38D-C3DA28EAFB9B}"/>
              </a:ext>
            </a:extLst>
          </p:cNvPr>
          <p:cNvSpPr/>
          <p:nvPr/>
        </p:nvSpPr>
        <p:spPr>
          <a:xfrm>
            <a:off x="690282" y="6017682"/>
            <a:ext cx="7931145"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2" name="TextBox 41">
            <a:extLst>
              <a:ext uri="{FF2B5EF4-FFF2-40B4-BE49-F238E27FC236}">
                <a16:creationId xmlns:a16="http://schemas.microsoft.com/office/drawing/2014/main" id="{019CE5FC-4F48-354A-BB2D-7D9C2856BE99}"/>
              </a:ext>
            </a:extLst>
          </p:cNvPr>
          <p:cNvSpPr txBox="1"/>
          <p:nvPr/>
        </p:nvSpPr>
        <p:spPr>
          <a:xfrm>
            <a:off x="791155" y="6017682"/>
            <a:ext cx="2028808" cy="369332"/>
          </a:xfrm>
          <a:prstGeom prst="rect">
            <a:avLst/>
          </a:prstGeom>
          <a:noFill/>
        </p:spPr>
        <p:txBody>
          <a:bodyPr wrap="square">
            <a:spAutoFit/>
          </a:bodyPr>
          <a:lstStyle/>
          <a:p>
            <a:r>
              <a:rPr lang="en-US" altLang="ko-KR" b="1" smtClean="0">
                <a:solidFill>
                  <a:schemeClr val="bg1"/>
                </a:solidFill>
              </a:rPr>
              <a:t>Research Question</a:t>
            </a:r>
            <a:endParaRPr lang="en-US" altLang="ko-KR">
              <a:solidFill>
                <a:schemeClr val="bg1"/>
              </a:solidFill>
            </a:endParaRPr>
          </a:p>
        </p:txBody>
      </p:sp>
      <p:sp>
        <p:nvSpPr>
          <p:cNvPr id="43" name="TextBox 42">
            <a:extLst>
              <a:ext uri="{FF2B5EF4-FFF2-40B4-BE49-F238E27FC236}">
                <a16:creationId xmlns:a16="http://schemas.microsoft.com/office/drawing/2014/main" id="{2076C8D5-410B-2547-B90D-65F770B3CCB5}"/>
              </a:ext>
            </a:extLst>
          </p:cNvPr>
          <p:cNvSpPr txBox="1"/>
          <p:nvPr/>
        </p:nvSpPr>
        <p:spPr>
          <a:xfrm>
            <a:off x="3059732" y="6017682"/>
            <a:ext cx="5868657" cy="369332"/>
          </a:xfrm>
          <a:prstGeom prst="rect">
            <a:avLst/>
          </a:prstGeom>
          <a:noFill/>
        </p:spPr>
        <p:txBody>
          <a:bodyPr wrap="square">
            <a:spAutoFit/>
          </a:bodyPr>
          <a:lstStyle/>
          <a:p>
            <a:r>
              <a:rPr lang="en-US" altLang="ko-KR" smtClean="0">
                <a:solidFill>
                  <a:schemeClr val="bg1"/>
                </a:solidFill>
              </a:rPr>
              <a:t>How can we develop a better text generation system?</a:t>
            </a:r>
            <a:endParaRPr lang="ko-KR" altLang="en-US">
              <a:solidFill>
                <a:schemeClr val="bg1"/>
              </a:solidFill>
            </a:endParaRPr>
          </a:p>
        </p:txBody>
      </p:sp>
      <p:sp>
        <p:nvSpPr>
          <p:cNvPr id="2" name="TextBox 1">
            <a:extLst>
              <a:ext uri="{FF2B5EF4-FFF2-40B4-BE49-F238E27FC236}">
                <a16:creationId xmlns:a16="http://schemas.microsoft.com/office/drawing/2014/main" id="{A4F34ACB-EE4A-5E12-FBE7-B8CC307802B0}"/>
              </a:ext>
            </a:extLst>
          </p:cNvPr>
          <p:cNvSpPr txBox="1"/>
          <p:nvPr/>
        </p:nvSpPr>
        <p:spPr>
          <a:xfrm>
            <a:off x="945293" y="1353975"/>
            <a:ext cx="3474184" cy="1531510"/>
          </a:xfrm>
          <a:prstGeom prst="rect">
            <a:avLst/>
          </a:prstGeom>
          <a:noFill/>
          <a:ln w="28575">
            <a:noFill/>
          </a:ln>
        </p:spPr>
        <p:txBody>
          <a:bodyPr wrap="square">
            <a:spAutoFit/>
          </a:bodyPr>
          <a:lstStyle/>
          <a:p>
            <a:pPr>
              <a:lnSpc>
                <a:spcPct val="150000"/>
              </a:lnSpc>
            </a:pPr>
            <a:r>
              <a:rPr lang="en-US" altLang="ko-KR" sz="1600" b="1"/>
              <a:t>Article</a:t>
            </a:r>
          </a:p>
          <a:p>
            <a:pPr>
              <a:lnSpc>
                <a:spcPct val="150000"/>
              </a:lnSpc>
            </a:pPr>
            <a:r>
              <a:rPr lang="en-US" altLang="ko-KR" sz="1600">
                <a:solidFill>
                  <a:srgbClr val="00B050"/>
                </a:solidFill>
              </a:rPr>
              <a:t>Scientists</a:t>
            </a:r>
            <a:r>
              <a:rPr lang="en-US" altLang="ko-KR" sz="1600"/>
              <a:t> from </a:t>
            </a:r>
            <a:r>
              <a:rPr lang="en-US" altLang="ko-KR" sz="1600" err="1"/>
              <a:t>harvard</a:t>
            </a:r>
            <a:r>
              <a:rPr lang="en-US" altLang="ko-KR" sz="1600"/>
              <a:t> have discovered a way of turning </a:t>
            </a:r>
            <a:r>
              <a:rPr lang="en-US" altLang="ko-KR" sz="1600">
                <a:solidFill>
                  <a:srgbClr val="00B050"/>
                </a:solidFill>
              </a:rPr>
              <a:t>stem cells </a:t>
            </a:r>
            <a:r>
              <a:rPr lang="en-US" altLang="ko-KR" sz="1600"/>
              <a:t>into killing machines to </a:t>
            </a:r>
            <a:r>
              <a:rPr lang="en-US" altLang="ko-KR" sz="1600">
                <a:solidFill>
                  <a:srgbClr val="00B050"/>
                </a:solidFill>
              </a:rPr>
              <a:t>fight brain cancer</a:t>
            </a:r>
            <a:r>
              <a:rPr lang="en-US" altLang="ko-KR" sz="1600"/>
              <a:t>. (…)</a:t>
            </a:r>
            <a:endParaRPr lang="ko-KR" altLang="en-US" sz="1600"/>
          </a:p>
        </p:txBody>
      </p:sp>
      <p:sp>
        <p:nvSpPr>
          <p:cNvPr id="3" name="TextBox 2">
            <a:extLst>
              <a:ext uri="{FF2B5EF4-FFF2-40B4-BE49-F238E27FC236}">
                <a16:creationId xmlns:a16="http://schemas.microsoft.com/office/drawing/2014/main" id="{FB73D320-C721-073F-BBFD-AB67F2DD7AAA}"/>
              </a:ext>
            </a:extLst>
          </p:cNvPr>
          <p:cNvSpPr txBox="1"/>
          <p:nvPr/>
        </p:nvSpPr>
        <p:spPr>
          <a:xfrm>
            <a:off x="945293" y="4024830"/>
            <a:ext cx="3710562" cy="1162178"/>
          </a:xfrm>
          <a:prstGeom prst="rect">
            <a:avLst/>
          </a:prstGeom>
          <a:noFill/>
          <a:ln w="28575">
            <a:noFill/>
          </a:ln>
        </p:spPr>
        <p:txBody>
          <a:bodyPr wrap="square">
            <a:spAutoFit/>
          </a:bodyPr>
          <a:lstStyle/>
          <a:p>
            <a:pPr>
              <a:lnSpc>
                <a:spcPct val="150000"/>
              </a:lnSpc>
            </a:pPr>
            <a:r>
              <a:rPr lang="en-US" altLang="ko-KR" sz="1600" b="1" dirty="0"/>
              <a:t>Summary</a:t>
            </a:r>
          </a:p>
          <a:p>
            <a:pPr>
              <a:lnSpc>
                <a:spcPct val="150000"/>
              </a:lnSpc>
            </a:pPr>
            <a:r>
              <a:rPr lang="en-US" altLang="ko-KR" sz="1600" dirty="0">
                <a:solidFill>
                  <a:srgbClr val="00B050"/>
                </a:solidFill>
              </a:rPr>
              <a:t>Scientists</a:t>
            </a:r>
            <a:r>
              <a:rPr lang="en-US" altLang="ko-KR" sz="1600" dirty="0"/>
              <a:t> in the US have developed a </a:t>
            </a:r>
            <a:r>
              <a:rPr lang="en-US" altLang="ko-KR" sz="1600" dirty="0">
                <a:solidFill>
                  <a:srgbClr val="00B050"/>
                </a:solidFill>
              </a:rPr>
              <a:t>stem cell therapy</a:t>
            </a:r>
            <a:r>
              <a:rPr lang="en-US" altLang="ko-KR" sz="1600" dirty="0"/>
              <a:t> for </a:t>
            </a:r>
            <a:r>
              <a:rPr lang="en-US" altLang="ko-KR" sz="1600" dirty="0">
                <a:solidFill>
                  <a:srgbClr val="00B050"/>
                </a:solidFill>
              </a:rPr>
              <a:t>brain </a:t>
            </a:r>
            <a:r>
              <a:rPr lang="en-US" altLang="ko-KR" sz="1600" dirty="0" err="1">
                <a:solidFill>
                  <a:srgbClr val="00B050"/>
                </a:solidFill>
              </a:rPr>
              <a:t>tumours</a:t>
            </a:r>
            <a:r>
              <a:rPr lang="en-US" altLang="ko-KR" sz="1600" dirty="0">
                <a:solidFill>
                  <a:srgbClr val="00B050"/>
                </a:solidFill>
              </a:rPr>
              <a:t>.</a:t>
            </a:r>
            <a:endParaRPr lang="ko-KR" altLang="en-US" sz="1600" dirty="0">
              <a:solidFill>
                <a:srgbClr val="00B050"/>
              </a:solidFill>
            </a:endParaRPr>
          </a:p>
        </p:txBody>
      </p:sp>
      <p:sp>
        <p:nvSpPr>
          <p:cNvPr id="5" name="TextBox 4">
            <a:extLst>
              <a:ext uri="{FF2B5EF4-FFF2-40B4-BE49-F238E27FC236}">
                <a16:creationId xmlns:a16="http://schemas.microsoft.com/office/drawing/2014/main" id="{16B257E1-6BA6-99BA-FBEB-AA4829C56DE8}"/>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036457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79393" y="3440019"/>
            <a:ext cx="5334380" cy="738664"/>
          </a:xfrm>
          <a:prstGeom prst="rect">
            <a:avLst/>
          </a:prstGeom>
          <a:noFill/>
        </p:spPr>
        <p:txBody>
          <a:bodyPr wrap="square" rtlCol="0">
            <a:spAutoFit/>
          </a:bodyPr>
          <a:lstStyle/>
          <a:p>
            <a:r>
              <a:rPr lang="en-US" altLang="ko-KR" sz="1400" b="1" dirty="0"/>
              <a:t>Revised hypothesis using critic</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FF0000"/>
                </a:solidFill>
              </a:rPr>
              <a:t> malignant </a:t>
            </a:r>
            <a:r>
              <a:rPr lang="en-US" altLang="ko-KR" sz="1400" dirty="0" err="1" smtClean="0">
                <a:solidFill>
                  <a:srgbClr val="FF0000"/>
                </a:solidFill>
              </a:rPr>
              <a:t>tumours</a:t>
            </a:r>
            <a:r>
              <a:rPr lang="en-US" altLang="ko-KR" sz="1400" dirty="0" smtClean="0">
                <a:solidFill>
                  <a:srgbClr val="FF0000"/>
                </a:solidFill>
              </a:rPr>
              <a:t>.</a:t>
            </a:r>
            <a:endParaRPr lang="en-US" altLang="ko-KR" sz="1400" dirty="0">
              <a:solidFill>
                <a:srgbClr val="FF0000"/>
              </a:solidFill>
            </a:endParaRPr>
          </a:p>
          <a:p>
            <a:r>
              <a:rPr lang="en-US" altLang="ko-KR" sz="1400" dirty="0">
                <a:solidFill>
                  <a:srgbClr val="02B051"/>
                </a:solidFill>
              </a:rPr>
              <a:t>-&gt; Factually consistent</a:t>
            </a:r>
            <a:endParaRPr lang="ko-KR" altLang="en-US" sz="1400" dirty="0">
              <a:solidFill>
                <a:srgbClr val="02B051"/>
              </a:solidFill>
            </a:endParaRPr>
          </a:p>
        </p:txBody>
      </p:sp>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dirty="0"/>
              <a:t>normal</a:t>
            </a:r>
            <a:endParaRPr lang="ko-KR" altLang="en-US" sz="1400" dirty="0"/>
          </a:p>
        </p:txBody>
      </p:sp>
      <p:sp>
        <p:nvSpPr>
          <p:cNvPr id="15" name="직사각형 14"/>
          <p:cNvSpPr/>
          <p:nvPr/>
        </p:nvSpPr>
        <p:spPr>
          <a:xfrm>
            <a:off x="1062888" y="5595092"/>
            <a:ext cx="208456" cy="2952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281522"/>
            <a:ext cx="203025" cy="6048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1) </a:t>
            </a:r>
            <a:r>
              <a:rPr lang="en-US" altLang="ko-KR" sz="2400"/>
              <a:t>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Revise the hypothesis through the critic’s prediction</a:t>
            </a:r>
          </a:p>
          <a:p>
            <a:pPr marL="0" indent="0">
              <a:lnSpc>
                <a:spcPct val="100000"/>
              </a:lnSpc>
              <a:buNone/>
            </a:pPr>
            <a:endParaRPr lang="en-US" altLang="ko-KR" sz="1600" b="1"/>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3ED8AB-27F5-5E4C-9F78-950EFECDABA0}"/>
              </a:ext>
            </a:extLst>
          </p:cNvPr>
          <p:cNvSpPr txBox="1"/>
          <p:nvPr/>
        </p:nvSpPr>
        <p:spPr>
          <a:xfrm>
            <a:off x="3411465" y="5420013"/>
            <a:ext cx="4550222" cy="646331"/>
          </a:xfrm>
          <a:prstGeom prst="rect">
            <a:avLst/>
          </a:prstGeom>
          <a:solidFill>
            <a:schemeClr val="bg1"/>
          </a:solidFill>
          <a:ln>
            <a:noFill/>
          </a:ln>
        </p:spPr>
        <p:txBody>
          <a:bodyPr wrap="square" rtlCol="0">
            <a:spAutoFit/>
          </a:bodyPr>
          <a:lstStyle/>
          <a:p>
            <a:r>
              <a:rPr lang="en-US" altLang="ko-KR"/>
              <a:t>Choosing </a:t>
            </a:r>
            <a:r>
              <a:rPr lang="en-US" altLang="ko-KR" b="1" i="1"/>
              <a:t>normal</a:t>
            </a:r>
            <a:r>
              <a:rPr lang="en-US" altLang="ko-KR"/>
              <a:t>…, metric score will be 0.1</a:t>
            </a:r>
          </a:p>
          <a:p>
            <a:r>
              <a:rPr lang="en-US" altLang="ko-KR"/>
              <a:t>Choosing </a:t>
            </a:r>
            <a:r>
              <a:rPr lang="en-US" altLang="ko-KR" b="1" i="1"/>
              <a:t>malignant</a:t>
            </a:r>
            <a:r>
              <a:rPr lang="en-US" altLang="ko-KR"/>
              <a:t>…, metric score will be 0.9 </a:t>
            </a:r>
            <a:endParaRPr lang="ko-KR" altLang="en-US"/>
          </a:p>
        </p:txBody>
      </p:sp>
      <p:sp>
        <p:nvSpPr>
          <p:cNvPr id="38" name="모서리가 둥근 직사각형 3">
            <a:extLst>
              <a:ext uri="{FF2B5EF4-FFF2-40B4-BE49-F238E27FC236}">
                <a16:creationId xmlns:a16="http://schemas.microsoft.com/office/drawing/2014/main" id="{5EDC531F-0BD2-F147-B0F1-43B0598CE962}"/>
              </a:ext>
            </a:extLst>
          </p:cNvPr>
          <p:cNvSpPr/>
          <p:nvPr/>
        </p:nvSpPr>
        <p:spPr>
          <a:xfrm>
            <a:off x="3411465" y="5060333"/>
            <a:ext cx="957710" cy="359680"/>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rPr>
              <a:t>Critic</a:t>
            </a:r>
            <a:endParaRPr lang="ko-KR" altLang="en-US" sz="2000">
              <a:solidFill>
                <a:schemeClr val="bg1"/>
              </a:solidFill>
            </a:endParaRPr>
          </a:p>
        </p:txBody>
      </p:sp>
      <p:sp>
        <p:nvSpPr>
          <p:cNvPr id="40" name="아래쪽 화살표 7">
            <a:extLst>
              <a:ext uri="{FF2B5EF4-FFF2-40B4-BE49-F238E27FC236}">
                <a16:creationId xmlns:a16="http://schemas.microsoft.com/office/drawing/2014/main" id="{48E14249-2897-974E-80FD-60EEFB862AF0}"/>
              </a:ext>
            </a:extLst>
          </p:cNvPr>
          <p:cNvSpPr/>
          <p:nvPr/>
        </p:nvSpPr>
        <p:spPr>
          <a:xfrm rot="16200000">
            <a:off x="4461370" y="5062250"/>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3BEF9A5-A21F-DB4A-89A2-41C7FF63DB5B}"/>
              </a:ext>
            </a:extLst>
          </p:cNvPr>
          <p:cNvSpPr/>
          <p:nvPr/>
        </p:nvSpPr>
        <p:spPr>
          <a:xfrm>
            <a:off x="4727820" y="5084172"/>
            <a:ext cx="1155808" cy="307777"/>
          </a:xfrm>
          <a:prstGeom prst="rect">
            <a:avLst/>
          </a:prstGeom>
        </p:spPr>
        <p:txBody>
          <a:bodyPr wrap="square">
            <a:spAutoFit/>
          </a:bodyPr>
          <a:lstStyle/>
          <a:p>
            <a:r>
              <a:rPr lang="en-US" altLang="ko-KR" sz="1400" b="1">
                <a:solidFill>
                  <a:schemeClr val="accent1"/>
                </a:solidFill>
              </a:rPr>
              <a:t>Train!</a:t>
            </a:r>
            <a:endParaRPr lang="ko-KR" altLang="en-US" sz="1400" b="1">
              <a:solidFill>
                <a:schemeClr val="accent1"/>
              </a:solidFill>
            </a:endParaRPr>
          </a:p>
        </p:txBody>
      </p:sp>
      <p:sp>
        <p:nvSpPr>
          <p:cNvPr id="48" name="아래쪽 화살표 7">
            <a:extLst>
              <a:ext uri="{FF2B5EF4-FFF2-40B4-BE49-F238E27FC236}">
                <a16:creationId xmlns:a16="http://schemas.microsoft.com/office/drawing/2014/main" id="{C79FAE9B-FC0C-BA49-B2D7-07C8B6F9610B}"/>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98125E3A-B3B8-CB4C-A63D-0E55D3AA96E8}"/>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51" name="직사각형 50">
            <a:extLst>
              <a:ext uri="{FF2B5EF4-FFF2-40B4-BE49-F238E27FC236}">
                <a16:creationId xmlns:a16="http://schemas.microsoft.com/office/drawing/2014/main" id="{ED839A20-50CB-A54E-BBF3-1F389C82584E}"/>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5" name="직사각형 54">
            <a:extLst>
              <a:ext uri="{FF2B5EF4-FFF2-40B4-BE49-F238E27FC236}">
                <a16:creationId xmlns:a16="http://schemas.microsoft.com/office/drawing/2014/main" id="{A2096EA5-1B62-9249-AE34-2AF41D3358FD}"/>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6" name="직사각형 55">
            <a:extLst>
              <a:ext uri="{FF2B5EF4-FFF2-40B4-BE49-F238E27FC236}">
                <a16:creationId xmlns:a16="http://schemas.microsoft.com/office/drawing/2014/main" id="{8C26C16C-9AF3-904D-A5CC-52E129BF5F40}"/>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7" name="직사각형 56">
            <a:extLst>
              <a:ext uri="{FF2B5EF4-FFF2-40B4-BE49-F238E27FC236}">
                <a16:creationId xmlns:a16="http://schemas.microsoft.com/office/drawing/2014/main" id="{5AFEDC77-45DA-6D4C-8864-248FB5D19FBB}"/>
              </a:ext>
            </a:extLst>
          </p:cNvPr>
          <p:cNvSpPr/>
          <p:nvPr/>
        </p:nvSpPr>
        <p:spPr>
          <a:xfrm>
            <a:off x="2442373" y="4105761"/>
            <a:ext cx="1155808" cy="307777"/>
          </a:xfrm>
          <a:prstGeom prst="rect">
            <a:avLst/>
          </a:prstGeom>
        </p:spPr>
        <p:txBody>
          <a:bodyPr wrap="square">
            <a:spAutoFit/>
          </a:bodyPr>
          <a:lstStyle/>
          <a:p>
            <a:r>
              <a:rPr lang="en-US" altLang="ko-KR" sz="1400" i="1"/>
              <a:t>killing</a:t>
            </a:r>
            <a:endParaRPr lang="ko-KR" altLang="en-US" sz="1400"/>
          </a:p>
        </p:txBody>
      </p:sp>
      <p:sp>
        <p:nvSpPr>
          <p:cNvPr id="58" name="아래쪽 화살표 7">
            <a:extLst>
              <a:ext uri="{FF2B5EF4-FFF2-40B4-BE49-F238E27FC236}">
                <a16:creationId xmlns:a16="http://schemas.microsoft.com/office/drawing/2014/main" id="{5BEBCC42-97CD-4A41-A076-FAF0C4F74FFA}"/>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아래쪽 화살표 7">
            <a:extLst>
              <a:ext uri="{FF2B5EF4-FFF2-40B4-BE49-F238E27FC236}">
                <a16:creationId xmlns:a16="http://schemas.microsoft.com/office/drawing/2014/main" id="{092F8355-5053-1B49-B3B6-0585BFD856F0}"/>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아래쪽 화살표 7">
            <a:extLst>
              <a:ext uri="{FF2B5EF4-FFF2-40B4-BE49-F238E27FC236}">
                <a16:creationId xmlns:a16="http://schemas.microsoft.com/office/drawing/2014/main" id="{B3EDA8EF-850A-7341-A545-C995D5BE3CFE}"/>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아래쪽 화살표 7">
            <a:extLst>
              <a:ext uri="{FF2B5EF4-FFF2-40B4-BE49-F238E27FC236}">
                <a16:creationId xmlns:a16="http://schemas.microsoft.com/office/drawing/2014/main" id="{4406253A-C1B5-A242-BF26-ED558C47FC18}"/>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아래쪽 화살표 7">
            <a:extLst>
              <a:ext uri="{FF2B5EF4-FFF2-40B4-BE49-F238E27FC236}">
                <a16:creationId xmlns:a16="http://schemas.microsoft.com/office/drawing/2014/main" id="{DD183D65-24FF-5540-A461-613CA9E73946}"/>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모서리가 둥근 직사각형 63">
            <a:extLst>
              <a:ext uri="{FF2B5EF4-FFF2-40B4-BE49-F238E27FC236}">
                <a16:creationId xmlns:a16="http://schemas.microsoft.com/office/drawing/2014/main" id="{66852D99-5BAE-3047-9DB9-AAD030373BDA}"/>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65" name="TextBox 64">
            <a:extLst>
              <a:ext uri="{FF2B5EF4-FFF2-40B4-BE49-F238E27FC236}">
                <a16:creationId xmlns:a16="http://schemas.microsoft.com/office/drawing/2014/main" id="{C170156D-BF78-6E45-893B-DF956E3AF75C}"/>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2" name="직사각형 1">
            <a:extLst>
              <a:ext uri="{FF2B5EF4-FFF2-40B4-BE49-F238E27FC236}">
                <a16:creationId xmlns:a16="http://schemas.microsoft.com/office/drawing/2014/main" id="{8CED7763-DF78-894B-AE38-F3826A167876}"/>
              </a:ext>
            </a:extLst>
          </p:cNvPr>
          <p:cNvSpPr/>
          <p:nvPr/>
        </p:nvSpPr>
        <p:spPr>
          <a:xfrm>
            <a:off x="3411465" y="5738648"/>
            <a:ext cx="4550222" cy="304856"/>
          </a:xfrm>
          <a:prstGeom prst="rect">
            <a:avLst/>
          </a:prstGeom>
          <a:noFill/>
          <a:ln w="5080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4" name="TextBox 43">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45" name="TextBox 44">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a:t>
            </a:r>
            <a:r>
              <a:rPr lang="en-US" altLang="ko-KR" sz="1400" smtClean="0">
                <a:solidFill>
                  <a:schemeClr val="bg1">
                    <a:lumMod val="65000"/>
                  </a:schemeClr>
                </a:solidFill>
              </a:rPr>
              <a:t>n-going work</a:t>
            </a:r>
            <a:endParaRPr lang="ko-KR" altLang="en-US" sz="1400">
              <a:solidFill>
                <a:schemeClr val="bg1">
                  <a:lumMod val="65000"/>
                </a:schemeClr>
              </a:solidFill>
            </a:endParaRPr>
          </a:p>
        </p:txBody>
      </p:sp>
      <p:sp>
        <p:nvSpPr>
          <p:cNvPr id="43" name="TextBox 42"/>
          <p:cNvSpPr txBox="1"/>
          <p:nvPr/>
        </p:nvSpPr>
        <p:spPr>
          <a:xfrm>
            <a:off x="691597" y="4932396"/>
            <a:ext cx="1954251" cy="307777"/>
          </a:xfrm>
          <a:prstGeom prst="rect">
            <a:avLst/>
          </a:prstGeom>
          <a:noFill/>
        </p:spPr>
        <p:txBody>
          <a:bodyPr wrap="square" rtlCol="0">
            <a:spAutoFit/>
          </a:bodyPr>
          <a:lstStyle/>
          <a:p>
            <a:pPr algn="ctr"/>
            <a:r>
              <a:rPr lang="en-US" altLang="ko-KR" sz="1400" b="1" smtClean="0"/>
              <a:t>Next word after “killing”</a:t>
            </a:r>
            <a:endParaRPr lang="ko-KR" altLang="en-US" sz="1400" b="1"/>
          </a:p>
        </p:txBody>
      </p:sp>
    </p:spTree>
    <p:extLst>
      <p:ext uri="{BB962C8B-B14F-4D97-AF65-F5344CB8AC3E}">
        <p14:creationId xmlns:p14="http://schemas.microsoft.com/office/powerpoint/2010/main" val="409323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698445" y="1475017"/>
            <a:ext cx="7747109" cy="584775"/>
          </a:xfrm>
          <a:prstGeom prst="rect">
            <a:avLst/>
          </a:prstGeom>
        </p:spPr>
        <p:txBody>
          <a:bodyPr wrap="square">
            <a:spAutoFit/>
          </a:bodyPr>
          <a:lstStyle/>
          <a:p>
            <a:pPr marL="12700">
              <a:lnSpc>
                <a:spcPct val="100000"/>
              </a:lnSpc>
              <a:spcBef>
                <a:spcPts val="1175"/>
              </a:spcBef>
            </a:pPr>
            <a:r>
              <a:rPr lang="en-US" altLang="ko-KR" sz="1600" spc="-10">
                <a:cs typeface="Arial" panose="020B0604020202020204" pitchFamily="34" charset="0"/>
              </a:rPr>
              <a:t>Language models are usually trained with the objective of next word prediction</a:t>
            </a:r>
            <a:r>
              <a:rPr lang="ko-KR" altLang="en-US" sz="1600" spc="-10">
                <a:cs typeface="Arial" panose="020B0604020202020204" pitchFamily="34" charset="0"/>
              </a:rPr>
              <a:t> </a:t>
            </a:r>
            <a:r>
              <a:rPr lang="en-US" altLang="ko-KR" sz="1600" spc="-10">
                <a:cs typeface="Arial" panose="020B0604020202020204" pitchFamily="34" charset="0"/>
              </a:rPr>
              <a:t>on a dataset of human-written text. (Maximum Likelihood Estimation)</a:t>
            </a:r>
          </a:p>
        </p:txBody>
      </p:sp>
      <p:pic>
        <p:nvPicPr>
          <p:cNvPr id="8" name="그림 7"/>
          <p:cNvPicPr>
            <a:picLocks noChangeAspect="1"/>
          </p:cNvPicPr>
          <p:nvPr/>
        </p:nvPicPr>
        <p:blipFill>
          <a:blip r:embed="rId3"/>
          <a:stretch>
            <a:fillRect/>
          </a:stretch>
        </p:blipFill>
        <p:spPr>
          <a:xfrm>
            <a:off x="2828237" y="2225773"/>
            <a:ext cx="3487526" cy="831517"/>
          </a:xfrm>
          <a:prstGeom prst="rect">
            <a:avLst/>
          </a:prstGeom>
        </p:spPr>
      </p:pic>
      <p:sp>
        <p:nvSpPr>
          <p:cNvPr id="16" name="TextBox 15"/>
          <p:cNvSpPr txBox="1"/>
          <p:nvPr/>
        </p:nvSpPr>
        <p:spPr>
          <a:xfrm>
            <a:off x="5744247" y="2749512"/>
            <a:ext cx="741182" cy="276999"/>
          </a:xfrm>
          <a:prstGeom prst="rect">
            <a:avLst/>
          </a:prstGeom>
          <a:noFill/>
        </p:spPr>
        <p:txBody>
          <a:bodyPr wrap="square" rtlCol="0">
            <a:spAutoFit/>
          </a:bodyPr>
          <a:lstStyle/>
          <a:p>
            <a:r>
              <a:rPr lang="en-US" altLang="ko-KR" sz="1200"/>
              <a:t>Source</a:t>
            </a:r>
            <a:endParaRPr lang="ko-KR" altLang="en-US" sz="1600"/>
          </a:p>
        </p:txBody>
      </p:sp>
      <p:sp>
        <p:nvSpPr>
          <p:cNvPr id="17" name="TextBox 16"/>
          <p:cNvSpPr txBox="1"/>
          <p:nvPr/>
        </p:nvSpPr>
        <p:spPr>
          <a:xfrm>
            <a:off x="5219620" y="2749513"/>
            <a:ext cx="741182" cy="276999"/>
          </a:xfrm>
          <a:prstGeom prst="rect">
            <a:avLst/>
          </a:prstGeom>
          <a:noFill/>
        </p:spPr>
        <p:txBody>
          <a:bodyPr wrap="square" rtlCol="0">
            <a:spAutoFit/>
          </a:bodyPr>
          <a:lstStyle/>
          <a:p>
            <a:r>
              <a:rPr lang="en-US" altLang="ko-KR" sz="1200"/>
              <a:t>Target</a:t>
            </a:r>
            <a:endParaRPr lang="ko-KR" altLang="en-US" sz="1600"/>
          </a:p>
        </p:txBody>
      </p:sp>
      <p:sp>
        <p:nvSpPr>
          <p:cNvPr id="9" name="Title 1">
            <a:extLst>
              <a:ext uri="{FF2B5EF4-FFF2-40B4-BE49-F238E27FC236}">
                <a16:creationId xmlns:a16="http://schemas.microsoft.com/office/drawing/2014/main" id="{8625F51A-B463-7C44-B62F-DB2D3DB657BA}"/>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2) </a:t>
            </a:r>
            <a:r>
              <a:rPr lang="en-US" altLang="ko-KR" sz="2400"/>
              <a:t>Metric as a Reward  </a:t>
            </a:r>
            <a:endParaRPr lang="en-US" altLang="ko-Kore-KR" sz="2400"/>
          </a:p>
        </p:txBody>
      </p:sp>
      <p:sp>
        <p:nvSpPr>
          <p:cNvPr id="12" name="TextBox 11">
            <a:extLst>
              <a:ext uri="{FF2B5EF4-FFF2-40B4-BE49-F238E27FC236}">
                <a16:creationId xmlns:a16="http://schemas.microsoft.com/office/drawing/2014/main" id="{5E00EDAC-F60D-1D4E-AEDE-15DC3647E459}"/>
              </a:ext>
            </a:extLst>
          </p:cNvPr>
          <p:cNvSpPr txBox="1"/>
          <p:nvPr/>
        </p:nvSpPr>
        <p:spPr>
          <a:xfrm>
            <a:off x="715794" y="6177794"/>
            <a:ext cx="7712412" cy="461665"/>
          </a:xfrm>
          <a:prstGeom prst="rect">
            <a:avLst/>
          </a:prstGeom>
          <a:noFill/>
        </p:spPr>
        <p:txBody>
          <a:bodyPr wrap="square" rtlCol="0" anchor="b">
            <a:spAutoFit/>
          </a:bodyPr>
          <a:lstStyle/>
          <a:p>
            <a:pPr algn="ctr"/>
            <a:r>
              <a:rPr lang="en-US" altLang="ko-KR" sz="1200" err="1"/>
              <a:t>Gunasekara</a:t>
            </a:r>
            <a:r>
              <a:rPr lang="en-US" altLang="ko-KR" sz="1200"/>
              <a:t> et al., Using Question Answering Rewards to Improve Abstractive Summarization, Findings of EMNLP 2021</a:t>
            </a:r>
          </a:p>
          <a:p>
            <a:pPr algn="ctr"/>
            <a:r>
              <a:rPr lang="en-US" altLang="ko-KR" sz="1200"/>
              <a:t>Lee et al., Contrastive Learning With Adversarial </a:t>
            </a:r>
            <a:r>
              <a:rPr lang="en-US" altLang="ko-KR" sz="1200" err="1"/>
              <a:t>Perbutations</a:t>
            </a:r>
            <a:r>
              <a:rPr lang="en-US" altLang="ko-KR" sz="1200"/>
              <a:t> for Conditional Text Generation, ICLR 2021</a:t>
            </a:r>
          </a:p>
        </p:txBody>
      </p:sp>
      <p:sp>
        <p:nvSpPr>
          <p:cNvPr id="13" name="직사각형 12">
            <a:extLst>
              <a:ext uri="{FF2B5EF4-FFF2-40B4-BE49-F238E27FC236}">
                <a16:creationId xmlns:a16="http://schemas.microsoft.com/office/drawing/2014/main" id="{B4143FFF-FA5E-5D45-84C9-3484912ED068}"/>
              </a:ext>
            </a:extLst>
          </p:cNvPr>
          <p:cNvSpPr/>
          <p:nvPr/>
        </p:nvSpPr>
        <p:spPr>
          <a:xfrm>
            <a:off x="698445" y="3406422"/>
            <a:ext cx="7747108" cy="584775"/>
          </a:xfrm>
          <a:prstGeom prst="rect">
            <a:avLst/>
          </a:prstGeom>
        </p:spPr>
        <p:txBody>
          <a:bodyPr wrap="square">
            <a:spAutoFit/>
          </a:bodyPr>
          <a:lstStyle/>
          <a:p>
            <a:pPr marL="12700">
              <a:lnSpc>
                <a:spcPct val="100000"/>
              </a:lnSpc>
              <a:spcBef>
                <a:spcPts val="1175"/>
              </a:spcBef>
            </a:pPr>
            <a:r>
              <a:rPr lang="en-US" altLang="ko-KR" sz="1600" spc="-10">
                <a:cs typeface="Arial" panose="020B0604020202020204" pitchFamily="34" charset="0"/>
              </a:rPr>
              <a:t>Usually, we don’t want our models to imitate humans,</a:t>
            </a:r>
            <a:r>
              <a:rPr lang="ko-KR" altLang="en-US" sz="1600" spc="-10">
                <a:cs typeface="Arial" panose="020B0604020202020204" pitchFamily="34" charset="0"/>
              </a:rPr>
              <a:t> </a:t>
            </a:r>
            <a:r>
              <a:rPr lang="en-US" altLang="ko-KR" sz="1600" spc="-10">
                <a:cs typeface="Arial" panose="020B0604020202020204" pitchFamily="34" charset="0"/>
              </a:rPr>
              <a:t>we want them to give high-quality (e.g. factual consistent) answers.</a:t>
            </a:r>
          </a:p>
        </p:txBody>
      </p:sp>
      <p:sp>
        <p:nvSpPr>
          <p:cNvPr id="15" name="모서리가 둥근 직사각형 14">
            <a:extLst>
              <a:ext uri="{FF2B5EF4-FFF2-40B4-BE49-F238E27FC236}">
                <a16:creationId xmlns:a16="http://schemas.microsoft.com/office/drawing/2014/main" id="{39334296-1351-DB46-A70A-B722CB6FE7BB}"/>
              </a:ext>
            </a:extLst>
          </p:cNvPr>
          <p:cNvSpPr/>
          <p:nvPr/>
        </p:nvSpPr>
        <p:spPr>
          <a:xfrm>
            <a:off x="936077" y="4532861"/>
            <a:ext cx="7293522"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068DE4A8-6DB0-D343-BFD9-07AB3D16AC4D}"/>
              </a:ext>
            </a:extLst>
          </p:cNvPr>
          <p:cNvSpPr txBox="1"/>
          <p:nvPr/>
        </p:nvSpPr>
        <p:spPr>
          <a:xfrm>
            <a:off x="1036950" y="4532860"/>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19" name="TextBox 18">
            <a:extLst>
              <a:ext uri="{FF2B5EF4-FFF2-40B4-BE49-F238E27FC236}">
                <a16:creationId xmlns:a16="http://schemas.microsoft.com/office/drawing/2014/main" id="{E6EC47FE-EDF8-6749-81FC-F4DF90776E5C}"/>
              </a:ext>
            </a:extLst>
          </p:cNvPr>
          <p:cNvSpPr txBox="1"/>
          <p:nvPr/>
        </p:nvSpPr>
        <p:spPr>
          <a:xfrm>
            <a:off x="1778418" y="4447290"/>
            <a:ext cx="6322228" cy="923330"/>
          </a:xfrm>
          <a:prstGeom prst="rect">
            <a:avLst/>
          </a:prstGeom>
          <a:noFill/>
        </p:spPr>
        <p:txBody>
          <a:bodyPr wrap="square">
            <a:spAutoFit/>
          </a:bodyPr>
          <a:lstStyle/>
          <a:p>
            <a:pPr>
              <a:lnSpc>
                <a:spcPct val="150000"/>
              </a:lnSpc>
            </a:pPr>
            <a:r>
              <a:rPr lang="en-US" altLang="ko-KR" dirty="0">
                <a:solidFill>
                  <a:schemeClr val="bg1"/>
                </a:solidFill>
              </a:rPr>
              <a:t>Train the models to generate a </a:t>
            </a:r>
            <a:r>
              <a:rPr lang="en-US" altLang="ko-KR" dirty="0" smtClean="0">
                <a:solidFill>
                  <a:schemeClr val="bg1"/>
                </a:solidFill>
              </a:rPr>
              <a:t>factual </a:t>
            </a:r>
            <a:r>
              <a:rPr lang="en-US" altLang="ko-KR" dirty="0">
                <a:solidFill>
                  <a:schemeClr val="bg1"/>
                </a:solidFill>
              </a:rPr>
              <a:t>consistency </a:t>
            </a:r>
            <a:r>
              <a:rPr lang="en-US" altLang="ko-KR" dirty="0" smtClean="0">
                <a:solidFill>
                  <a:schemeClr val="bg1"/>
                </a:solidFill>
              </a:rPr>
              <a:t>text using a factual consistency metric.</a:t>
            </a:r>
            <a:endParaRPr lang="ko-Kore-KR" altLang="en-US" dirty="0">
              <a:solidFill>
                <a:schemeClr val="bg1"/>
              </a:solidFill>
            </a:endParaRPr>
          </a:p>
        </p:txBody>
      </p:sp>
      <p:sp>
        <p:nvSpPr>
          <p:cNvPr id="21" name="TextBox 20">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smtClean="0">
                <a:solidFill>
                  <a:schemeClr val="bg1">
                    <a:lumMod val="65000"/>
                  </a:schemeClr>
                </a:solidFill>
              </a:rPr>
              <a:t>Future work</a:t>
            </a:r>
            <a:endParaRPr lang="ko-KR" altLang="en-US" sz="1400">
              <a:solidFill>
                <a:schemeClr val="bg1">
                  <a:lumMod val="65000"/>
                </a:schemeClr>
              </a:solidFill>
            </a:endParaRPr>
          </a:p>
        </p:txBody>
      </p:sp>
    </p:spTree>
    <p:extLst>
      <p:ext uri="{BB962C8B-B14F-4D97-AF65-F5344CB8AC3E}">
        <p14:creationId xmlns:p14="http://schemas.microsoft.com/office/powerpoint/2010/main" val="2991730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2) </a:t>
            </a:r>
            <a:r>
              <a:rPr lang="en-US" altLang="ko-KR" sz="2400"/>
              <a:t>Metric as a Reward  </a:t>
            </a:r>
            <a:endParaRPr lang="en-US" altLang="ko-Kore-KR" sz="2400"/>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7" name="내용 개체 틀 3">
            <a:extLst>
              <a:ext uri="{FF2B5EF4-FFF2-40B4-BE49-F238E27FC236}">
                <a16:creationId xmlns:a16="http://schemas.microsoft.com/office/drawing/2014/main" id="{92ACE816-2045-DF44-8D01-49EB4B2BEA0B}"/>
              </a:ext>
            </a:extLst>
          </p:cNvPr>
          <p:cNvSpPr>
            <a:spLocks noGrp="1"/>
          </p:cNvSpPr>
          <p:nvPr>
            <p:ph idx="1"/>
          </p:nvPr>
        </p:nvSpPr>
        <p:spPr>
          <a:xfrm>
            <a:off x="587779" y="1365739"/>
            <a:ext cx="5801611" cy="1019513"/>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to optimize the models using a factual consistency metric?</a:t>
            </a:r>
          </a:p>
          <a:p>
            <a:pPr marL="41275" indent="0">
              <a:lnSpc>
                <a:spcPct val="100000"/>
              </a:lnSpc>
              <a:buNone/>
            </a:pPr>
            <a:endParaRPr lang="en-US" altLang="ko-KR" sz="1600"/>
          </a:p>
        </p:txBody>
      </p:sp>
      <p:sp>
        <p:nvSpPr>
          <p:cNvPr id="28" name="TextBox 27"/>
          <p:cNvSpPr txBox="1"/>
          <p:nvPr/>
        </p:nvSpPr>
        <p:spPr>
          <a:xfrm>
            <a:off x="715794" y="2004666"/>
            <a:ext cx="7880971" cy="338554"/>
          </a:xfrm>
          <a:prstGeom prst="rect">
            <a:avLst/>
          </a:prstGeom>
          <a:noFill/>
        </p:spPr>
        <p:txBody>
          <a:bodyPr wrap="square" rtlCol="0">
            <a:spAutoFit/>
          </a:bodyPr>
          <a:lstStyle/>
          <a:p>
            <a:r>
              <a:rPr lang="en-US" altLang="ko-KR" sz="1600" dirty="0"/>
              <a:t>Metrics are not </a:t>
            </a:r>
            <a:r>
              <a:rPr lang="en-US" altLang="ko-KR" sz="1600" dirty="0" smtClean="0"/>
              <a:t>differentiable. </a:t>
            </a:r>
            <a:r>
              <a:rPr lang="en-US" altLang="ko-KR" sz="1600" dirty="0"/>
              <a:t>-&gt; </a:t>
            </a:r>
            <a:r>
              <a:rPr lang="en-US" altLang="ko-KR" sz="1600" dirty="0" smtClean="0"/>
              <a:t>Apply </a:t>
            </a:r>
            <a:r>
              <a:rPr lang="en-US" altLang="ko-KR" sz="1600" dirty="0"/>
              <a:t>reinforcement learning algorithm.</a:t>
            </a:r>
            <a:endParaRPr lang="ko-KR" altLang="en-US" sz="1600" dirty="0"/>
          </a:p>
        </p:txBody>
      </p:sp>
      <p:sp>
        <p:nvSpPr>
          <p:cNvPr id="29" name="TextBox 28"/>
          <p:cNvSpPr txBox="1"/>
          <p:nvPr/>
        </p:nvSpPr>
        <p:spPr>
          <a:xfrm>
            <a:off x="658174" y="2812018"/>
            <a:ext cx="4253593" cy="923330"/>
          </a:xfrm>
          <a:prstGeom prst="rect">
            <a:avLst/>
          </a:prstGeom>
          <a:noFill/>
        </p:spPr>
        <p:txBody>
          <a:bodyPr wrap="square" rtlCol="0">
            <a:spAutoFit/>
          </a:bodyPr>
          <a:lstStyle/>
          <a:p>
            <a:r>
              <a:rPr lang="en-US" altLang="ko-KR" sz="1600" b="1" dirty="0"/>
              <a:t>1)</a:t>
            </a:r>
          </a:p>
          <a:p>
            <a:endParaRPr lang="en-US" altLang="ko-KR" sz="400" b="1" dirty="0"/>
          </a:p>
          <a:p>
            <a:r>
              <a:rPr lang="en-US" altLang="ko-KR" sz="1600" dirty="0"/>
              <a:t>Train a system using maximum </a:t>
            </a:r>
            <a:r>
              <a:rPr lang="en-US" altLang="ko-KR" sz="1600" dirty="0" smtClean="0"/>
              <a:t>likelihood. </a:t>
            </a:r>
            <a:r>
              <a:rPr lang="en-US" altLang="ko-KR" sz="1600" dirty="0">
                <a:solidFill>
                  <a:schemeClr val="bg1">
                    <a:lumMod val="65000"/>
                  </a:schemeClr>
                </a:solidFill>
              </a:rPr>
              <a:t>(general approach)</a:t>
            </a:r>
            <a:endParaRPr lang="ko-KR" altLang="en-US" sz="1600" dirty="0">
              <a:solidFill>
                <a:schemeClr val="bg1">
                  <a:lumMod val="65000"/>
                </a:schemeClr>
              </a:solidFill>
            </a:endParaRPr>
          </a:p>
        </p:txBody>
      </p:sp>
      <p:sp>
        <p:nvSpPr>
          <p:cNvPr id="30" name="TextBox 29"/>
          <p:cNvSpPr txBox="1"/>
          <p:nvPr/>
        </p:nvSpPr>
        <p:spPr>
          <a:xfrm>
            <a:off x="4770917" y="2819987"/>
            <a:ext cx="4096707" cy="646331"/>
          </a:xfrm>
          <a:prstGeom prst="rect">
            <a:avLst/>
          </a:prstGeom>
          <a:noFill/>
        </p:spPr>
        <p:txBody>
          <a:bodyPr wrap="square" rtlCol="0">
            <a:spAutoFit/>
          </a:bodyPr>
          <a:lstStyle/>
          <a:p>
            <a:r>
              <a:rPr lang="en-US" altLang="ko-KR" sz="1600" b="1" dirty="0"/>
              <a:t>2)</a:t>
            </a:r>
          </a:p>
          <a:p>
            <a:endParaRPr lang="en-US" altLang="ko-KR" sz="400" b="1" dirty="0"/>
          </a:p>
          <a:p>
            <a:r>
              <a:rPr lang="en-US" altLang="ko-KR" sz="1600" dirty="0"/>
              <a:t>Fine-tune a system via reinforcement </a:t>
            </a:r>
            <a:r>
              <a:rPr lang="en-US" altLang="ko-KR" sz="1600" dirty="0" smtClean="0"/>
              <a:t>learning.</a:t>
            </a:r>
            <a:endParaRPr lang="ko-KR" altLang="en-US" sz="1600" dirty="0"/>
          </a:p>
        </p:txBody>
      </p:sp>
      <p:sp>
        <p:nvSpPr>
          <p:cNvPr id="31" name="모서리가 둥근 직사각형 30"/>
          <p:cNvSpPr/>
          <p:nvPr/>
        </p:nvSpPr>
        <p:spPr>
          <a:xfrm>
            <a:off x="1527428" y="4539649"/>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2" name="모서리가 둥근 직사각형 31"/>
          <p:cNvSpPr/>
          <p:nvPr/>
        </p:nvSpPr>
        <p:spPr>
          <a:xfrm>
            <a:off x="1566882" y="5190858"/>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Source</a:t>
            </a:r>
            <a:endParaRPr lang="ko-KR" altLang="en-US" sz="1600">
              <a:solidFill>
                <a:schemeClr val="tx1"/>
              </a:solidFill>
            </a:endParaRPr>
          </a:p>
        </p:txBody>
      </p:sp>
      <p:sp>
        <p:nvSpPr>
          <p:cNvPr id="33" name="모서리가 둥근 직사각형 32"/>
          <p:cNvSpPr/>
          <p:nvPr/>
        </p:nvSpPr>
        <p:spPr>
          <a:xfrm>
            <a:off x="1566882" y="3895744"/>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Target</a:t>
            </a:r>
            <a:endParaRPr lang="ko-KR" altLang="en-US" sz="1600">
              <a:solidFill>
                <a:schemeClr val="tx1"/>
              </a:solidFill>
            </a:endParaRPr>
          </a:p>
        </p:txBody>
      </p:sp>
      <p:sp>
        <p:nvSpPr>
          <p:cNvPr id="34" name="위쪽 화살표 33"/>
          <p:cNvSpPr/>
          <p:nvPr/>
        </p:nvSpPr>
        <p:spPr>
          <a:xfrm>
            <a:off x="1907774" y="49132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위쪽 화살표 34"/>
          <p:cNvSpPr/>
          <p:nvPr/>
        </p:nvSpPr>
        <p:spPr>
          <a:xfrm>
            <a:off x="1907774" y="42674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800350" y="4502352"/>
            <a:ext cx="555171" cy="338554"/>
          </a:xfrm>
          <a:prstGeom prst="rect">
            <a:avLst/>
          </a:prstGeom>
          <a:noFill/>
        </p:spPr>
        <p:txBody>
          <a:bodyPr wrap="square" rtlCol="0">
            <a:spAutoFit/>
          </a:bodyPr>
          <a:lstStyle/>
          <a:p>
            <a:r>
              <a:rPr lang="en-US" altLang="ko-KR" sz="1600"/>
              <a:t>loss</a:t>
            </a:r>
            <a:endParaRPr lang="ko-KR" altLang="en-US" sz="1600"/>
          </a:p>
        </p:txBody>
      </p:sp>
      <p:sp>
        <p:nvSpPr>
          <p:cNvPr id="37" name="U자형 화살표[U] 24">
            <a:extLst>
              <a:ext uri="{FF2B5EF4-FFF2-40B4-BE49-F238E27FC236}">
                <a16:creationId xmlns:a16="http://schemas.microsoft.com/office/drawing/2014/main" id="{43AFDDCD-39C0-DD41-A9A6-6F0C114BACCE}"/>
              </a:ext>
            </a:extLst>
          </p:cNvPr>
          <p:cNvSpPr/>
          <p:nvPr/>
        </p:nvSpPr>
        <p:spPr>
          <a:xfrm rot="5400000">
            <a:off x="1904559" y="4525722"/>
            <a:ext cx="1427139" cy="364442"/>
          </a:xfrm>
          <a:prstGeom prst="uturnArrow">
            <a:avLst>
              <a:gd name="adj1" fmla="val 30449"/>
              <a:gd name="adj2" fmla="val 25000"/>
              <a:gd name="adj3" fmla="val 28046"/>
              <a:gd name="adj4" fmla="val 45009"/>
              <a:gd name="adj5" fmla="val 812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8" name="모서리가 둥근 직사각형 37">
            <a:extLst>
              <a:ext uri="{FF2B5EF4-FFF2-40B4-BE49-F238E27FC236}">
                <a16:creationId xmlns:a16="http://schemas.microsoft.com/office/drawing/2014/main" id="{ED9E538F-3789-D84C-9D12-1A3DFAA2EFD3}"/>
              </a:ext>
            </a:extLst>
          </p:cNvPr>
          <p:cNvSpPr/>
          <p:nvPr/>
        </p:nvSpPr>
        <p:spPr>
          <a:xfrm>
            <a:off x="5759986" y="4539649"/>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9" name="모서리가 둥근 직사각형 38">
            <a:extLst>
              <a:ext uri="{FF2B5EF4-FFF2-40B4-BE49-F238E27FC236}">
                <a16:creationId xmlns:a16="http://schemas.microsoft.com/office/drawing/2014/main" id="{8BA967B5-AB3F-084F-9C27-24474756582B}"/>
              </a:ext>
            </a:extLst>
          </p:cNvPr>
          <p:cNvSpPr/>
          <p:nvPr/>
        </p:nvSpPr>
        <p:spPr>
          <a:xfrm>
            <a:off x="5799440" y="5190858"/>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Source</a:t>
            </a:r>
            <a:endParaRPr lang="ko-KR" altLang="en-US" sz="1600">
              <a:solidFill>
                <a:schemeClr val="tx1"/>
              </a:solidFill>
            </a:endParaRPr>
          </a:p>
        </p:txBody>
      </p:sp>
      <p:sp>
        <p:nvSpPr>
          <p:cNvPr id="40" name="모서리가 둥근 직사각형 39">
            <a:extLst>
              <a:ext uri="{FF2B5EF4-FFF2-40B4-BE49-F238E27FC236}">
                <a16:creationId xmlns:a16="http://schemas.microsoft.com/office/drawing/2014/main" id="{36E09D35-3BC3-9942-992B-2ABCD5BBDE76}"/>
              </a:ext>
            </a:extLst>
          </p:cNvPr>
          <p:cNvSpPr/>
          <p:nvPr/>
        </p:nvSpPr>
        <p:spPr>
          <a:xfrm>
            <a:off x="5799440" y="3895744"/>
            <a:ext cx="861398" cy="30140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Metric</a:t>
            </a:r>
            <a:endParaRPr lang="ko-KR" altLang="en-US" sz="1600">
              <a:solidFill>
                <a:schemeClr val="bg1"/>
              </a:solidFill>
            </a:endParaRPr>
          </a:p>
        </p:txBody>
      </p:sp>
      <p:sp>
        <p:nvSpPr>
          <p:cNvPr id="41" name="위쪽 화살표 84">
            <a:extLst>
              <a:ext uri="{FF2B5EF4-FFF2-40B4-BE49-F238E27FC236}">
                <a16:creationId xmlns:a16="http://schemas.microsoft.com/office/drawing/2014/main" id="{1454E101-62D7-0E44-A7D6-057D96519F37}"/>
              </a:ext>
            </a:extLst>
          </p:cNvPr>
          <p:cNvSpPr/>
          <p:nvPr/>
        </p:nvSpPr>
        <p:spPr>
          <a:xfrm>
            <a:off x="6140332" y="49132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위쪽 화살표 85">
            <a:extLst>
              <a:ext uri="{FF2B5EF4-FFF2-40B4-BE49-F238E27FC236}">
                <a16:creationId xmlns:a16="http://schemas.microsoft.com/office/drawing/2014/main" id="{DA469562-D24F-254F-8BBC-85B0A534E0A0}"/>
              </a:ext>
            </a:extLst>
          </p:cNvPr>
          <p:cNvSpPr/>
          <p:nvPr/>
        </p:nvSpPr>
        <p:spPr>
          <a:xfrm>
            <a:off x="6140332" y="42674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9FC6C993-7DC3-E343-AE01-98B548B1A63C}"/>
              </a:ext>
            </a:extLst>
          </p:cNvPr>
          <p:cNvSpPr txBox="1"/>
          <p:nvPr/>
        </p:nvSpPr>
        <p:spPr>
          <a:xfrm>
            <a:off x="7032907" y="4502352"/>
            <a:ext cx="866155" cy="338554"/>
          </a:xfrm>
          <a:prstGeom prst="rect">
            <a:avLst/>
          </a:prstGeom>
          <a:noFill/>
        </p:spPr>
        <p:txBody>
          <a:bodyPr wrap="square" rtlCol="0">
            <a:spAutoFit/>
          </a:bodyPr>
          <a:lstStyle/>
          <a:p>
            <a:r>
              <a:rPr lang="en-US" altLang="ko-KR" sz="1600"/>
              <a:t>reward</a:t>
            </a:r>
            <a:endParaRPr lang="ko-KR" altLang="en-US" sz="1600"/>
          </a:p>
        </p:txBody>
      </p:sp>
      <p:sp>
        <p:nvSpPr>
          <p:cNvPr id="44" name="U자형 화살표[U] 31">
            <a:extLst>
              <a:ext uri="{FF2B5EF4-FFF2-40B4-BE49-F238E27FC236}">
                <a16:creationId xmlns:a16="http://schemas.microsoft.com/office/drawing/2014/main" id="{92267745-7DC8-174E-975B-9CE71C000F90}"/>
              </a:ext>
            </a:extLst>
          </p:cNvPr>
          <p:cNvSpPr/>
          <p:nvPr/>
        </p:nvSpPr>
        <p:spPr>
          <a:xfrm rot="5400000">
            <a:off x="6137117" y="4525722"/>
            <a:ext cx="1427139" cy="364442"/>
          </a:xfrm>
          <a:prstGeom prst="uturnArrow">
            <a:avLst>
              <a:gd name="adj1" fmla="val 30449"/>
              <a:gd name="adj2" fmla="val 25000"/>
              <a:gd name="adj3" fmla="val 28046"/>
              <a:gd name="adj4" fmla="val 45009"/>
              <a:gd name="adj5" fmla="val 812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7" name="TextBox 46">
            <a:extLst>
              <a:ext uri="{FF2B5EF4-FFF2-40B4-BE49-F238E27FC236}">
                <a16:creationId xmlns:a16="http://schemas.microsoft.com/office/drawing/2014/main" id="{7AEFD049-7931-D641-BAFB-E3580FC18261}"/>
              </a:ext>
            </a:extLst>
          </p:cNvPr>
          <p:cNvSpPr txBox="1"/>
          <p:nvPr/>
        </p:nvSpPr>
        <p:spPr>
          <a:xfrm>
            <a:off x="715794" y="6177794"/>
            <a:ext cx="7712412" cy="461665"/>
          </a:xfrm>
          <a:prstGeom prst="rect">
            <a:avLst/>
          </a:prstGeom>
          <a:noFill/>
        </p:spPr>
        <p:txBody>
          <a:bodyPr wrap="square" rtlCol="0" anchor="b">
            <a:spAutoFit/>
          </a:bodyPr>
          <a:lstStyle/>
          <a:p>
            <a:pPr algn="ctr"/>
            <a:r>
              <a:rPr lang="en-US" altLang="ko-KR" sz="1200"/>
              <a:t>Ziegler et al., </a:t>
            </a:r>
            <a:r>
              <a:rPr lang="en-US" altLang="ko-KR" sz="1200">
                <a:solidFill>
                  <a:srgbClr val="24292F"/>
                </a:solidFill>
              </a:rPr>
              <a:t>Fine-Tuning Language Models from Human Preferences, </a:t>
            </a:r>
            <a:r>
              <a:rPr lang="en-US" altLang="ko-KR" sz="1200" err="1">
                <a:solidFill>
                  <a:srgbClr val="24292F"/>
                </a:solidFill>
              </a:rPr>
              <a:t>arXiv</a:t>
            </a:r>
            <a:endParaRPr lang="en-US" altLang="ko-KR" sz="1200">
              <a:solidFill>
                <a:srgbClr val="24292F"/>
              </a:solidFill>
            </a:endParaRPr>
          </a:p>
          <a:p>
            <a:pPr algn="ctr"/>
            <a:r>
              <a:rPr lang="en-US" altLang="ko-KR" sz="1200"/>
              <a:t>Schulman et al., Proximal Policy Optimization Algorithms, </a:t>
            </a:r>
            <a:r>
              <a:rPr lang="en-US" altLang="ko-KR" sz="1200" err="1"/>
              <a:t>arXiv</a:t>
            </a:r>
            <a:endParaRPr lang="en-US" altLang="ko-KR" sz="1200"/>
          </a:p>
        </p:txBody>
      </p:sp>
      <p:sp>
        <p:nvSpPr>
          <p:cNvPr id="24" name="TextBox 23">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F</a:t>
            </a:r>
            <a:r>
              <a:rPr lang="en-US" altLang="ko-KR" sz="1400" smtClean="0">
                <a:solidFill>
                  <a:schemeClr val="bg1">
                    <a:lumMod val="65000"/>
                  </a:schemeClr>
                </a:solidFill>
              </a:rPr>
              <a:t>uture work</a:t>
            </a:r>
            <a:endParaRPr lang="ko-KR" altLang="en-US" sz="1400">
              <a:solidFill>
                <a:schemeClr val="bg1">
                  <a:lumMod val="65000"/>
                </a:schemeClr>
              </a:solidFill>
            </a:endParaRPr>
          </a:p>
        </p:txBody>
      </p:sp>
    </p:spTree>
    <p:extLst>
      <p:ext uri="{BB962C8B-B14F-4D97-AF65-F5344CB8AC3E}">
        <p14:creationId xmlns:p14="http://schemas.microsoft.com/office/powerpoint/2010/main" val="3822582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ED2391-2951-4C65-9350-C89FF3513CA4}"/>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dirty="0" smtClean="0"/>
              <a:t>Cao </a:t>
            </a:r>
            <a:r>
              <a:rPr lang="en-US" altLang="ko-KR" sz="1200" dirty="0"/>
              <a:t>et al., Factual Error Correction for Abstractive Summarization Models, EMNLP-20</a:t>
            </a:r>
          </a:p>
        </p:txBody>
      </p:sp>
      <p:sp>
        <p:nvSpPr>
          <p:cNvPr id="5" name="TextBox 4">
            <a:extLst>
              <a:ext uri="{FF2B5EF4-FFF2-40B4-BE49-F238E27FC236}">
                <a16:creationId xmlns:a16="http://schemas.microsoft.com/office/drawing/2014/main" id="{EBDF074D-D5C1-8C6D-E91F-16B873839813}"/>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6" name="TextBox 5">
            <a:extLst>
              <a:ext uri="{FF2B5EF4-FFF2-40B4-BE49-F238E27FC236}">
                <a16:creationId xmlns:a16="http://schemas.microsoft.com/office/drawing/2014/main" id="{EDEFA8EE-A9D1-5813-582E-FDC7E7743E8A}"/>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a:t>
            </a:r>
            <a:r>
              <a:rPr lang="en-US" altLang="ko-KR" sz="1200" b="1"/>
              <a:t>: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a:t>
            </a:r>
            <a:r>
              <a:rPr lang="en-US" altLang="ko-KR" sz="1400" smtClean="0">
                <a:solidFill>
                  <a:schemeClr val="bg1">
                    <a:lumMod val="65000"/>
                  </a:schemeClr>
                </a:solidFill>
              </a:rPr>
              <a:t>n-going work with </a:t>
            </a:r>
            <a:r>
              <a:rPr lang="en-US" altLang="ko-KR" sz="1400">
                <a:solidFill>
                  <a:schemeClr val="bg1">
                    <a:lumMod val="65000"/>
                  </a:schemeClr>
                </a:solidFill>
              </a:rPr>
              <a:t>Adobe Research </a:t>
            </a:r>
            <a:endParaRPr lang="ko-KR" altLang="en-US" sz="1400">
              <a:solidFill>
                <a:schemeClr val="bg1">
                  <a:lumMod val="65000"/>
                </a:schemeClr>
              </a:solidFill>
            </a:endParaRPr>
          </a:p>
        </p:txBody>
      </p:sp>
      <p:sp>
        <p:nvSpPr>
          <p:cNvPr id="8" name="모서리가 둥근 직사각형 21">
            <a:extLst>
              <a:ext uri="{FF2B5EF4-FFF2-40B4-BE49-F238E27FC236}">
                <a16:creationId xmlns:a16="http://schemas.microsoft.com/office/drawing/2014/main" id="{000CB17E-884B-D5E2-A2B2-EEE48D5C2AAF}"/>
              </a:ext>
            </a:extLst>
          </p:cNvPr>
          <p:cNvSpPr/>
          <p:nvPr/>
        </p:nvSpPr>
        <p:spPr>
          <a:xfrm>
            <a:off x="807054" y="2099444"/>
            <a:ext cx="7558634" cy="18742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543FBE89-A02A-A4DE-0371-840D7E1B0979}"/>
              </a:ext>
            </a:extLst>
          </p:cNvPr>
          <p:cNvSpPr txBox="1">
            <a:spLocks/>
          </p:cNvSpPr>
          <p:nvPr/>
        </p:nvSpPr>
        <p:spPr>
          <a:xfrm>
            <a:off x="435896" y="1489250"/>
            <a:ext cx="6342409" cy="43212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Detecting (evaluating) errors &amp; correction (post-editing) </a:t>
            </a:r>
            <a:endParaRPr lang="ko-KR" altLang="en-US" sz="1600" b="1"/>
          </a:p>
        </p:txBody>
      </p:sp>
      <p:sp>
        <p:nvSpPr>
          <p:cNvPr id="10" name="TextBox 9">
            <a:extLst>
              <a:ext uri="{FF2B5EF4-FFF2-40B4-BE49-F238E27FC236}">
                <a16:creationId xmlns:a16="http://schemas.microsoft.com/office/drawing/2014/main" id="{090C06AE-4EC5-6264-5964-EE815B39B4A8}"/>
              </a:ext>
            </a:extLst>
          </p:cNvPr>
          <p:cNvSpPr txBox="1"/>
          <p:nvPr/>
        </p:nvSpPr>
        <p:spPr>
          <a:xfrm>
            <a:off x="1039764" y="2214271"/>
            <a:ext cx="7236282" cy="1531445"/>
          </a:xfrm>
          <a:prstGeom prst="rect">
            <a:avLst/>
          </a:prstGeom>
          <a:noFill/>
        </p:spPr>
        <p:txBody>
          <a:bodyPr wrap="square">
            <a:spAutoFit/>
          </a:bodyPr>
          <a:lstStyle/>
          <a:p>
            <a:pPr>
              <a:lnSpc>
                <a:spcPct val="150000"/>
              </a:lnSpc>
            </a:pPr>
            <a:r>
              <a:rPr lang="en-US" altLang="ko-KR" sz="1600" b="1"/>
              <a:t>Article</a:t>
            </a:r>
          </a:p>
          <a:p>
            <a:pPr>
              <a:lnSpc>
                <a:spcPct val="150000"/>
              </a:lnSpc>
            </a:pPr>
            <a:r>
              <a:rPr lang="en-US" altLang="ko-KR" sz="1600"/>
              <a:t>: </a:t>
            </a:r>
            <a:r>
              <a:rPr lang="en-US" altLang="ko-KR" sz="1600" u="sng"/>
              <a:t>Singer-songwriter </a:t>
            </a:r>
            <a:r>
              <a:rPr lang="en-US" altLang="ko-KR" sz="1600" b="1" u="sng">
                <a:solidFill>
                  <a:srgbClr val="FF0000"/>
                </a:solidFill>
              </a:rPr>
              <a:t>David Crosby </a:t>
            </a:r>
            <a:r>
              <a:rPr lang="en-US" altLang="ko-KR" sz="1600" u="sng"/>
              <a:t>hit a jogger with his car Sunday evening, a spokesman said.</a:t>
            </a:r>
            <a:r>
              <a:rPr lang="en-US" altLang="ko-KR" sz="1600"/>
              <a:t> The accident happened in Santa Ynez, California, near where Crosby lives. Crosby was driving at approximately 50 mph when he struck the jogger..,...</a:t>
            </a:r>
          </a:p>
        </p:txBody>
      </p:sp>
      <p:sp>
        <p:nvSpPr>
          <p:cNvPr id="11" name="TextBox 10">
            <a:extLst>
              <a:ext uri="{FF2B5EF4-FFF2-40B4-BE49-F238E27FC236}">
                <a16:creationId xmlns:a16="http://schemas.microsoft.com/office/drawing/2014/main" id="{8EFFEFCF-0FEA-E3E5-84E6-23ECC3781B4E}"/>
              </a:ext>
            </a:extLst>
          </p:cNvPr>
          <p:cNvSpPr txBox="1"/>
          <p:nvPr/>
        </p:nvSpPr>
        <p:spPr>
          <a:xfrm>
            <a:off x="1039764" y="4072595"/>
            <a:ext cx="7236283" cy="792781"/>
          </a:xfrm>
          <a:prstGeom prst="rect">
            <a:avLst/>
          </a:prstGeom>
          <a:noFill/>
        </p:spPr>
        <p:txBody>
          <a:bodyPr wrap="square">
            <a:spAutoFit/>
          </a:bodyPr>
          <a:lstStyle/>
          <a:p>
            <a:pPr>
              <a:lnSpc>
                <a:spcPct val="150000"/>
              </a:lnSpc>
            </a:pPr>
            <a:r>
              <a:rPr lang="en-US" altLang="ko-KR" sz="1600" b="1"/>
              <a:t>System Summary with Factual Error</a:t>
            </a:r>
          </a:p>
          <a:p>
            <a:pPr>
              <a:lnSpc>
                <a:spcPct val="150000"/>
              </a:lnSpc>
            </a:pPr>
            <a:r>
              <a:rPr lang="en-US" altLang="ko-KR" sz="1600"/>
              <a:t>: </a:t>
            </a:r>
            <a:r>
              <a:rPr lang="en-US" altLang="ko-KR" sz="1600" b="1" i="1">
                <a:solidFill>
                  <a:srgbClr val="FF0000"/>
                </a:solidFill>
              </a:rPr>
              <a:t>Don Clotworthy </a:t>
            </a:r>
            <a:r>
              <a:rPr lang="en-US" altLang="ko-KR" sz="1600"/>
              <a:t>hit a jogger with his car Sunday evening. </a:t>
            </a:r>
          </a:p>
        </p:txBody>
      </p:sp>
      <p:sp>
        <p:nvSpPr>
          <p:cNvPr id="12" name="TextBox 11">
            <a:extLst>
              <a:ext uri="{FF2B5EF4-FFF2-40B4-BE49-F238E27FC236}">
                <a16:creationId xmlns:a16="http://schemas.microsoft.com/office/drawing/2014/main" id="{F4F3FD10-A551-B96E-4BDE-869FE9739967}"/>
              </a:ext>
            </a:extLst>
          </p:cNvPr>
          <p:cNvSpPr txBox="1"/>
          <p:nvPr/>
        </p:nvSpPr>
        <p:spPr>
          <a:xfrm>
            <a:off x="1039763" y="4964266"/>
            <a:ext cx="7236283" cy="792781"/>
          </a:xfrm>
          <a:prstGeom prst="rect">
            <a:avLst/>
          </a:prstGeom>
          <a:noFill/>
        </p:spPr>
        <p:txBody>
          <a:bodyPr wrap="square">
            <a:spAutoFit/>
          </a:bodyPr>
          <a:lstStyle/>
          <a:p>
            <a:pPr>
              <a:lnSpc>
                <a:spcPct val="150000"/>
              </a:lnSpc>
            </a:pPr>
            <a:r>
              <a:rPr lang="en-US" altLang="ko-KR" sz="1600" b="1"/>
              <a:t>After Correction</a:t>
            </a:r>
          </a:p>
          <a:p>
            <a:pPr>
              <a:lnSpc>
                <a:spcPct val="150000"/>
              </a:lnSpc>
            </a:pPr>
            <a:r>
              <a:rPr lang="en-US" altLang="ko-KR" sz="1600"/>
              <a:t>: </a:t>
            </a:r>
            <a:r>
              <a:rPr lang="en-US" altLang="ko-KR" sz="1600" b="1" i="1">
                <a:solidFill>
                  <a:srgbClr val="FF0000"/>
                </a:solidFill>
              </a:rPr>
              <a:t>David Crosby </a:t>
            </a:r>
            <a:r>
              <a:rPr lang="en-US" altLang="ko-KR" sz="1600"/>
              <a:t>hit a jogger with his car Sunday evening.</a:t>
            </a:r>
          </a:p>
        </p:txBody>
      </p:sp>
      <p:sp>
        <p:nvSpPr>
          <p:cNvPr id="13" name="Title 1">
            <a:extLst>
              <a:ext uri="{FF2B5EF4-FFF2-40B4-BE49-F238E27FC236}">
                <a16:creationId xmlns:a16="http://schemas.microsoft.com/office/drawing/2014/main" id="{6EA33055-715A-911F-0F18-BAB469B19DA6}"/>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3) Factual Error Correction</a:t>
            </a:r>
            <a:endParaRPr lang="en-US" altLang="ko-Kore-KR" sz="2400"/>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8020" y="949750"/>
            <a:ext cx="187180" cy="236794"/>
          </a:xfrm>
          <a:prstGeom prst="rect">
            <a:avLst/>
          </a:prstGeom>
        </p:spPr>
      </p:pic>
    </p:spTree>
    <p:extLst>
      <p:ext uri="{BB962C8B-B14F-4D97-AF65-F5344CB8AC3E}">
        <p14:creationId xmlns:p14="http://schemas.microsoft.com/office/powerpoint/2010/main" val="1415591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ED2391-2951-4C65-9350-C89FF3513CA4}"/>
              </a:ext>
            </a:extLst>
          </p:cNvPr>
          <p:cNvSpPr txBox="1"/>
          <p:nvPr/>
        </p:nvSpPr>
        <p:spPr>
          <a:xfrm>
            <a:off x="828392" y="6405518"/>
            <a:ext cx="7487215" cy="276999"/>
          </a:xfrm>
          <a:prstGeom prst="rect">
            <a:avLst/>
          </a:prstGeom>
          <a:noFill/>
        </p:spPr>
        <p:txBody>
          <a:bodyPr wrap="square" rtlCol="0">
            <a:spAutoFit/>
          </a:bodyPr>
          <a:lstStyle/>
          <a:p>
            <a:pPr algn="ctr"/>
            <a:r>
              <a:rPr lang="en-US" altLang="ko-KR" sz="1200" dirty="0" smtClean="0"/>
              <a:t>Lee </a:t>
            </a:r>
            <a:r>
              <a:rPr lang="en-US" altLang="ko-KR" sz="1200" dirty="0"/>
              <a:t>et al., Factual Error Correction for Abstractive Summaries Using Entity </a:t>
            </a:r>
            <a:r>
              <a:rPr lang="en-US" altLang="ko-KR" sz="1200" dirty="0" smtClean="0"/>
              <a:t>Retrieval, Preprint</a:t>
            </a:r>
            <a:endParaRPr lang="en-US" altLang="ko-KR" sz="1200" dirty="0"/>
          </a:p>
        </p:txBody>
      </p:sp>
      <p:sp>
        <p:nvSpPr>
          <p:cNvPr id="5" name="TextBox 4">
            <a:extLst>
              <a:ext uri="{FF2B5EF4-FFF2-40B4-BE49-F238E27FC236}">
                <a16:creationId xmlns:a16="http://schemas.microsoft.com/office/drawing/2014/main" id="{EBDF074D-D5C1-8C6D-E91F-16B873839813}"/>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6" name="TextBox 5">
            <a:extLst>
              <a:ext uri="{FF2B5EF4-FFF2-40B4-BE49-F238E27FC236}">
                <a16:creationId xmlns:a16="http://schemas.microsoft.com/office/drawing/2014/main" id="{EDEFA8EE-A9D1-5813-582E-FDC7E7743E8A}"/>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a:t>
            </a:r>
            <a:r>
              <a:rPr lang="en-US" altLang="ko-KR" sz="1200" b="1"/>
              <a:t>: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a:t>
            </a:r>
            <a:r>
              <a:rPr lang="en-US" altLang="ko-KR" sz="1400" smtClean="0">
                <a:solidFill>
                  <a:schemeClr val="bg1">
                    <a:lumMod val="65000"/>
                  </a:schemeClr>
                </a:solidFill>
              </a:rPr>
              <a:t>n-going work with </a:t>
            </a:r>
            <a:r>
              <a:rPr lang="en-US" altLang="ko-KR" sz="1400">
                <a:solidFill>
                  <a:schemeClr val="bg1">
                    <a:lumMod val="65000"/>
                  </a:schemeClr>
                </a:solidFill>
              </a:rPr>
              <a:t>Adobe Research </a:t>
            </a:r>
            <a:endParaRPr lang="ko-KR" altLang="en-US" sz="1400">
              <a:solidFill>
                <a:schemeClr val="bg1">
                  <a:lumMod val="65000"/>
                </a:schemeClr>
              </a:solidFill>
            </a:endParaRPr>
          </a:p>
        </p:txBody>
      </p:sp>
      <p:sp>
        <p:nvSpPr>
          <p:cNvPr id="9" name="내용 개체 틀 3">
            <a:extLst>
              <a:ext uri="{FF2B5EF4-FFF2-40B4-BE49-F238E27FC236}">
                <a16:creationId xmlns:a16="http://schemas.microsoft.com/office/drawing/2014/main" id="{543FBE89-A02A-A4DE-0371-840D7E1B0979}"/>
              </a:ext>
            </a:extLst>
          </p:cNvPr>
          <p:cNvSpPr txBox="1">
            <a:spLocks/>
          </p:cNvSpPr>
          <p:nvPr/>
        </p:nvSpPr>
        <p:spPr>
          <a:xfrm>
            <a:off x="435897" y="1558754"/>
            <a:ext cx="6342409" cy="133795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smtClean="0"/>
              <a:t>Generating whole sequence to fix the errors is inefficient.</a:t>
            </a:r>
          </a:p>
          <a:p>
            <a:pPr marL="41275" indent="0">
              <a:buNone/>
            </a:pPr>
            <a:r>
              <a:rPr lang="en-US" altLang="ko-KR" sz="1600" b="1" smtClean="0"/>
              <a:t>Research Question</a:t>
            </a:r>
          </a:p>
          <a:p>
            <a:pPr marL="41275" indent="0">
              <a:buNone/>
            </a:pPr>
            <a:r>
              <a:rPr lang="en-US" altLang="ko-KR" sz="1600" smtClean="0"/>
              <a:t>: How </a:t>
            </a:r>
            <a:r>
              <a:rPr lang="en-US" altLang="ko-KR" sz="1600"/>
              <a:t>can we efficiently correct factual errors?</a:t>
            </a:r>
          </a:p>
        </p:txBody>
      </p:sp>
      <p:sp>
        <p:nvSpPr>
          <p:cNvPr id="13" name="Title 1">
            <a:extLst>
              <a:ext uri="{FF2B5EF4-FFF2-40B4-BE49-F238E27FC236}">
                <a16:creationId xmlns:a16="http://schemas.microsoft.com/office/drawing/2014/main" id="{6EA33055-715A-911F-0F18-BAB469B19DA6}"/>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3) Factual Error Correction</a:t>
            </a:r>
            <a:endParaRPr lang="en-US" altLang="ko-Kore-KR" sz="2400"/>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8020" y="949750"/>
            <a:ext cx="187180" cy="236794"/>
          </a:xfrm>
          <a:prstGeom prst="rect">
            <a:avLst/>
          </a:prstGeom>
        </p:spPr>
      </p:pic>
      <p:sp>
        <p:nvSpPr>
          <p:cNvPr id="24" name="위쪽 화살표 23"/>
          <p:cNvSpPr/>
          <p:nvPr/>
        </p:nvSpPr>
        <p:spPr>
          <a:xfrm rot="5400000">
            <a:off x="5986451" y="3971713"/>
            <a:ext cx="215963" cy="289129"/>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굽은 화살표[B] 40">
            <a:extLst>
              <a:ext uri="{FF2B5EF4-FFF2-40B4-BE49-F238E27FC236}">
                <a16:creationId xmlns:a16="http://schemas.microsoft.com/office/drawing/2014/main" id="{A5C23C6C-623C-FD44-A29D-BA5172243245}"/>
              </a:ext>
            </a:extLst>
          </p:cNvPr>
          <p:cNvSpPr/>
          <p:nvPr/>
        </p:nvSpPr>
        <p:spPr>
          <a:xfrm rot="5400000">
            <a:off x="4995161" y="3341652"/>
            <a:ext cx="420620" cy="82723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7" name="굽은 화살표[B] 41">
            <a:extLst>
              <a:ext uri="{FF2B5EF4-FFF2-40B4-BE49-F238E27FC236}">
                <a16:creationId xmlns:a16="http://schemas.microsoft.com/office/drawing/2014/main" id="{7365D166-34D1-404A-96AE-773F3ABEFC9C}"/>
              </a:ext>
            </a:extLst>
          </p:cNvPr>
          <p:cNvSpPr/>
          <p:nvPr/>
        </p:nvSpPr>
        <p:spPr>
          <a:xfrm rot="16200000" flipV="1">
            <a:off x="5015291" y="4073368"/>
            <a:ext cx="410184" cy="797408"/>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9" name="모서리가 둥근 직사각형 28"/>
          <p:cNvSpPr/>
          <p:nvPr/>
        </p:nvSpPr>
        <p:spPr>
          <a:xfrm>
            <a:off x="5009562" y="3965577"/>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5" name="직사각형 34">
            <a:extLst>
              <a:ext uri="{FF2B5EF4-FFF2-40B4-BE49-F238E27FC236}">
                <a16:creationId xmlns:a16="http://schemas.microsoft.com/office/drawing/2014/main" id="{9AEC9681-443A-2B40-95F6-2164EEEAD2B9}"/>
              </a:ext>
            </a:extLst>
          </p:cNvPr>
          <p:cNvSpPr/>
          <p:nvPr/>
        </p:nvSpPr>
        <p:spPr>
          <a:xfrm>
            <a:off x="567880" y="3229131"/>
            <a:ext cx="4210684" cy="738664"/>
          </a:xfrm>
          <a:prstGeom prst="rect">
            <a:avLst/>
          </a:prstGeom>
          <a:ln w="19050">
            <a:solidFill>
              <a:schemeClr val="tx1"/>
            </a:solidFill>
          </a:ln>
        </p:spPr>
        <p:txBody>
          <a:bodyPr wrap="square">
            <a:spAutoFit/>
          </a:bodyPr>
          <a:lstStyle/>
          <a:p>
            <a:pPr>
              <a:lnSpc>
                <a:spcPct val="150000"/>
              </a:lnSpc>
            </a:pPr>
            <a:r>
              <a:rPr lang="en-US" altLang="ko-KR" sz="1400"/>
              <a:t>Singer-songwriter </a:t>
            </a:r>
            <a:r>
              <a:rPr lang="en-US" altLang="ko-KR" sz="1400" b="1" i="1">
                <a:solidFill>
                  <a:srgbClr val="FF0000"/>
                </a:solidFill>
              </a:rPr>
              <a:t>David Crosby </a:t>
            </a:r>
            <a:r>
              <a:rPr lang="en-US" altLang="ko-KR" sz="1400"/>
              <a:t>hit a jogger with his car Sunday evening, a spokesman said</a:t>
            </a:r>
            <a:r>
              <a:rPr lang="en-US" altLang="ko-KR" sz="1400" smtClean="0"/>
              <a:t>. (…) </a:t>
            </a:r>
            <a:endParaRPr lang="en-US" altLang="ko-KR" sz="1400"/>
          </a:p>
        </p:txBody>
      </p:sp>
      <p:sp>
        <p:nvSpPr>
          <p:cNvPr id="36" name="모서리가 둥근 직사각형 3">
            <a:extLst>
              <a:ext uri="{FF2B5EF4-FFF2-40B4-BE49-F238E27FC236}">
                <a16:creationId xmlns:a16="http://schemas.microsoft.com/office/drawing/2014/main" id="{36958BE0-1CF8-AE4A-9B84-B49981D08790}"/>
              </a:ext>
            </a:extLst>
          </p:cNvPr>
          <p:cNvSpPr/>
          <p:nvPr/>
        </p:nvSpPr>
        <p:spPr>
          <a:xfrm>
            <a:off x="562435" y="2991627"/>
            <a:ext cx="821983" cy="237504"/>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Article</a:t>
            </a:r>
            <a:endParaRPr lang="ko-KR" altLang="en-US">
              <a:solidFill>
                <a:schemeClr val="bg1"/>
              </a:solidFill>
            </a:endParaRPr>
          </a:p>
        </p:txBody>
      </p:sp>
      <p:sp>
        <p:nvSpPr>
          <p:cNvPr id="37" name="직사각형 36">
            <a:extLst>
              <a:ext uri="{FF2B5EF4-FFF2-40B4-BE49-F238E27FC236}">
                <a16:creationId xmlns:a16="http://schemas.microsoft.com/office/drawing/2014/main" id="{9AEC9681-443A-2B40-95F6-2164EEEAD2B9}"/>
              </a:ext>
            </a:extLst>
          </p:cNvPr>
          <p:cNvSpPr/>
          <p:nvPr/>
        </p:nvSpPr>
        <p:spPr>
          <a:xfrm>
            <a:off x="567881" y="4468198"/>
            <a:ext cx="4253798" cy="415498"/>
          </a:xfrm>
          <a:prstGeom prst="rect">
            <a:avLst/>
          </a:prstGeom>
          <a:ln w="19050">
            <a:solidFill>
              <a:schemeClr val="tx1"/>
            </a:solidFill>
          </a:ln>
        </p:spPr>
        <p:txBody>
          <a:bodyPr wrap="square">
            <a:spAutoFit/>
          </a:bodyPr>
          <a:lstStyle/>
          <a:p>
            <a:pPr>
              <a:lnSpc>
                <a:spcPct val="150000"/>
              </a:lnSpc>
            </a:pPr>
            <a:r>
              <a:rPr lang="en-US" altLang="ko-KR" sz="1400" b="1" i="1">
                <a:solidFill>
                  <a:srgbClr val="FF0000"/>
                </a:solidFill>
              </a:rPr>
              <a:t>Don Clotworthy </a:t>
            </a:r>
            <a:r>
              <a:rPr lang="en-US" altLang="ko-KR" sz="1400"/>
              <a:t>hit a jogger with his car Sunday evening. </a:t>
            </a:r>
          </a:p>
        </p:txBody>
      </p:sp>
      <p:sp>
        <p:nvSpPr>
          <p:cNvPr id="38" name="모서리가 둥근 직사각형 3">
            <a:extLst>
              <a:ext uri="{FF2B5EF4-FFF2-40B4-BE49-F238E27FC236}">
                <a16:creationId xmlns:a16="http://schemas.microsoft.com/office/drawing/2014/main" id="{36958BE0-1CF8-AE4A-9B84-B49981D08790}"/>
              </a:ext>
            </a:extLst>
          </p:cNvPr>
          <p:cNvSpPr/>
          <p:nvPr/>
        </p:nvSpPr>
        <p:spPr>
          <a:xfrm>
            <a:off x="562436" y="4224258"/>
            <a:ext cx="1928112" cy="243941"/>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smtClean="0">
                <a:solidFill>
                  <a:schemeClr val="bg1"/>
                </a:solidFill>
              </a:rPr>
              <a:t>Summary with Error</a:t>
            </a:r>
            <a:endParaRPr lang="ko-KR" altLang="en-US">
              <a:solidFill>
                <a:schemeClr val="bg1"/>
              </a:solidFill>
            </a:endParaRPr>
          </a:p>
        </p:txBody>
      </p:sp>
      <p:sp>
        <p:nvSpPr>
          <p:cNvPr id="39" name="직사각형 38">
            <a:extLst>
              <a:ext uri="{FF2B5EF4-FFF2-40B4-BE49-F238E27FC236}">
                <a16:creationId xmlns:a16="http://schemas.microsoft.com/office/drawing/2014/main" id="{9AEC9681-443A-2B40-95F6-2164EEEAD2B9}"/>
              </a:ext>
            </a:extLst>
          </p:cNvPr>
          <p:cNvSpPr/>
          <p:nvPr/>
        </p:nvSpPr>
        <p:spPr>
          <a:xfrm>
            <a:off x="6305004" y="3840077"/>
            <a:ext cx="2530031" cy="738664"/>
          </a:xfrm>
          <a:prstGeom prst="rect">
            <a:avLst/>
          </a:prstGeom>
          <a:ln w="19050">
            <a:solidFill>
              <a:schemeClr val="tx1"/>
            </a:solidFill>
          </a:ln>
        </p:spPr>
        <p:txBody>
          <a:bodyPr wrap="square">
            <a:spAutoFit/>
          </a:bodyPr>
          <a:lstStyle/>
          <a:p>
            <a:pPr>
              <a:lnSpc>
                <a:spcPct val="150000"/>
              </a:lnSpc>
            </a:pPr>
            <a:r>
              <a:rPr lang="en-US" altLang="ko-KR" sz="1400" b="1" i="1">
                <a:solidFill>
                  <a:srgbClr val="FF0000"/>
                </a:solidFill>
              </a:rPr>
              <a:t>David Crosby </a:t>
            </a:r>
            <a:r>
              <a:rPr lang="en-US" altLang="ko-KR" sz="1400" smtClean="0"/>
              <a:t>hit </a:t>
            </a:r>
            <a:r>
              <a:rPr lang="en-US" altLang="ko-KR" sz="1400"/>
              <a:t>a jogger with his car Sunday evening. </a:t>
            </a:r>
          </a:p>
        </p:txBody>
      </p:sp>
      <p:sp>
        <p:nvSpPr>
          <p:cNvPr id="40" name="모서리가 둥근 직사각형 3">
            <a:extLst>
              <a:ext uri="{FF2B5EF4-FFF2-40B4-BE49-F238E27FC236}">
                <a16:creationId xmlns:a16="http://schemas.microsoft.com/office/drawing/2014/main" id="{36958BE0-1CF8-AE4A-9B84-B49981D08790}"/>
              </a:ext>
            </a:extLst>
          </p:cNvPr>
          <p:cNvSpPr/>
          <p:nvPr/>
        </p:nvSpPr>
        <p:spPr>
          <a:xfrm>
            <a:off x="6305003" y="3611058"/>
            <a:ext cx="1561331" cy="229019"/>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smtClean="0">
                <a:solidFill>
                  <a:schemeClr val="bg1"/>
                </a:solidFill>
              </a:rPr>
              <a:t>After Correction</a:t>
            </a:r>
            <a:endParaRPr lang="ko-KR" altLang="en-US">
              <a:solidFill>
                <a:schemeClr val="bg1"/>
              </a:solidFill>
            </a:endParaRPr>
          </a:p>
        </p:txBody>
      </p:sp>
      <p:sp>
        <p:nvSpPr>
          <p:cNvPr id="42" name="내용 개체 틀 3">
            <a:extLst>
              <a:ext uri="{FF2B5EF4-FFF2-40B4-BE49-F238E27FC236}">
                <a16:creationId xmlns:a16="http://schemas.microsoft.com/office/drawing/2014/main" id="{A5E85459-6D10-C149-8D62-D199F5152C94}"/>
              </a:ext>
            </a:extLst>
          </p:cNvPr>
          <p:cNvSpPr>
            <a:spLocks noGrp="1"/>
          </p:cNvSpPr>
          <p:nvPr>
            <p:ph idx="1"/>
          </p:nvPr>
        </p:nvSpPr>
        <p:spPr>
          <a:xfrm>
            <a:off x="1863646" y="5386317"/>
            <a:ext cx="5570172" cy="665861"/>
          </a:xfrm>
        </p:spPr>
        <p:txBody>
          <a:bodyPr>
            <a:normAutofit/>
          </a:bodyPr>
          <a:lstStyle/>
          <a:p>
            <a:pPr marL="41275" indent="0">
              <a:lnSpc>
                <a:spcPct val="100000"/>
              </a:lnSpc>
              <a:buNone/>
            </a:pPr>
            <a:r>
              <a:rPr lang="en-US" altLang="ko-KR" sz="1600"/>
              <a:t>We only need to replace </a:t>
            </a:r>
            <a:r>
              <a:rPr lang="en-US" altLang="ko-KR" sz="1600" b="1" i="1">
                <a:solidFill>
                  <a:srgbClr val="FF0000"/>
                </a:solidFill>
              </a:rPr>
              <a:t>Don Clotworthy </a:t>
            </a:r>
            <a:r>
              <a:rPr lang="en-US" altLang="ko-KR" sz="1600">
                <a:solidFill>
                  <a:schemeClr val="tx1"/>
                </a:solidFill>
              </a:rPr>
              <a:t>with</a:t>
            </a:r>
            <a:r>
              <a:rPr lang="en-US" altLang="ko-KR" sz="1600" b="1" i="1">
                <a:solidFill>
                  <a:srgbClr val="FF0000"/>
                </a:solidFill>
              </a:rPr>
              <a:t> David Crosby!</a:t>
            </a:r>
            <a:endParaRPr lang="en-US" altLang="ko-KR" sz="1600"/>
          </a:p>
        </p:txBody>
      </p:sp>
    </p:spTree>
    <p:extLst>
      <p:ext uri="{BB962C8B-B14F-4D97-AF65-F5344CB8AC3E}">
        <p14:creationId xmlns:p14="http://schemas.microsoft.com/office/powerpoint/2010/main" val="4256123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Factual Consistency in Large LM</a:t>
            </a:r>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14" name="TextBox 13"/>
          <p:cNvSpPr txBox="1"/>
          <p:nvPr/>
        </p:nvSpPr>
        <p:spPr>
          <a:xfrm>
            <a:off x="653688" y="1048416"/>
            <a:ext cx="8490311" cy="646331"/>
          </a:xfrm>
          <a:prstGeom prst="rect">
            <a:avLst/>
          </a:prstGeom>
          <a:noFill/>
        </p:spPr>
        <p:txBody>
          <a:bodyPr wrap="square" rtlCol="0">
            <a:spAutoFit/>
          </a:bodyPr>
          <a:lstStyle/>
          <a:p>
            <a:r>
              <a:rPr lang="en-US" altLang="ko-KR" b="1" dirty="0"/>
              <a:t>Emerging Topics in NLP</a:t>
            </a:r>
          </a:p>
          <a:p>
            <a:r>
              <a:rPr lang="en-US" altLang="ko-KR" dirty="0"/>
              <a:t>: Large Language Models (</a:t>
            </a:r>
            <a:r>
              <a:rPr lang="en-US" altLang="ko-KR" dirty="0" err="1"/>
              <a:t>Hyperscale</a:t>
            </a:r>
            <a:r>
              <a:rPr lang="en-US" altLang="ko-KR" dirty="0"/>
              <a:t> AI)</a:t>
            </a:r>
            <a:endParaRPr lang="ko-KR" altLang="en-US" dirty="0"/>
          </a:p>
        </p:txBody>
      </p:sp>
      <p:pic>
        <p:nvPicPr>
          <p:cNvPr id="16" name="그림 15">
            <a:extLst>
              <a:ext uri="{FF2B5EF4-FFF2-40B4-BE49-F238E27FC236}">
                <a16:creationId xmlns:a16="http://schemas.microsoft.com/office/drawing/2014/main" id="{FE46438D-3E9D-ACAF-C24E-B8574C19BA28}"/>
              </a:ext>
            </a:extLst>
          </p:cNvPr>
          <p:cNvPicPr>
            <a:picLocks noChangeAspect="1"/>
          </p:cNvPicPr>
          <p:nvPr/>
        </p:nvPicPr>
        <p:blipFill>
          <a:blip r:embed="rId3"/>
          <a:stretch>
            <a:fillRect/>
          </a:stretch>
        </p:blipFill>
        <p:spPr>
          <a:xfrm>
            <a:off x="5236674" y="4544380"/>
            <a:ext cx="2463350" cy="1693913"/>
          </a:xfrm>
          <a:prstGeom prst="rect">
            <a:avLst/>
          </a:prstGeom>
        </p:spPr>
      </p:pic>
      <p:pic>
        <p:nvPicPr>
          <p:cNvPr id="17" name="그림 16">
            <a:extLst>
              <a:ext uri="{FF2B5EF4-FFF2-40B4-BE49-F238E27FC236}">
                <a16:creationId xmlns:a16="http://schemas.microsoft.com/office/drawing/2014/main" id="{130CE5CA-5297-0927-C274-007C81324990}"/>
              </a:ext>
            </a:extLst>
          </p:cNvPr>
          <p:cNvPicPr>
            <a:picLocks noChangeAspect="1"/>
          </p:cNvPicPr>
          <p:nvPr/>
        </p:nvPicPr>
        <p:blipFill rotWithShape="1">
          <a:blip r:embed="rId4"/>
          <a:srcRect b="9035"/>
          <a:stretch/>
        </p:blipFill>
        <p:spPr>
          <a:xfrm>
            <a:off x="1780312" y="4694707"/>
            <a:ext cx="1476061" cy="1389306"/>
          </a:xfrm>
          <a:prstGeom prst="rect">
            <a:avLst/>
          </a:prstGeom>
        </p:spPr>
      </p:pic>
      <p:sp>
        <p:nvSpPr>
          <p:cNvPr id="18" name="TextBox 17">
            <a:extLst>
              <a:ext uri="{FF2B5EF4-FFF2-40B4-BE49-F238E27FC236}">
                <a16:creationId xmlns:a16="http://schemas.microsoft.com/office/drawing/2014/main" id="{F7D01C9C-384A-2AFA-1D2C-BC29C793297A}"/>
              </a:ext>
            </a:extLst>
          </p:cNvPr>
          <p:cNvSpPr txBox="1"/>
          <p:nvPr/>
        </p:nvSpPr>
        <p:spPr>
          <a:xfrm>
            <a:off x="588371" y="6092261"/>
            <a:ext cx="4047947" cy="307777"/>
          </a:xfrm>
          <a:prstGeom prst="rect">
            <a:avLst/>
          </a:prstGeom>
          <a:noFill/>
        </p:spPr>
        <p:txBody>
          <a:bodyPr wrap="square">
            <a:spAutoFit/>
          </a:bodyPr>
          <a:lstStyle/>
          <a:p>
            <a:pPr algn="ctr"/>
            <a:r>
              <a:rPr lang="en-US" altLang="ko-KR" sz="1400" i="1"/>
              <a:t>An elephant tea party on a grass lawn</a:t>
            </a:r>
            <a:endParaRPr lang="ko-KR" altLang="en-US" sz="1400" i="1"/>
          </a:p>
        </p:txBody>
      </p:sp>
      <p:sp>
        <p:nvSpPr>
          <p:cNvPr id="19" name="TextBox 18"/>
          <p:cNvSpPr txBox="1"/>
          <p:nvPr/>
        </p:nvSpPr>
        <p:spPr>
          <a:xfrm>
            <a:off x="435897" y="4030431"/>
            <a:ext cx="4164889" cy="584775"/>
          </a:xfrm>
          <a:prstGeom prst="rect">
            <a:avLst/>
          </a:prstGeom>
          <a:noFill/>
        </p:spPr>
        <p:txBody>
          <a:bodyPr wrap="square" rtlCol="0">
            <a:spAutoFit/>
          </a:bodyPr>
          <a:lstStyle/>
          <a:p>
            <a:pPr algn="ctr"/>
            <a:r>
              <a:rPr lang="en-US" altLang="ko-KR" b="1"/>
              <a:t>DALL-E (</a:t>
            </a:r>
            <a:r>
              <a:rPr lang="en-US" altLang="ko-KR" b="1" err="1"/>
              <a:t>OpenAI</a:t>
            </a:r>
            <a:r>
              <a:rPr lang="en-US" altLang="ko-KR" b="1"/>
              <a:t>)</a:t>
            </a:r>
            <a:endParaRPr lang="en-US" altLang="ko-KR"/>
          </a:p>
          <a:p>
            <a:pPr algn="ctr"/>
            <a:r>
              <a:rPr lang="en-US" altLang="ko-KR" sz="1400"/>
              <a:t> Image-to-text, Text-to-image</a:t>
            </a:r>
            <a:endParaRPr lang="ko-KR" altLang="en-US" sz="1400"/>
          </a:p>
        </p:txBody>
      </p:sp>
      <p:pic>
        <p:nvPicPr>
          <p:cNvPr id="20" name="그림 19"/>
          <p:cNvPicPr>
            <a:picLocks noChangeAspect="1"/>
          </p:cNvPicPr>
          <p:nvPr/>
        </p:nvPicPr>
        <p:blipFill>
          <a:blip r:embed="rId5"/>
          <a:stretch>
            <a:fillRect/>
          </a:stretch>
        </p:blipFill>
        <p:spPr>
          <a:xfrm>
            <a:off x="1480097" y="2451280"/>
            <a:ext cx="1969770" cy="1107995"/>
          </a:xfrm>
          <a:prstGeom prst="rect">
            <a:avLst/>
          </a:prstGeom>
        </p:spPr>
      </p:pic>
      <p:sp>
        <p:nvSpPr>
          <p:cNvPr id="21" name="TextBox 20"/>
          <p:cNvSpPr txBox="1"/>
          <p:nvPr/>
        </p:nvSpPr>
        <p:spPr>
          <a:xfrm>
            <a:off x="435897" y="1971670"/>
            <a:ext cx="4164889" cy="369332"/>
          </a:xfrm>
          <a:prstGeom prst="rect">
            <a:avLst/>
          </a:prstGeom>
          <a:noFill/>
        </p:spPr>
        <p:txBody>
          <a:bodyPr wrap="square" rtlCol="0">
            <a:spAutoFit/>
          </a:bodyPr>
          <a:lstStyle/>
          <a:p>
            <a:pPr algn="ctr"/>
            <a:r>
              <a:rPr lang="en-US" altLang="ko-KR" b="1" dirty="0"/>
              <a:t>GPT-3 (</a:t>
            </a:r>
            <a:r>
              <a:rPr lang="en-US" altLang="ko-KR" b="1" dirty="0" err="1"/>
              <a:t>OpenAI</a:t>
            </a:r>
            <a:r>
              <a:rPr lang="en-US" altLang="ko-KR" b="1" dirty="0"/>
              <a:t>)</a:t>
            </a:r>
            <a:endParaRPr lang="en-US" altLang="ko-KR" dirty="0"/>
          </a:p>
        </p:txBody>
      </p:sp>
      <p:pic>
        <p:nvPicPr>
          <p:cNvPr id="22" name="그림 21"/>
          <p:cNvPicPr>
            <a:picLocks noChangeAspect="1"/>
          </p:cNvPicPr>
          <p:nvPr/>
        </p:nvPicPr>
        <p:blipFill>
          <a:blip r:embed="rId6"/>
          <a:stretch>
            <a:fillRect/>
          </a:stretch>
        </p:blipFill>
        <p:spPr>
          <a:xfrm>
            <a:off x="5236673" y="2569835"/>
            <a:ext cx="2368647" cy="749402"/>
          </a:xfrm>
          <a:prstGeom prst="rect">
            <a:avLst/>
          </a:prstGeom>
        </p:spPr>
      </p:pic>
      <p:sp>
        <p:nvSpPr>
          <p:cNvPr id="23" name="TextBox 22"/>
          <p:cNvSpPr txBox="1"/>
          <p:nvPr/>
        </p:nvSpPr>
        <p:spPr>
          <a:xfrm>
            <a:off x="4385904" y="4030431"/>
            <a:ext cx="4164889" cy="369332"/>
          </a:xfrm>
          <a:prstGeom prst="rect">
            <a:avLst/>
          </a:prstGeom>
          <a:noFill/>
        </p:spPr>
        <p:txBody>
          <a:bodyPr wrap="square" rtlCol="0">
            <a:spAutoFit/>
          </a:bodyPr>
          <a:lstStyle/>
          <a:p>
            <a:pPr algn="ctr"/>
            <a:r>
              <a:rPr lang="en-US" altLang="ko-KR" b="1"/>
              <a:t>HyperCLOVA (NAVER)</a:t>
            </a:r>
          </a:p>
        </p:txBody>
      </p:sp>
      <p:sp>
        <p:nvSpPr>
          <p:cNvPr id="24" name="TextBox 23"/>
          <p:cNvSpPr txBox="1"/>
          <p:nvPr/>
        </p:nvSpPr>
        <p:spPr>
          <a:xfrm>
            <a:off x="4338551" y="2030155"/>
            <a:ext cx="4164889" cy="369332"/>
          </a:xfrm>
          <a:prstGeom prst="rect">
            <a:avLst/>
          </a:prstGeom>
          <a:noFill/>
        </p:spPr>
        <p:txBody>
          <a:bodyPr wrap="square" rtlCol="0">
            <a:spAutoFit/>
          </a:bodyPr>
          <a:lstStyle/>
          <a:p>
            <a:pPr algn="ctr"/>
            <a:r>
              <a:rPr lang="en-US" altLang="ko-KR" b="1"/>
              <a:t>EXAONE (LG AI Research )</a:t>
            </a:r>
          </a:p>
        </p:txBody>
      </p:sp>
    </p:spTree>
    <p:extLst>
      <p:ext uri="{BB962C8B-B14F-4D97-AF65-F5344CB8AC3E}">
        <p14:creationId xmlns:p14="http://schemas.microsoft.com/office/powerpoint/2010/main" val="36941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Factual Consistency in Large LM</a:t>
            </a:r>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1F62A15-1E5E-F44A-8116-76E2E7C15689}"/>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Plan to collaborate with co-authors in LG AI Research </a:t>
            </a:r>
          </a:p>
        </p:txBody>
      </p:sp>
      <p:sp>
        <p:nvSpPr>
          <p:cNvPr id="9" name="내용 개체 틀 3">
            <a:extLst>
              <a:ext uri="{FF2B5EF4-FFF2-40B4-BE49-F238E27FC236}">
                <a16:creationId xmlns:a16="http://schemas.microsoft.com/office/drawing/2014/main" id="{A5E85459-6D10-C149-8D62-D199F5152C94}"/>
              </a:ext>
            </a:extLst>
          </p:cNvPr>
          <p:cNvSpPr>
            <a:spLocks noGrp="1"/>
          </p:cNvSpPr>
          <p:nvPr>
            <p:ph idx="1"/>
          </p:nvPr>
        </p:nvSpPr>
        <p:spPr>
          <a:xfrm>
            <a:off x="587779" y="1838623"/>
            <a:ext cx="7629295" cy="729214"/>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can we </a:t>
            </a:r>
            <a:r>
              <a:rPr lang="en-US" altLang="ko-KR" sz="1600" b="1" i="1"/>
              <a:t>efficiently</a:t>
            </a:r>
            <a:r>
              <a:rPr lang="en-US" altLang="ko-KR" sz="1600"/>
              <a:t> train large language models to generate factual consistent texts?</a:t>
            </a:r>
          </a:p>
        </p:txBody>
      </p:sp>
      <p:sp>
        <p:nvSpPr>
          <p:cNvPr id="10" name="내용 개체 틀 3">
            <a:extLst>
              <a:ext uri="{FF2B5EF4-FFF2-40B4-BE49-F238E27FC236}">
                <a16:creationId xmlns:a16="http://schemas.microsoft.com/office/drawing/2014/main" id="{7E5C2FF9-FDBE-494D-B7A4-D1D03E2F25FF}"/>
              </a:ext>
            </a:extLst>
          </p:cNvPr>
          <p:cNvSpPr txBox="1">
            <a:spLocks/>
          </p:cNvSpPr>
          <p:nvPr/>
        </p:nvSpPr>
        <p:spPr>
          <a:xfrm>
            <a:off x="587779" y="1365739"/>
            <a:ext cx="8837575" cy="101951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600" dirty="0"/>
              <a:t>Large language models still generate factually inconsistent </a:t>
            </a:r>
            <a:r>
              <a:rPr lang="en-US" altLang="ko-KR" sz="1600" dirty="0" smtClean="0"/>
              <a:t>texts. (Shuster et al., EMNLP-21)</a:t>
            </a:r>
            <a:endParaRPr lang="ko-KR" altLang="en-US" sz="1600" dirty="0"/>
          </a:p>
        </p:txBody>
      </p:sp>
      <p:sp>
        <p:nvSpPr>
          <p:cNvPr id="11" name="TextBox 10">
            <a:extLst>
              <a:ext uri="{FF2B5EF4-FFF2-40B4-BE49-F238E27FC236}">
                <a16:creationId xmlns:a16="http://schemas.microsoft.com/office/drawing/2014/main" id="{3EB4118F-AEE3-9640-A9A2-9D984982CAD6}"/>
              </a:ext>
            </a:extLst>
          </p:cNvPr>
          <p:cNvSpPr txBox="1"/>
          <p:nvPr/>
        </p:nvSpPr>
        <p:spPr>
          <a:xfrm>
            <a:off x="5248579" y="4290164"/>
            <a:ext cx="2857099" cy="646331"/>
          </a:xfrm>
          <a:prstGeom prst="rect">
            <a:avLst/>
          </a:prstGeom>
          <a:noFill/>
        </p:spPr>
        <p:txBody>
          <a:bodyPr wrap="square" rtlCol="0">
            <a:spAutoFit/>
          </a:bodyPr>
          <a:lstStyle/>
          <a:p>
            <a:r>
              <a:rPr lang="en-US" altLang="ko-KR">
                <a:solidFill>
                  <a:srgbClr val="FF2500"/>
                </a:solidFill>
              </a:rPr>
              <a:t>Model is too big, we cannot train whole parameters!</a:t>
            </a:r>
            <a:endParaRPr lang="ko-KR" altLang="en-US">
              <a:solidFill>
                <a:srgbClr val="FF2500"/>
              </a:solidFill>
            </a:endParaRPr>
          </a:p>
        </p:txBody>
      </p:sp>
      <p:pic>
        <p:nvPicPr>
          <p:cNvPr id="12" name="그림 11">
            <a:extLst>
              <a:ext uri="{FF2B5EF4-FFF2-40B4-BE49-F238E27FC236}">
                <a16:creationId xmlns:a16="http://schemas.microsoft.com/office/drawing/2014/main" id="{DEBB6DAD-1C83-DE46-A541-5308EB983A47}"/>
              </a:ext>
            </a:extLst>
          </p:cNvPr>
          <p:cNvPicPr>
            <a:picLocks noChangeAspect="1"/>
          </p:cNvPicPr>
          <p:nvPr/>
        </p:nvPicPr>
        <p:blipFill rotWithShape="1">
          <a:blip r:embed="rId3"/>
          <a:srcRect l="5706" t="7916" r="3330" b="8331"/>
          <a:stretch/>
        </p:blipFill>
        <p:spPr>
          <a:xfrm>
            <a:off x="1288182" y="2995262"/>
            <a:ext cx="3852230" cy="3199026"/>
          </a:xfrm>
          <a:prstGeom prst="rect">
            <a:avLst/>
          </a:prstGeom>
        </p:spPr>
      </p:pic>
      <p:pic>
        <p:nvPicPr>
          <p:cNvPr id="13" name="Picture 8" descr="https://o.remove.bg/downloads/5529b872-e77d-4f33-8ca8-cee2c35ddc6a/lg-removebg-p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67557" b="40504"/>
          <a:stretch/>
        </p:blipFill>
        <p:spPr bwMode="auto">
          <a:xfrm>
            <a:off x="4434694" y="938314"/>
            <a:ext cx="274611" cy="2606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FED2391-2951-4C65-9350-C89FF3513CA4}"/>
              </a:ext>
            </a:extLst>
          </p:cNvPr>
          <p:cNvSpPr txBox="1"/>
          <p:nvPr/>
        </p:nvSpPr>
        <p:spPr>
          <a:xfrm>
            <a:off x="667057" y="6381823"/>
            <a:ext cx="8084496" cy="276999"/>
          </a:xfrm>
          <a:prstGeom prst="rect">
            <a:avLst/>
          </a:prstGeom>
          <a:noFill/>
        </p:spPr>
        <p:txBody>
          <a:bodyPr wrap="square" rtlCol="0">
            <a:spAutoFit/>
          </a:bodyPr>
          <a:lstStyle/>
          <a:p>
            <a:pPr algn="ctr"/>
            <a:r>
              <a:rPr lang="en-US" altLang="ko-KR" sz="1200" dirty="0"/>
              <a:t>Shuster et al., </a:t>
            </a:r>
            <a:r>
              <a:rPr lang="fr-FR" altLang="ko-KR" sz="1200" dirty="0"/>
              <a:t>Retrieval Augmentation Reduces Hallucination in </a:t>
            </a:r>
            <a:r>
              <a:rPr lang="fr-FR" altLang="ko-KR" sz="1200" dirty="0" smtClean="0"/>
              <a:t>Conversation</a:t>
            </a:r>
            <a:r>
              <a:rPr lang="en-US" altLang="ko-KR" sz="1200" dirty="0" smtClean="0"/>
              <a:t>, Findings of EMNLP 2021</a:t>
            </a:r>
            <a:endParaRPr lang="en-US" altLang="ko-KR" sz="1200" dirty="0"/>
          </a:p>
        </p:txBody>
      </p:sp>
    </p:spTree>
    <p:extLst>
      <p:ext uri="{BB962C8B-B14F-4D97-AF65-F5344CB8AC3E}">
        <p14:creationId xmlns:p14="http://schemas.microsoft.com/office/powerpoint/2010/main" val="3249778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a:t>
            </a:r>
            <a:r>
              <a:rPr lang="en-US" altLang="ko-KR" sz="2400" dirty="0" smtClean="0"/>
              <a:t>Factual Consistency in </a:t>
            </a:r>
            <a:r>
              <a:rPr lang="en-US" altLang="ko-KR" sz="2400" dirty="0"/>
              <a:t>Large </a:t>
            </a:r>
            <a:r>
              <a:rPr lang="en-US" altLang="ko-KR" sz="2400" dirty="0" smtClean="0"/>
              <a:t>LM</a:t>
            </a:r>
            <a:endParaRPr lang="en-US" altLang="ko-Kore-KR" sz="2400" dirty="0"/>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1F62A15-1E5E-F44A-8116-76E2E7C15689}"/>
              </a:ext>
            </a:extLst>
          </p:cNvPr>
          <p:cNvSpPr txBox="1"/>
          <p:nvPr/>
        </p:nvSpPr>
        <p:spPr>
          <a:xfrm>
            <a:off x="496068" y="910714"/>
            <a:ext cx="4075932" cy="307777"/>
          </a:xfrm>
          <a:prstGeom prst="rect">
            <a:avLst/>
          </a:prstGeom>
          <a:noFill/>
        </p:spPr>
        <p:txBody>
          <a:bodyPr wrap="square" rtlCol="0">
            <a:spAutoFit/>
          </a:bodyPr>
          <a:lstStyle/>
          <a:p>
            <a:r>
              <a:rPr lang="en-US" altLang="ko-KR" sz="1400" dirty="0">
                <a:solidFill>
                  <a:schemeClr val="bg1">
                    <a:lumMod val="65000"/>
                  </a:schemeClr>
                </a:solidFill>
              </a:rPr>
              <a:t>Plan to collaborate with co-authors in LG AI Research </a:t>
            </a:r>
          </a:p>
        </p:txBody>
      </p:sp>
      <p:pic>
        <p:nvPicPr>
          <p:cNvPr id="14" name="그림 13"/>
          <p:cNvPicPr>
            <a:picLocks noChangeAspect="1"/>
          </p:cNvPicPr>
          <p:nvPr/>
        </p:nvPicPr>
        <p:blipFill rotWithShape="1">
          <a:blip r:embed="rId3"/>
          <a:srcRect l="4180" t="11163" b="7994"/>
          <a:stretch/>
        </p:blipFill>
        <p:spPr>
          <a:xfrm>
            <a:off x="1854200" y="3191258"/>
            <a:ext cx="5435600" cy="2579603"/>
          </a:xfrm>
          <a:prstGeom prst="rect">
            <a:avLst/>
          </a:prstGeom>
        </p:spPr>
      </p:pic>
      <p:sp>
        <p:nvSpPr>
          <p:cNvPr id="15" name="TextBox 14"/>
          <p:cNvSpPr txBox="1"/>
          <p:nvPr/>
        </p:nvSpPr>
        <p:spPr>
          <a:xfrm>
            <a:off x="3606815" y="5921457"/>
            <a:ext cx="1764631" cy="369332"/>
          </a:xfrm>
          <a:prstGeom prst="rect">
            <a:avLst/>
          </a:prstGeom>
          <a:noFill/>
        </p:spPr>
        <p:txBody>
          <a:bodyPr wrap="square" rtlCol="0">
            <a:spAutoFit/>
          </a:bodyPr>
          <a:lstStyle/>
          <a:p>
            <a:r>
              <a:rPr lang="en-US" altLang="ko-KR">
                <a:solidFill>
                  <a:srgbClr val="FF2500"/>
                </a:solidFill>
              </a:rPr>
              <a:t>Prompt Tuning!</a:t>
            </a:r>
            <a:endParaRPr lang="ko-KR" altLang="en-US">
              <a:solidFill>
                <a:srgbClr val="FF2500"/>
              </a:solidFill>
            </a:endParaRPr>
          </a:p>
        </p:txBody>
      </p:sp>
      <p:sp>
        <p:nvSpPr>
          <p:cNvPr id="16" name="내용 개체 틀 3">
            <a:extLst>
              <a:ext uri="{FF2B5EF4-FFF2-40B4-BE49-F238E27FC236}">
                <a16:creationId xmlns:a16="http://schemas.microsoft.com/office/drawing/2014/main" id="{A5E85459-6D10-C149-8D62-D199F5152C94}"/>
              </a:ext>
            </a:extLst>
          </p:cNvPr>
          <p:cNvSpPr>
            <a:spLocks noGrp="1"/>
          </p:cNvSpPr>
          <p:nvPr>
            <p:ph idx="1"/>
          </p:nvPr>
        </p:nvSpPr>
        <p:spPr>
          <a:xfrm>
            <a:off x="587779" y="1838623"/>
            <a:ext cx="7629295" cy="729214"/>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can we </a:t>
            </a:r>
            <a:r>
              <a:rPr lang="en-US" altLang="ko-KR" sz="1600" b="1" i="1"/>
              <a:t>efficiently</a:t>
            </a:r>
            <a:r>
              <a:rPr lang="en-US" altLang="ko-KR" sz="1600"/>
              <a:t> train large language models to generate factual consistent texts?</a:t>
            </a:r>
          </a:p>
        </p:txBody>
      </p:sp>
      <p:sp>
        <p:nvSpPr>
          <p:cNvPr id="17" name="내용 개체 틀 3">
            <a:extLst>
              <a:ext uri="{FF2B5EF4-FFF2-40B4-BE49-F238E27FC236}">
                <a16:creationId xmlns:a16="http://schemas.microsoft.com/office/drawing/2014/main" id="{7E5C2FF9-FDBE-494D-B7A4-D1D03E2F25FF}"/>
              </a:ext>
            </a:extLst>
          </p:cNvPr>
          <p:cNvSpPr txBox="1">
            <a:spLocks/>
          </p:cNvSpPr>
          <p:nvPr/>
        </p:nvSpPr>
        <p:spPr>
          <a:xfrm>
            <a:off x="587779" y="1365739"/>
            <a:ext cx="8404132" cy="101951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600" dirty="0"/>
              <a:t>Large language models still generate factually inconsistent texts. (Shuster et al., EMNLP-21)</a:t>
            </a:r>
          </a:p>
          <a:p>
            <a:pPr marL="0" indent="0">
              <a:buNone/>
            </a:pPr>
            <a:endParaRPr lang="en-US" altLang="ko-KR" sz="1600" dirty="0"/>
          </a:p>
        </p:txBody>
      </p:sp>
      <p:pic>
        <p:nvPicPr>
          <p:cNvPr id="9" name="Picture 8" descr="https://o.remove.bg/downloads/5529b872-e77d-4f33-8ca8-cee2c35ddc6a/lg-removebg-p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67557" b="40504"/>
          <a:stretch/>
        </p:blipFill>
        <p:spPr bwMode="auto">
          <a:xfrm>
            <a:off x="4434694" y="938314"/>
            <a:ext cx="274611" cy="2606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ED2391-2951-4C65-9350-C89FF3513CA4}"/>
              </a:ext>
            </a:extLst>
          </p:cNvPr>
          <p:cNvSpPr txBox="1"/>
          <p:nvPr/>
        </p:nvSpPr>
        <p:spPr>
          <a:xfrm>
            <a:off x="667057" y="6394282"/>
            <a:ext cx="8084496" cy="276999"/>
          </a:xfrm>
          <a:prstGeom prst="rect">
            <a:avLst/>
          </a:prstGeom>
          <a:noFill/>
        </p:spPr>
        <p:txBody>
          <a:bodyPr wrap="square" rtlCol="0">
            <a:spAutoFit/>
          </a:bodyPr>
          <a:lstStyle/>
          <a:p>
            <a:pPr algn="ctr"/>
            <a:r>
              <a:rPr lang="en-US" altLang="ko-KR" sz="1200" dirty="0" smtClean="0"/>
              <a:t>Lester </a:t>
            </a:r>
            <a:r>
              <a:rPr lang="en-US" altLang="ko-KR" sz="1200" dirty="0"/>
              <a:t>et al., The Power of Scale for Parameter-Efficient Prompt Tuning</a:t>
            </a:r>
            <a:r>
              <a:rPr lang="en-US" altLang="ko-KR" sz="1200" dirty="0" smtClean="0"/>
              <a:t>, EMNLP 2021</a:t>
            </a:r>
            <a:endParaRPr lang="en-US" altLang="ko-KR" sz="1200" dirty="0"/>
          </a:p>
        </p:txBody>
      </p:sp>
    </p:spTree>
    <p:extLst>
      <p:ext uri="{BB962C8B-B14F-4D97-AF65-F5344CB8AC3E}">
        <p14:creationId xmlns:p14="http://schemas.microsoft.com/office/powerpoint/2010/main" val="3250338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모서리가 둥근 직사각형 15">
            <a:extLst>
              <a:ext uri="{FF2B5EF4-FFF2-40B4-BE49-F238E27FC236}">
                <a16:creationId xmlns:a16="http://schemas.microsoft.com/office/drawing/2014/main" id="{E7C2AF98-EF8F-2C4C-A345-CAACA6A1C197}"/>
              </a:ext>
            </a:extLst>
          </p:cNvPr>
          <p:cNvSpPr/>
          <p:nvPr/>
        </p:nvSpPr>
        <p:spPr>
          <a:xfrm>
            <a:off x="867648" y="4065178"/>
            <a:ext cx="7534846" cy="9874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216258" y="1631443"/>
            <a:ext cx="4711484" cy="338554"/>
          </a:xfrm>
          <a:prstGeom prst="rect">
            <a:avLst/>
          </a:prstGeom>
          <a:noFill/>
        </p:spPr>
        <p:txBody>
          <a:bodyPr wrap="square" rtlCol="0">
            <a:spAutoFit/>
          </a:bodyPr>
          <a:lstStyle/>
          <a:p>
            <a:pPr algn="ctr"/>
            <a:r>
              <a:rPr lang="en-US" altLang="ko-KR" sz="1600" b="1"/>
              <a:t>Consistency in Dialog</a:t>
            </a:r>
            <a:r>
              <a:rPr lang="en-US" altLang="ko-KR" sz="1600"/>
              <a:t>: Emotion / Persona / Topic </a:t>
            </a:r>
            <a:endParaRPr lang="ko-KR" altLang="en-US" sz="1600"/>
          </a:p>
        </p:txBody>
      </p:sp>
      <p:sp>
        <p:nvSpPr>
          <p:cNvPr id="6" name="TextBox 5"/>
          <p:cNvSpPr txBox="1"/>
          <p:nvPr/>
        </p:nvSpPr>
        <p:spPr>
          <a:xfrm>
            <a:off x="1384575" y="5703058"/>
            <a:ext cx="6374850" cy="307777"/>
          </a:xfrm>
          <a:prstGeom prst="rect">
            <a:avLst/>
          </a:prstGeom>
          <a:noFill/>
        </p:spPr>
        <p:txBody>
          <a:bodyPr wrap="square" rtlCol="0">
            <a:spAutoFit/>
          </a:bodyPr>
          <a:lstStyle/>
          <a:p>
            <a:pPr algn="ctr"/>
            <a:r>
              <a:rPr lang="en-US" altLang="ko-KR" sz="1400">
                <a:highlight>
                  <a:srgbClr val="FFFF00"/>
                </a:highlight>
              </a:rPr>
              <a:t>Hope to collaborate with Prof. Kyungho Lee and Prof. Jinyoung Yeo</a:t>
            </a:r>
            <a:endParaRPr lang="ko-KR" altLang="en-US" sz="1400">
              <a:highlight>
                <a:srgbClr val="FFFF00"/>
              </a:highlight>
            </a:endParaRPr>
          </a:p>
        </p:txBody>
      </p:sp>
      <p:pic>
        <p:nvPicPr>
          <p:cNvPr id="5" name="그림 4"/>
          <p:cNvPicPr>
            <a:picLocks noChangeAspect="1"/>
          </p:cNvPicPr>
          <p:nvPr/>
        </p:nvPicPr>
        <p:blipFill>
          <a:blip r:embed="rId3"/>
          <a:stretch>
            <a:fillRect/>
          </a:stretch>
        </p:blipFill>
        <p:spPr>
          <a:xfrm>
            <a:off x="867648" y="1969997"/>
            <a:ext cx="7408703" cy="2052016"/>
          </a:xfrm>
          <a:prstGeom prst="rect">
            <a:avLst/>
          </a:prstGeom>
        </p:spPr>
      </p:pic>
      <p:sp>
        <p:nvSpPr>
          <p:cNvPr id="9" name="직사각형 8"/>
          <p:cNvSpPr/>
          <p:nvPr/>
        </p:nvSpPr>
        <p:spPr>
          <a:xfrm>
            <a:off x="469994" y="5393940"/>
            <a:ext cx="8204012" cy="338554"/>
          </a:xfrm>
          <a:prstGeom prst="rect">
            <a:avLst/>
          </a:prstGeom>
        </p:spPr>
        <p:txBody>
          <a:bodyPr wrap="square">
            <a:spAutoFit/>
          </a:bodyPr>
          <a:lstStyle/>
          <a:p>
            <a:pPr algn="ctr"/>
            <a:r>
              <a:rPr lang="en-US" altLang="ko-KR" sz="1600" b="1"/>
              <a:t>Related Task</a:t>
            </a:r>
            <a:r>
              <a:rPr lang="en-US" altLang="ko-KR" sz="1600"/>
              <a:t>: Emotional Dialogue, Personalized Dialogue, Topic Conditioned Dialog</a:t>
            </a:r>
          </a:p>
        </p:txBody>
      </p:sp>
      <p:sp>
        <p:nvSpPr>
          <p:cNvPr id="8" name="TextBox 7"/>
          <p:cNvSpPr txBox="1"/>
          <p:nvPr/>
        </p:nvSpPr>
        <p:spPr>
          <a:xfrm>
            <a:off x="1055570" y="4143562"/>
            <a:ext cx="7102780" cy="792781"/>
          </a:xfrm>
          <a:prstGeom prst="rect">
            <a:avLst/>
          </a:prstGeom>
          <a:noFill/>
        </p:spPr>
        <p:txBody>
          <a:bodyPr wrap="square" rtlCol="0">
            <a:spAutoFit/>
          </a:bodyPr>
          <a:lstStyle/>
          <a:p>
            <a:pPr>
              <a:lnSpc>
                <a:spcPct val="150000"/>
              </a:lnSpc>
            </a:pPr>
            <a:r>
              <a:rPr lang="en-US" altLang="ko-KR" sz="1600" b="1"/>
              <a:t>Is the generated response consistent to target emotion or persona?</a:t>
            </a:r>
          </a:p>
          <a:p>
            <a:pPr>
              <a:lnSpc>
                <a:spcPct val="150000"/>
              </a:lnSpc>
            </a:pPr>
            <a:r>
              <a:rPr lang="en-US" altLang="ko-KR" sz="1600"/>
              <a:t>-&gt; We need evaluation metrics, and also aim to improve consistency for these tasks.</a:t>
            </a:r>
            <a:endParaRPr lang="ko-KR" altLang="en-US" sz="1600"/>
          </a:p>
        </p:txBody>
      </p:sp>
      <p:sp>
        <p:nvSpPr>
          <p:cNvPr id="12" name="Title 1">
            <a:extLst>
              <a:ext uri="{FF2B5EF4-FFF2-40B4-BE49-F238E27FC236}">
                <a16:creationId xmlns:a16="http://schemas.microsoft.com/office/drawing/2014/main" id="{08F09B54-132F-2545-862E-D03051A2866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5) </a:t>
            </a:r>
            <a:r>
              <a:rPr lang="en-US" altLang="ko-KR" sz="2400"/>
              <a:t>Expanding to Related </a:t>
            </a:r>
            <a:r>
              <a:rPr lang="en-US" altLang="ko-KR" sz="2400" smtClean="0"/>
              <a:t>Tasks: Dialog Consistency</a:t>
            </a:r>
            <a:endParaRPr lang="en-US" altLang="ko-Kore-KR" sz="2400"/>
          </a:p>
        </p:txBody>
      </p:sp>
      <p:sp>
        <p:nvSpPr>
          <p:cNvPr id="14" name="내용 개체 틀 3">
            <a:extLst>
              <a:ext uri="{FF2B5EF4-FFF2-40B4-BE49-F238E27FC236}">
                <a16:creationId xmlns:a16="http://schemas.microsoft.com/office/drawing/2014/main" id="{5157DBC7-5DBA-E743-B4CC-303867A4045F}"/>
              </a:ext>
            </a:extLst>
          </p:cNvPr>
          <p:cNvSpPr>
            <a:spLocks noGrp="1"/>
          </p:cNvSpPr>
          <p:nvPr>
            <p:ph idx="1"/>
          </p:nvPr>
        </p:nvSpPr>
        <p:spPr>
          <a:xfrm>
            <a:off x="469994" y="1208241"/>
            <a:ext cx="5590649" cy="384010"/>
          </a:xfrm>
        </p:spPr>
        <p:txBody>
          <a:bodyPr>
            <a:normAutofit/>
          </a:bodyPr>
          <a:lstStyle/>
          <a:p>
            <a:pPr marL="41275" indent="0">
              <a:lnSpc>
                <a:spcPct val="100000"/>
              </a:lnSpc>
              <a:buNone/>
            </a:pPr>
            <a:r>
              <a:rPr lang="en-US" altLang="ko-KR" sz="1600" b="1" dirty="0"/>
              <a:t>Factual Consistency to Dialog Consistency</a:t>
            </a:r>
            <a:endParaRPr lang="ko-KR" altLang="en-US" sz="1600" dirty="0"/>
          </a:p>
        </p:txBody>
      </p:sp>
      <p:sp>
        <p:nvSpPr>
          <p:cNvPr id="15" name="TextBox 14">
            <a:extLst>
              <a:ext uri="{FF2B5EF4-FFF2-40B4-BE49-F238E27FC236}">
                <a16:creationId xmlns:a16="http://schemas.microsoft.com/office/drawing/2014/main" id="{FCA54551-F5F8-3D40-82FF-6A8BBC1BF0AD}"/>
              </a:ext>
            </a:extLst>
          </p:cNvPr>
          <p:cNvSpPr txBox="1"/>
          <p:nvPr/>
        </p:nvSpPr>
        <p:spPr>
          <a:xfrm>
            <a:off x="715794" y="6362460"/>
            <a:ext cx="7712412" cy="276999"/>
          </a:xfrm>
          <a:prstGeom prst="rect">
            <a:avLst/>
          </a:prstGeom>
          <a:noFill/>
        </p:spPr>
        <p:txBody>
          <a:bodyPr wrap="square" rtlCol="0" anchor="b">
            <a:spAutoFit/>
          </a:bodyPr>
          <a:lstStyle/>
          <a:p>
            <a:pPr algn="ctr"/>
            <a:r>
              <a:rPr lang="en-US" altLang="ko-KR" sz="1200" err="1"/>
              <a:t>Rashkin</a:t>
            </a:r>
            <a:r>
              <a:rPr lang="en-US" altLang="ko-KR" sz="1200"/>
              <a:t> et al., Towards Empathetic Open-domain Conversation Models: a New Benchmark and Dataset, ACL 2019</a:t>
            </a:r>
          </a:p>
        </p:txBody>
      </p:sp>
      <p:sp>
        <p:nvSpPr>
          <p:cNvPr id="13" name="TextBox 1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pic>
        <p:nvPicPr>
          <p:cNvPr id="17" name="그림 16"/>
          <p:cNvPicPr>
            <a:picLocks noChangeAspect="1"/>
          </p:cNvPicPr>
          <p:nvPr/>
        </p:nvPicPr>
        <p:blipFill rotWithShape="1">
          <a:blip r:embed="rId4"/>
          <a:srcRect l="12564" t="12151" r="11979" b="12393"/>
          <a:stretch/>
        </p:blipFill>
        <p:spPr>
          <a:xfrm>
            <a:off x="7041587" y="5703058"/>
            <a:ext cx="307777" cy="307777"/>
          </a:xfrm>
          <a:prstGeom prst="rect">
            <a:avLst/>
          </a:prstGeom>
        </p:spPr>
      </p:pic>
      <p:sp>
        <p:nvSpPr>
          <p:cNvPr id="18" name="TextBox 17">
            <a:extLst>
              <a:ext uri="{FF2B5EF4-FFF2-40B4-BE49-F238E27FC236}">
                <a16:creationId xmlns:a16="http://schemas.microsoft.com/office/drawing/2014/main" id="{317F5C55-7AA9-16E8-0CEB-5B4F33DDC6B4}"/>
              </a:ext>
            </a:extLst>
          </p:cNvPr>
          <p:cNvSpPr txBox="1"/>
          <p:nvPr/>
        </p:nvSpPr>
        <p:spPr>
          <a:xfrm>
            <a:off x="496067" y="910714"/>
            <a:ext cx="4075932" cy="307777"/>
          </a:xfrm>
          <a:prstGeom prst="rect">
            <a:avLst/>
          </a:prstGeom>
          <a:noFill/>
        </p:spPr>
        <p:txBody>
          <a:bodyPr wrap="square" rtlCol="0">
            <a:spAutoFit/>
          </a:bodyPr>
          <a:lstStyle/>
          <a:p>
            <a:r>
              <a:rPr lang="en-US" altLang="ko-KR" sz="1400" dirty="0">
                <a:solidFill>
                  <a:schemeClr val="bg1">
                    <a:lumMod val="65000"/>
                  </a:schemeClr>
                </a:solidFill>
              </a:rPr>
              <a:t>F</a:t>
            </a:r>
            <a:r>
              <a:rPr lang="en-US" altLang="ko-KR" sz="1400" dirty="0" smtClean="0">
                <a:solidFill>
                  <a:schemeClr val="bg1">
                    <a:lumMod val="65000"/>
                  </a:schemeClr>
                </a:solidFill>
              </a:rPr>
              <a:t>uture work</a:t>
            </a:r>
            <a:endParaRPr lang="ko-KR" altLang="en-US" sz="1400" dirty="0">
              <a:solidFill>
                <a:schemeClr val="bg1">
                  <a:lumMod val="65000"/>
                </a:schemeClr>
              </a:solidFill>
            </a:endParaRPr>
          </a:p>
        </p:txBody>
      </p:sp>
    </p:spTree>
    <p:extLst>
      <p:ext uri="{BB962C8B-B14F-4D97-AF65-F5344CB8AC3E}">
        <p14:creationId xmlns:p14="http://schemas.microsoft.com/office/powerpoint/2010/main" val="34164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51582" y="3202219"/>
            <a:ext cx="1373188" cy="338554"/>
          </a:xfrm>
          <a:prstGeom prst="rect">
            <a:avLst/>
          </a:prstGeom>
          <a:noFill/>
        </p:spPr>
        <p:txBody>
          <a:bodyPr wrap="square" rtlCol="0">
            <a:spAutoFit/>
          </a:bodyPr>
          <a:lstStyle/>
          <a:p>
            <a:r>
              <a:rPr lang="en-US" altLang="ko-KR" sz="1600">
                <a:solidFill>
                  <a:srgbClr val="FF0000"/>
                </a:solidFill>
              </a:rPr>
              <a:t>fake news</a:t>
            </a:r>
            <a:endParaRPr lang="ko-KR" altLang="en-US" sz="1600">
              <a:solidFill>
                <a:srgbClr val="FF0000"/>
              </a:solidFill>
            </a:endParaRPr>
          </a:p>
        </p:txBody>
      </p:sp>
      <p:sp>
        <p:nvSpPr>
          <p:cNvPr id="8" name="오른쪽 화살표 7"/>
          <p:cNvSpPr/>
          <p:nvPr/>
        </p:nvSpPr>
        <p:spPr>
          <a:xfrm>
            <a:off x="4021372" y="3934035"/>
            <a:ext cx="754061" cy="293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933064" y="3581204"/>
            <a:ext cx="1150938" cy="307777"/>
          </a:xfrm>
          <a:prstGeom prst="rect">
            <a:avLst/>
          </a:prstGeom>
          <a:noFill/>
        </p:spPr>
        <p:txBody>
          <a:bodyPr wrap="square" rtlCol="0">
            <a:spAutoFit/>
          </a:bodyPr>
          <a:lstStyle/>
          <a:p>
            <a:pPr algn="ctr"/>
            <a:r>
              <a:rPr lang="en-US" altLang="ko-KR" sz="1400" b="1"/>
              <a:t>Summary</a:t>
            </a:r>
            <a:endParaRPr lang="ko-KR" altLang="en-US" sz="1400" b="1"/>
          </a:p>
        </p:txBody>
      </p:sp>
      <p:sp>
        <p:nvSpPr>
          <p:cNvPr id="12" name="TextBox 11"/>
          <p:cNvSpPr txBox="1"/>
          <p:nvPr/>
        </p:nvSpPr>
        <p:spPr>
          <a:xfrm>
            <a:off x="4398402" y="4725463"/>
            <a:ext cx="4550504" cy="307777"/>
          </a:xfrm>
          <a:prstGeom prst="rect">
            <a:avLst/>
          </a:prstGeom>
          <a:noFill/>
        </p:spPr>
        <p:txBody>
          <a:bodyPr wrap="square" rtlCol="0">
            <a:spAutoFit/>
          </a:bodyPr>
          <a:lstStyle/>
          <a:p>
            <a:pPr algn="ctr"/>
            <a:r>
              <a:rPr lang="en-US" altLang="ko-KR" sz="1400"/>
              <a:t>Factually </a:t>
            </a:r>
            <a:r>
              <a:rPr lang="en-US" altLang="ko-KR" sz="1400">
                <a:solidFill>
                  <a:schemeClr val="accent1">
                    <a:lumMod val="60000"/>
                    <a:lumOff val="40000"/>
                  </a:schemeClr>
                </a:solidFill>
              </a:rPr>
              <a:t>Consistent</a:t>
            </a:r>
            <a:r>
              <a:rPr lang="en-US" altLang="ko-KR" sz="1400"/>
              <a:t>, but Factually </a:t>
            </a:r>
            <a:r>
              <a:rPr lang="en-US" altLang="ko-KR" sz="1400">
                <a:solidFill>
                  <a:srgbClr val="FF2500"/>
                </a:solidFill>
              </a:rPr>
              <a:t>Incorrect</a:t>
            </a:r>
            <a:r>
              <a:rPr lang="en-US" altLang="ko-KR" sz="1400"/>
              <a:t>!</a:t>
            </a:r>
            <a:endParaRPr lang="ko-KR" altLang="en-US" sz="1400"/>
          </a:p>
        </p:txBody>
      </p:sp>
      <p:sp>
        <p:nvSpPr>
          <p:cNvPr id="15" name="Title 1">
            <a:extLst>
              <a:ext uri="{FF2B5EF4-FFF2-40B4-BE49-F238E27FC236}">
                <a16:creationId xmlns:a16="http://schemas.microsoft.com/office/drawing/2014/main" id="{5A2C31DF-4498-2A4D-A251-AC40BA95985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5) </a:t>
            </a:r>
            <a:r>
              <a:rPr lang="en-US" altLang="ko-KR" sz="2400"/>
              <a:t>Expanding to Related </a:t>
            </a:r>
            <a:r>
              <a:rPr lang="en-US" altLang="ko-KR" sz="2400" smtClean="0"/>
              <a:t>Tasks: Factual Correctness</a:t>
            </a:r>
            <a:endParaRPr lang="en-US" altLang="ko-Kore-KR" sz="2400"/>
          </a:p>
        </p:txBody>
      </p:sp>
      <p:sp>
        <p:nvSpPr>
          <p:cNvPr id="16" name="내용 개체 틀 3">
            <a:extLst>
              <a:ext uri="{FF2B5EF4-FFF2-40B4-BE49-F238E27FC236}">
                <a16:creationId xmlns:a16="http://schemas.microsoft.com/office/drawing/2014/main" id="{14F3F7AE-5FC3-F849-A7CB-8B771D756586}"/>
              </a:ext>
            </a:extLst>
          </p:cNvPr>
          <p:cNvSpPr>
            <a:spLocks noGrp="1"/>
          </p:cNvSpPr>
          <p:nvPr>
            <p:ph idx="1"/>
          </p:nvPr>
        </p:nvSpPr>
        <p:spPr>
          <a:xfrm>
            <a:off x="469994" y="1157300"/>
            <a:ext cx="5590649" cy="384010"/>
          </a:xfrm>
        </p:spPr>
        <p:txBody>
          <a:bodyPr>
            <a:normAutofit/>
          </a:bodyPr>
          <a:lstStyle/>
          <a:p>
            <a:pPr marL="41275" indent="0">
              <a:lnSpc>
                <a:spcPct val="100000"/>
              </a:lnSpc>
              <a:buNone/>
            </a:pPr>
            <a:r>
              <a:rPr lang="en-US" altLang="ko-KR" sz="1600" b="1" dirty="0"/>
              <a:t>Evaluating Factual Correctness</a:t>
            </a:r>
          </a:p>
        </p:txBody>
      </p:sp>
      <p:sp>
        <p:nvSpPr>
          <p:cNvPr id="17" name="TextBox 16">
            <a:extLst>
              <a:ext uri="{FF2B5EF4-FFF2-40B4-BE49-F238E27FC236}">
                <a16:creationId xmlns:a16="http://schemas.microsoft.com/office/drawing/2014/main" id="{7ACC79E4-A7CE-A24E-B67A-1435DC6B409A}"/>
              </a:ext>
            </a:extLst>
          </p:cNvPr>
          <p:cNvSpPr txBox="1"/>
          <p:nvPr/>
        </p:nvSpPr>
        <p:spPr>
          <a:xfrm>
            <a:off x="1384575" y="5917341"/>
            <a:ext cx="6374850" cy="307777"/>
          </a:xfrm>
          <a:prstGeom prst="rect">
            <a:avLst/>
          </a:prstGeom>
          <a:noFill/>
        </p:spPr>
        <p:txBody>
          <a:bodyPr wrap="square" rtlCol="0">
            <a:spAutoFit/>
          </a:bodyPr>
          <a:lstStyle/>
          <a:p>
            <a:pPr algn="ctr"/>
            <a:r>
              <a:rPr lang="en-US" altLang="ko-KR" sz="1400">
                <a:highlight>
                  <a:srgbClr val="FFFF00"/>
                </a:highlight>
              </a:rPr>
              <a:t>Hope to collaborate with Prof. </a:t>
            </a:r>
            <a:r>
              <a:rPr lang="en-US" altLang="ko-KR" sz="1400" err="1">
                <a:highlight>
                  <a:srgbClr val="FFFF00"/>
                </a:highlight>
              </a:rPr>
              <a:t>Jinyoung</a:t>
            </a:r>
            <a:r>
              <a:rPr lang="en-US" altLang="ko-KR" sz="1400">
                <a:highlight>
                  <a:srgbClr val="FFFF00"/>
                </a:highlight>
              </a:rPr>
              <a:t> Yeo</a:t>
            </a:r>
            <a:endParaRPr lang="ko-KR" altLang="en-US" sz="1400">
              <a:highlight>
                <a:srgbClr val="FFFF00"/>
              </a:highlight>
            </a:endParaRPr>
          </a:p>
        </p:txBody>
      </p:sp>
      <p:sp>
        <p:nvSpPr>
          <p:cNvPr id="18" name="직사각형 17">
            <a:extLst>
              <a:ext uri="{FF2B5EF4-FFF2-40B4-BE49-F238E27FC236}">
                <a16:creationId xmlns:a16="http://schemas.microsoft.com/office/drawing/2014/main" id="{38312220-64EB-B44B-9623-074543E248D9}"/>
              </a:ext>
            </a:extLst>
          </p:cNvPr>
          <p:cNvSpPr/>
          <p:nvPr/>
        </p:nvSpPr>
        <p:spPr>
          <a:xfrm>
            <a:off x="469994" y="5608223"/>
            <a:ext cx="8204012" cy="338554"/>
          </a:xfrm>
          <a:prstGeom prst="rect">
            <a:avLst/>
          </a:prstGeom>
        </p:spPr>
        <p:txBody>
          <a:bodyPr wrap="square">
            <a:spAutoFit/>
          </a:bodyPr>
          <a:lstStyle/>
          <a:p>
            <a:pPr algn="ctr"/>
            <a:r>
              <a:rPr lang="en-US" altLang="ko-KR" sz="1600" b="1"/>
              <a:t>Related Task</a:t>
            </a:r>
            <a:r>
              <a:rPr lang="en-US" altLang="ko-KR" sz="1600"/>
              <a:t>: Fake News Detection, Fact Checking</a:t>
            </a:r>
          </a:p>
        </p:txBody>
      </p:sp>
      <p:sp>
        <p:nvSpPr>
          <p:cNvPr id="19" name="모서리가 둥근 직사각형 18">
            <a:extLst>
              <a:ext uri="{FF2B5EF4-FFF2-40B4-BE49-F238E27FC236}">
                <a16:creationId xmlns:a16="http://schemas.microsoft.com/office/drawing/2014/main" id="{7A3FBD18-011F-0D4F-BB69-BDE09C6646DC}"/>
              </a:ext>
            </a:extLst>
          </p:cNvPr>
          <p:cNvSpPr/>
          <p:nvPr/>
        </p:nvSpPr>
        <p:spPr>
          <a:xfrm>
            <a:off x="768607" y="3075223"/>
            <a:ext cx="3252766" cy="1980016"/>
          </a:xfrm>
          <a:prstGeom prst="roundRect">
            <a:avLst>
              <a:gd name="adj" fmla="val 1024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Article</a:t>
            </a:r>
          </a:p>
          <a:p>
            <a:pPr lvl="0">
              <a:lnSpc>
                <a:spcPct val="150000"/>
              </a:lnSpc>
            </a:pPr>
            <a:r>
              <a:rPr lang="en-US" altLang="ko-KR" sz="1600">
                <a:solidFill>
                  <a:prstClr val="black"/>
                </a:solidFill>
              </a:rPr>
              <a:t>COVID-19 was completely over a year after the vaccine was invented. In August 2021, WHO officially declared the end of COVID-19. (…)</a:t>
            </a:r>
          </a:p>
        </p:txBody>
      </p:sp>
      <p:sp>
        <p:nvSpPr>
          <p:cNvPr id="20" name="모서리가 둥근 직사각형 19">
            <a:extLst>
              <a:ext uri="{FF2B5EF4-FFF2-40B4-BE49-F238E27FC236}">
                <a16:creationId xmlns:a16="http://schemas.microsoft.com/office/drawing/2014/main" id="{4869EFA7-03E0-8F41-B128-27C4387278F3}"/>
              </a:ext>
            </a:extLst>
          </p:cNvPr>
          <p:cNvSpPr/>
          <p:nvPr/>
        </p:nvSpPr>
        <p:spPr>
          <a:xfrm>
            <a:off x="4995693" y="3435943"/>
            <a:ext cx="3355922" cy="1289520"/>
          </a:xfrm>
          <a:prstGeom prst="roundRect">
            <a:avLst>
              <a:gd name="adj" fmla="val 1024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Generated Summary</a:t>
            </a:r>
          </a:p>
          <a:p>
            <a:pPr lvl="0">
              <a:lnSpc>
                <a:spcPct val="150000"/>
              </a:lnSpc>
            </a:pPr>
            <a:r>
              <a:rPr lang="en-US" altLang="ko-KR" sz="1600">
                <a:solidFill>
                  <a:prstClr val="black"/>
                </a:solidFill>
              </a:rPr>
              <a:t>COVID-19 was finally ended over a year after the vaccine.</a:t>
            </a:r>
          </a:p>
        </p:txBody>
      </p:sp>
      <p:sp>
        <p:nvSpPr>
          <p:cNvPr id="28" name="모서리가 둥근 직사각형 27">
            <a:extLst>
              <a:ext uri="{FF2B5EF4-FFF2-40B4-BE49-F238E27FC236}">
                <a16:creationId xmlns:a16="http://schemas.microsoft.com/office/drawing/2014/main" id="{1C7D4EDA-9B2E-9D49-B6BD-7B1B50441AFB}"/>
              </a:ext>
            </a:extLst>
          </p:cNvPr>
          <p:cNvSpPr/>
          <p:nvPr/>
        </p:nvSpPr>
        <p:spPr>
          <a:xfrm>
            <a:off x="807133" y="1722993"/>
            <a:ext cx="3124748" cy="98740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AA06A795-E505-D743-82CE-1CCBFE02F74E}"/>
              </a:ext>
            </a:extLst>
          </p:cNvPr>
          <p:cNvSpPr txBox="1"/>
          <p:nvPr/>
        </p:nvSpPr>
        <p:spPr>
          <a:xfrm>
            <a:off x="932556" y="1955085"/>
            <a:ext cx="2846925" cy="523220"/>
          </a:xfrm>
          <a:prstGeom prst="rect">
            <a:avLst/>
          </a:prstGeom>
          <a:noFill/>
        </p:spPr>
        <p:txBody>
          <a:bodyPr wrap="square">
            <a:spAutoFit/>
          </a:bodyPr>
          <a:lstStyle/>
          <a:p>
            <a:r>
              <a:rPr lang="en-US" altLang="ko-KR" sz="1400" b="1">
                <a:solidFill>
                  <a:schemeClr val="bg1"/>
                </a:solidFill>
              </a:rPr>
              <a:t>Factual Consistency</a:t>
            </a:r>
          </a:p>
          <a:p>
            <a:r>
              <a:rPr lang="en-US" altLang="ko-KR" sz="1400">
                <a:solidFill>
                  <a:schemeClr val="bg1"/>
                </a:solidFill>
              </a:rPr>
              <a:t>: Agreement with facts in the </a:t>
            </a:r>
            <a:r>
              <a:rPr lang="en-US" altLang="ko-KR" sz="1400" b="1">
                <a:solidFill>
                  <a:schemeClr val="bg1"/>
                </a:solidFill>
              </a:rPr>
              <a:t>source</a:t>
            </a:r>
          </a:p>
        </p:txBody>
      </p:sp>
      <p:sp>
        <p:nvSpPr>
          <p:cNvPr id="29" name="모서리가 둥근 직사각형 28">
            <a:extLst>
              <a:ext uri="{FF2B5EF4-FFF2-40B4-BE49-F238E27FC236}">
                <a16:creationId xmlns:a16="http://schemas.microsoft.com/office/drawing/2014/main" id="{4E950CB2-5162-4E49-A199-D850BB788142}"/>
              </a:ext>
            </a:extLst>
          </p:cNvPr>
          <p:cNvSpPr/>
          <p:nvPr/>
        </p:nvSpPr>
        <p:spPr>
          <a:xfrm>
            <a:off x="4378412" y="1726279"/>
            <a:ext cx="3954912" cy="98740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190C1E2D-F6D1-7746-90C1-6FBA56946A61}"/>
              </a:ext>
            </a:extLst>
          </p:cNvPr>
          <p:cNvSpPr txBox="1"/>
          <p:nvPr/>
        </p:nvSpPr>
        <p:spPr>
          <a:xfrm>
            <a:off x="4457928" y="1849361"/>
            <a:ext cx="3875396" cy="738664"/>
          </a:xfrm>
          <a:prstGeom prst="rect">
            <a:avLst/>
          </a:prstGeom>
          <a:noFill/>
        </p:spPr>
        <p:txBody>
          <a:bodyPr wrap="square">
            <a:spAutoFit/>
          </a:bodyPr>
          <a:lstStyle/>
          <a:p>
            <a:r>
              <a:rPr lang="en-US" altLang="ko-KR" sz="1400" b="1">
                <a:solidFill>
                  <a:schemeClr val="bg1"/>
                </a:solidFill>
              </a:rPr>
              <a:t>Factual Correctness</a:t>
            </a:r>
          </a:p>
          <a:p>
            <a:r>
              <a:rPr lang="en-US" altLang="ko-KR" sz="1400">
                <a:solidFill>
                  <a:schemeClr val="bg1"/>
                </a:solidFill>
              </a:rPr>
              <a:t>: Agreement with facts in </a:t>
            </a:r>
            <a:r>
              <a:rPr lang="en-US" altLang="ko-KR" sz="1400" b="1">
                <a:solidFill>
                  <a:schemeClr val="bg1"/>
                </a:solidFill>
              </a:rPr>
              <a:t>external knowledge base</a:t>
            </a:r>
          </a:p>
          <a:p>
            <a:r>
              <a:rPr lang="en-US" altLang="ko-KR" sz="1400">
                <a:solidFill>
                  <a:schemeClr val="bg1"/>
                </a:solidFill>
              </a:rPr>
              <a:t>(e.g. commonsense, world knowledge)</a:t>
            </a:r>
            <a:endParaRPr lang="ko-Kore-KR" altLang="en-US" sz="1400">
              <a:solidFill>
                <a:schemeClr val="bg1"/>
              </a:solidFill>
            </a:endParaRPr>
          </a:p>
        </p:txBody>
      </p:sp>
      <p:sp>
        <p:nvSpPr>
          <p:cNvPr id="31" name="TextBox 30">
            <a:extLst>
              <a:ext uri="{FF2B5EF4-FFF2-40B4-BE49-F238E27FC236}">
                <a16:creationId xmlns:a16="http://schemas.microsoft.com/office/drawing/2014/main" id="{AC2ECC98-4059-ED46-9483-052FF592BE9B}"/>
              </a:ext>
            </a:extLst>
          </p:cNvPr>
          <p:cNvSpPr txBox="1"/>
          <p:nvPr/>
        </p:nvSpPr>
        <p:spPr>
          <a:xfrm>
            <a:off x="3169142" y="2091106"/>
            <a:ext cx="1972010" cy="307777"/>
          </a:xfrm>
          <a:prstGeom prst="rect">
            <a:avLst/>
          </a:prstGeom>
          <a:noFill/>
        </p:spPr>
        <p:txBody>
          <a:bodyPr wrap="square">
            <a:spAutoFit/>
          </a:bodyPr>
          <a:lstStyle/>
          <a:p>
            <a:pPr algn="ctr"/>
            <a:r>
              <a:rPr lang="en-US" altLang="ko-KR" sz="1400" b="1"/>
              <a:t>vs</a:t>
            </a:r>
            <a:endParaRPr lang="en-US" altLang="ko-KR" sz="1400"/>
          </a:p>
        </p:txBody>
      </p:sp>
      <p:pic>
        <p:nvPicPr>
          <p:cNvPr id="22" name="그림 21"/>
          <p:cNvPicPr>
            <a:picLocks noChangeAspect="1"/>
          </p:cNvPicPr>
          <p:nvPr/>
        </p:nvPicPr>
        <p:blipFill rotWithShape="1">
          <a:blip r:embed="rId3"/>
          <a:srcRect l="12564" t="12151" r="11979" b="12393"/>
          <a:stretch/>
        </p:blipFill>
        <p:spPr>
          <a:xfrm>
            <a:off x="6201979" y="5917341"/>
            <a:ext cx="307777" cy="307777"/>
          </a:xfrm>
          <a:prstGeom prst="rect">
            <a:avLst/>
          </a:prstGeom>
        </p:spPr>
      </p:pic>
      <p:sp>
        <p:nvSpPr>
          <p:cNvPr id="23" name="TextBox 2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17F5C55-7AA9-16E8-0CEB-5B4F33DDC6B4}"/>
              </a:ext>
            </a:extLst>
          </p:cNvPr>
          <p:cNvSpPr txBox="1"/>
          <p:nvPr/>
        </p:nvSpPr>
        <p:spPr>
          <a:xfrm>
            <a:off x="496067" y="910714"/>
            <a:ext cx="4075932" cy="307777"/>
          </a:xfrm>
          <a:prstGeom prst="rect">
            <a:avLst/>
          </a:prstGeom>
          <a:noFill/>
        </p:spPr>
        <p:txBody>
          <a:bodyPr wrap="square" rtlCol="0">
            <a:spAutoFit/>
          </a:bodyPr>
          <a:lstStyle/>
          <a:p>
            <a:r>
              <a:rPr lang="en-US" altLang="ko-KR" sz="1400" dirty="0">
                <a:solidFill>
                  <a:schemeClr val="bg1">
                    <a:lumMod val="65000"/>
                  </a:schemeClr>
                </a:solidFill>
              </a:rPr>
              <a:t>F</a:t>
            </a:r>
            <a:r>
              <a:rPr lang="en-US" altLang="ko-KR" sz="1400" dirty="0" smtClean="0">
                <a:solidFill>
                  <a:schemeClr val="bg1">
                    <a:lumMod val="65000"/>
                  </a:schemeClr>
                </a:solidFill>
              </a:rPr>
              <a:t>uture work</a:t>
            </a:r>
            <a:endParaRPr lang="ko-KR" altLang="en-US" sz="1400" dirty="0">
              <a:solidFill>
                <a:schemeClr val="bg1">
                  <a:lumMod val="65000"/>
                </a:schemeClr>
              </a:solidFill>
            </a:endParaRPr>
          </a:p>
        </p:txBody>
      </p:sp>
    </p:spTree>
    <p:extLst>
      <p:ext uri="{BB962C8B-B14F-4D97-AF65-F5344CB8AC3E}">
        <p14:creationId xmlns:p14="http://schemas.microsoft.com/office/powerpoint/2010/main" val="1006192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5" name="Title 1">
            <a:extLst>
              <a:ext uri="{FF2B5EF4-FFF2-40B4-BE49-F238E27FC236}">
                <a16:creationId xmlns:a16="http://schemas.microsoft.com/office/drawing/2014/main" id="{DDB79693-BF1F-9228-F8C4-8DF0B120105C}"/>
              </a:ext>
            </a:extLst>
          </p:cNvPr>
          <p:cNvSpPr txBox="1">
            <a:spLocks/>
          </p:cNvSpPr>
          <p:nvPr/>
        </p:nvSpPr>
        <p:spPr>
          <a:xfrm>
            <a:off x="435898" y="495541"/>
            <a:ext cx="62479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What is Important in Text Generation?</a:t>
            </a:r>
          </a:p>
        </p:txBody>
      </p:sp>
      <p:sp>
        <p:nvSpPr>
          <p:cNvPr id="6" name="TextBox 5">
            <a:extLst>
              <a:ext uri="{FF2B5EF4-FFF2-40B4-BE49-F238E27FC236}">
                <a16:creationId xmlns:a16="http://schemas.microsoft.com/office/drawing/2014/main" id="{E11A5943-922C-4454-867D-110EEC8E20C8}"/>
              </a:ext>
            </a:extLst>
          </p:cNvPr>
          <p:cNvSpPr txBox="1"/>
          <p:nvPr/>
        </p:nvSpPr>
        <p:spPr>
          <a:xfrm>
            <a:off x="2147207" y="2844994"/>
            <a:ext cx="4849586" cy="400110"/>
          </a:xfrm>
          <a:prstGeom prst="rect">
            <a:avLst/>
          </a:prstGeom>
          <a:noFill/>
        </p:spPr>
        <p:txBody>
          <a:bodyPr wrap="square" rtlCol="0">
            <a:spAutoFit/>
          </a:bodyPr>
          <a:lstStyle/>
          <a:p>
            <a:pPr algn="ctr"/>
            <a:r>
              <a:rPr lang="en-US" altLang="ko-KR" sz="2000" b="1"/>
              <a:t>Fluency</a:t>
            </a:r>
            <a:endParaRPr lang="ko-KR" altLang="en-US" sz="1400" b="1"/>
          </a:p>
        </p:txBody>
      </p:sp>
      <p:sp>
        <p:nvSpPr>
          <p:cNvPr id="10" name="TextBox 9">
            <a:extLst>
              <a:ext uri="{FF2B5EF4-FFF2-40B4-BE49-F238E27FC236}">
                <a16:creationId xmlns:a16="http://schemas.microsoft.com/office/drawing/2014/main" id="{08C290FE-7F4F-AEF2-A885-EA1FE29CD00B}"/>
              </a:ext>
            </a:extLst>
          </p:cNvPr>
          <p:cNvSpPr txBox="1"/>
          <p:nvPr/>
        </p:nvSpPr>
        <p:spPr>
          <a:xfrm>
            <a:off x="2147207" y="3547828"/>
            <a:ext cx="4849586" cy="400110"/>
          </a:xfrm>
          <a:prstGeom prst="rect">
            <a:avLst/>
          </a:prstGeom>
          <a:noFill/>
        </p:spPr>
        <p:txBody>
          <a:bodyPr wrap="square" rtlCol="0">
            <a:spAutoFit/>
          </a:bodyPr>
          <a:lstStyle/>
          <a:p>
            <a:pPr algn="ctr"/>
            <a:r>
              <a:rPr lang="en-US" altLang="ko-KR" sz="2000" b="1"/>
              <a:t>Interesting</a:t>
            </a:r>
            <a:endParaRPr lang="ko-KR" altLang="en-US" sz="1400" b="1"/>
          </a:p>
        </p:txBody>
      </p:sp>
      <p:sp>
        <p:nvSpPr>
          <p:cNvPr id="11" name="TextBox 10">
            <a:extLst>
              <a:ext uri="{FF2B5EF4-FFF2-40B4-BE49-F238E27FC236}">
                <a16:creationId xmlns:a16="http://schemas.microsoft.com/office/drawing/2014/main" id="{23F7F1E2-B764-5AD2-1221-1893B0240088}"/>
              </a:ext>
            </a:extLst>
          </p:cNvPr>
          <p:cNvSpPr txBox="1"/>
          <p:nvPr/>
        </p:nvSpPr>
        <p:spPr>
          <a:xfrm>
            <a:off x="2147207" y="2142160"/>
            <a:ext cx="4849586" cy="400110"/>
          </a:xfrm>
          <a:prstGeom prst="rect">
            <a:avLst/>
          </a:prstGeom>
          <a:noFill/>
        </p:spPr>
        <p:txBody>
          <a:bodyPr wrap="square" rtlCol="0">
            <a:spAutoFit/>
          </a:bodyPr>
          <a:lstStyle/>
          <a:p>
            <a:pPr algn="ctr"/>
            <a:r>
              <a:rPr lang="en-US" altLang="ko-KR" sz="2000" b="1"/>
              <a:t>Grammatically Correct</a:t>
            </a:r>
            <a:endParaRPr lang="ko-KR" altLang="en-US" sz="1400" b="1"/>
          </a:p>
        </p:txBody>
      </p:sp>
      <p:sp>
        <p:nvSpPr>
          <p:cNvPr id="12" name="TextBox 11">
            <a:extLst>
              <a:ext uri="{FF2B5EF4-FFF2-40B4-BE49-F238E27FC236}">
                <a16:creationId xmlns:a16="http://schemas.microsoft.com/office/drawing/2014/main" id="{DDFF8C70-F463-CEE9-27C4-811E0E678EFE}"/>
              </a:ext>
            </a:extLst>
          </p:cNvPr>
          <p:cNvSpPr txBox="1"/>
          <p:nvPr/>
        </p:nvSpPr>
        <p:spPr>
          <a:xfrm>
            <a:off x="3261633" y="4250662"/>
            <a:ext cx="2620734" cy="400110"/>
          </a:xfrm>
          <a:prstGeom prst="rect">
            <a:avLst/>
          </a:prstGeom>
          <a:noFill/>
        </p:spPr>
        <p:txBody>
          <a:bodyPr wrap="square" rtlCol="0">
            <a:spAutoFit/>
          </a:bodyPr>
          <a:lstStyle/>
          <a:p>
            <a:pPr algn="ctr"/>
            <a:r>
              <a:rPr lang="en-US" altLang="ko-KR" sz="2000" b="1"/>
              <a:t>Understandable</a:t>
            </a:r>
            <a:endParaRPr lang="ko-KR" altLang="en-US" sz="1400" b="1"/>
          </a:p>
        </p:txBody>
      </p:sp>
    </p:spTree>
    <p:extLst>
      <p:ext uri="{BB962C8B-B14F-4D97-AF65-F5344CB8AC3E}">
        <p14:creationId xmlns:p14="http://schemas.microsoft.com/office/powerpoint/2010/main" val="363665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0737" y="3409733"/>
            <a:ext cx="2523281" cy="307777"/>
          </a:xfrm>
          <a:prstGeom prst="rect">
            <a:avLst/>
          </a:prstGeom>
          <a:noFill/>
        </p:spPr>
        <p:txBody>
          <a:bodyPr wrap="square" rtlCol="0">
            <a:spAutoFit/>
          </a:bodyPr>
          <a:lstStyle/>
          <a:p>
            <a:pPr algn="ctr"/>
            <a:r>
              <a:rPr lang="en-US" altLang="ko-KR" sz="1400" b="1"/>
              <a:t>Error Correction</a:t>
            </a:r>
            <a:endParaRPr lang="ko-KR" altLang="en-US" sz="1400" b="1"/>
          </a:p>
        </p:txBody>
      </p:sp>
      <p:sp>
        <p:nvSpPr>
          <p:cNvPr id="6" name="TextBox 5"/>
          <p:cNvSpPr txBox="1"/>
          <p:nvPr/>
        </p:nvSpPr>
        <p:spPr>
          <a:xfrm>
            <a:off x="348486" y="3377053"/>
            <a:ext cx="1982501" cy="307777"/>
          </a:xfrm>
          <a:prstGeom prst="rect">
            <a:avLst/>
          </a:prstGeom>
          <a:noFill/>
        </p:spPr>
        <p:txBody>
          <a:bodyPr wrap="square" rtlCol="0">
            <a:spAutoFit/>
          </a:bodyPr>
          <a:lstStyle/>
          <a:p>
            <a:pPr algn="ctr"/>
            <a:r>
              <a:rPr lang="en-US" altLang="ko-KR" sz="1400" b="1" smtClean="0"/>
              <a:t>Metric-aware Decoding</a:t>
            </a:r>
            <a:endParaRPr lang="ko-KR" altLang="en-US" sz="1400" b="1"/>
          </a:p>
        </p:txBody>
      </p:sp>
      <p:sp>
        <p:nvSpPr>
          <p:cNvPr id="7" name="TextBox 6"/>
          <p:cNvSpPr txBox="1"/>
          <p:nvPr/>
        </p:nvSpPr>
        <p:spPr>
          <a:xfrm>
            <a:off x="2450570" y="3403629"/>
            <a:ext cx="1468062" cy="307777"/>
          </a:xfrm>
          <a:prstGeom prst="rect">
            <a:avLst/>
          </a:prstGeom>
          <a:noFill/>
        </p:spPr>
        <p:txBody>
          <a:bodyPr wrap="square" rtlCol="0">
            <a:spAutoFit/>
          </a:bodyPr>
          <a:lstStyle/>
          <a:p>
            <a:pPr algn="ctr"/>
            <a:r>
              <a:rPr lang="en-US" altLang="ko-KR" sz="1400" b="1"/>
              <a:t>Optimization</a:t>
            </a:r>
            <a:endParaRPr lang="ko-KR" altLang="en-US" sz="1400" b="1"/>
          </a:p>
        </p:txBody>
      </p:sp>
      <p:sp>
        <p:nvSpPr>
          <p:cNvPr id="10" name="아래쪽 화살표 9"/>
          <p:cNvSpPr/>
          <p:nvPr/>
        </p:nvSpPr>
        <p:spPr>
          <a:xfrm>
            <a:off x="5230713" y="2061059"/>
            <a:ext cx="183331" cy="2541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5219416" y="2621642"/>
            <a:ext cx="183331" cy="2541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4564905" y="2374032"/>
            <a:ext cx="1492351" cy="339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Post-editing</a:t>
            </a:r>
            <a:endParaRPr lang="ko-KR" altLang="en-US" sz="1400"/>
          </a:p>
        </p:txBody>
      </p:sp>
      <p:sp>
        <p:nvSpPr>
          <p:cNvPr id="14" name="모서리가 둥근 직사각형 13"/>
          <p:cNvSpPr/>
          <p:nvPr/>
        </p:nvSpPr>
        <p:spPr>
          <a:xfrm>
            <a:off x="2649845" y="2966755"/>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6" name="아래쪽 화살표 15"/>
          <p:cNvSpPr/>
          <p:nvPr/>
        </p:nvSpPr>
        <p:spPr>
          <a:xfrm>
            <a:off x="3113074" y="2192666"/>
            <a:ext cx="162164" cy="727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202725" y="2396018"/>
            <a:ext cx="1134402" cy="276999"/>
          </a:xfrm>
          <a:prstGeom prst="rect">
            <a:avLst/>
          </a:prstGeom>
          <a:noFill/>
        </p:spPr>
        <p:txBody>
          <a:bodyPr wrap="square" rtlCol="0">
            <a:spAutoFit/>
          </a:bodyPr>
          <a:lstStyle/>
          <a:p>
            <a:r>
              <a:rPr lang="en-US" altLang="ko-KR" sz="1200"/>
              <a:t>Reward</a:t>
            </a:r>
            <a:endParaRPr lang="ko-KR" altLang="en-US" sz="1200"/>
          </a:p>
        </p:txBody>
      </p:sp>
      <p:sp>
        <p:nvSpPr>
          <p:cNvPr id="18" name="모서리가 둥근 직사각형 17"/>
          <p:cNvSpPr/>
          <p:nvPr/>
        </p:nvSpPr>
        <p:spPr>
          <a:xfrm>
            <a:off x="779303" y="2970110"/>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21" name="모서리가 둥근 직사각형 20"/>
          <p:cNvSpPr/>
          <p:nvPr/>
        </p:nvSpPr>
        <p:spPr>
          <a:xfrm>
            <a:off x="1280003" y="2413183"/>
            <a:ext cx="665626" cy="3331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Value</a:t>
            </a:r>
          </a:p>
        </p:txBody>
      </p:sp>
      <p:sp>
        <p:nvSpPr>
          <p:cNvPr id="23" name="TextBox 22"/>
          <p:cNvSpPr txBox="1"/>
          <p:nvPr/>
        </p:nvSpPr>
        <p:spPr>
          <a:xfrm>
            <a:off x="1654356" y="2724116"/>
            <a:ext cx="1220262" cy="276999"/>
          </a:xfrm>
          <a:prstGeom prst="rect">
            <a:avLst/>
          </a:prstGeom>
          <a:noFill/>
        </p:spPr>
        <p:txBody>
          <a:bodyPr wrap="square" rtlCol="0">
            <a:spAutoFit/>
          </a:bodyPr>
          <a:lstStyle/>
          <a:p>
            <a:r>
              <a:rPr lang="en-US" altLang="ko-KR" sz="1200" smtClean="0"/>
              <a:t>Revise</a:t>
            </a:r>
            <a:endParaRPr lang="ko-KR" altLang="en-US" sz="1200"/>
          </a:p>
        </p:txBody>
      </p:sp>
      <p:sp>
        <p:nvSpPr>
          <p:cNvPr id="24" name="TextBox 23"/>
          <p:cNvSpPr txBox="1"/>
          <p:nvPr/>
        </p:nvSpPr>
        <p:spPr>
          <a:xfrm>
            <a:off x="1689434" y="6233993"/>
            <a:ext cx="2050383" cy="307777"/>
          </a:xfrm>
          <a:prstGeom prst="rect">
            <a:avLst/>
          </a:prstGeom>
          <a:noFill/>
        </p:spPr>
        <p:txBody>
          <a:bodyPr wrap="square" rtlCol="0">
            <a:spAutoFit/>
          </a:bodyPr>
          <a:lstStyle/>
          <a:p>
            <a:pPr algn="ctr"/>
            <a:r>
              <a:rPr lang="en-US" altLang="ko-KR" sz="1400" b="1"/>
              <a:t>Dialog Consistency</a:t>
            </a:r>
            <a:endParaRPr lang="ko-KR" altLang="en-US" sz="1400" b="1"/>
          </a:p>
        </p:txBody>
      </p:sp>
      <p:sp>
        <p:nvSpPr>
          <p:cNvPr id="46" name="TextBox 45"/>
          <p:cNvSpPr txBox="1"/>
          <p:nvPr/>
        </p:nvSpPr>
        <p:spPr>
          <a:xfrm>
            <a:off x="5445066" y="6250315"/>
            <a:ext cx="2050383" cy="307777"/>
          </a:xfrm>
          <a:prstGeom prst="rect">
            <a:avLst/>
          </a:prstGeom>
          <a:noFill/>
        </p:spPr>
        <p:txBody>
          <a:bodyPr wrap="square" rtlCol="0">
            <a:spAutoFit/>
          </a:bodyPr>
          <a:lstStyle/>
          <a:p>
            <a:pPr algn="ctr"/>
            <a:r>
              <a:rPr lang="en-US" altLang="ko-KR" sz="1400" b="1"/>
              <a:t>Factual Correctness</a:t>
            </a:r>
            <a:endParaRPr lang="ko-KR" altLang="en-US" sz="1400" b="1"/>
          </a:p>
        </p:txBody>
      </p:sp>
      <p:sp>
        <p:nvSpPr>
          <p:cNvPr id="52" name="TextBox 51"/>
          <p:cNvSpPr txBox="1"/>
          <p:nvPr/>
        </p:nvSpPr>
        <p:spPr>
          <a:xfrm>
            <a:off x="7103989" y="5286636"/>
            <a:ext cx="1141200" cy="461665"/>
          </a:xfrm>
          <a:prstGeom prst="rect">
            <a:avLst/>
          </a:prstGeom>
          <a:noFill/>
        </p:spPr>
        <p:txBody>
          <a:bodyPr wrap="square" rtlCol="0">
            <a:spAutoFit/>
          </a:bodyPr>
          <a:lstStyle/>
          <a:p>
            <a:r>
              <a:rPr lang="en-US" altLang="ko-KR" sz="1200"/>
              <a:t>Factually Correct?</a:t>
            </a:r>
            <a:endParaRPr lang="ko-KR" altLang="en-US" sz="1200"/>
          </a:p>
        </p:txBody>
      </p:sp>
      <p:sp>
        <p:nvSpPr>
          <p:cNvPr id="32" name="모서리가 둥근 직사각형 31"/>
          <p:cNvSpPr/>
          <p:nvPr/>
        </p:nvSpPr>
        <p:spPr>
          <a:xfrm>
            <a:off x="2757019" y="4685951"/>
            <a:ext cx="1315577" cy="354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Knowledge</a:t>
            </a:r>
          </a:p>
        </p:txBody>
      </p:sp>
      <p:sp>
        <p:nvSpPr>
          <p:cNvPr id="33" name="모서리가 둥근 직사각형 32"/>
          <p:cNvSpPr/>
          <p:nvPr/>
        </p:nvSpPr>
        <p:spPr>
          <a:xfrm>
            <a:off x="1363993" y="4693267"/>
            <a:ext cx="1325580" cy="344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Dialog History</a:t>
            </a:r>
          </a:p>
        </p:txBody>
      </p:sp>
      <p:sp>
        <p:nvSpPr>
          <p:cNvPr id="4" name="TextBox 3"/>
          <p:cNvSpPr txBox="1"/>
          <p:nvPr/>
        </p:nvSpPr>
        <p:spPr>
          <a:xfrm>
            <a:off x="2442248" y="4405698"/>
            <a:ext cx="1927312" cy="276999"/>
          </a:xfrm>
          <a:prstGeom prst="rect">
            <a:avLst/>
          </a:prstGeom>
          <a:noFill/>
        </p:spPr>
        <p:txBody>
          <a:bodyPr wrap="square" rtlCol="0">
            <a:spAutoFit/>
          </a:bodyPr>
          <a:lstStyle/>
          <a:p>
            <a:pPr algn="ctr"/>
            <a:r>
              <a:rPr lang="en-US" altLang="ko-KR" sz="1200"/>
              <a:t>Emotion, Persona, Topic</a:t>
            </a:r>
            <a:endParaRPr lang="ko-KR" altLang="en-US" sz="1200"/>
          </a:p>
        </p:txBody>
      </p:sp>
      <p:sp>
        <p:nvSpPr>
          <p:cNvPr id="37" name="모서리가 둥근 직사각형 36"/>
          <p:cNvSpPr/>
          <p:nvPr/>
        </p:nvSpPr>
        <p:spPr>
          <a:xfrm>
            <a:off x="5972801" y="5804384"/>
            <a:ext cx="1088621" cy="350104"/>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38" name="모서리가 둥근 직사각형 37"/>
          <p:cNvSpPr/>
          <p:nvPr/>
        </p:nvSpPr>
        <p:spPr>
          <a:xfrm>
            <a:off x="2172531" y="5244988"/>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39" name="모서리가 둥근 직사각형 38"/>
          <p:cNvSpPr/>
          <p:nvPr/>
        </p:nvSpPr>
        <p:spPr>
          <a:xfrm>
            <a:off x="2170317" y="5812379"/>
            <a:ext cx="1088621" cy="350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Response</a:t>
            </a:r>
          </a:p>
        </p:txBody>
      </p:sp>
      <p:sp>
        <p:nvSpPr>
          <p:cNvPr id="25" name="TextBox 24"/>
          <p:cNvSpPr txBox="1"/>
          <p:nvPr/>
        </p:nvSpPr>
        <p:spPr>
          <a:xfrm>
            <a:off x="3294479" y="5189207"/>
            <a:ext cx="1247174" cy="646331"/>
          </a:xfrm>
          <a:prstGeom prst="rect">
            <a:avLst/>
          </a:prstGeom>
          <a:noFill/>
        </p:spPr>
        <p:txBody>
          <a:bodyPr wrap="square" rtlCol="0">
            <a:spAutoFit/>
          </a:bodyPr>
          <a:lstStyle/>
          <a:p>
            <a:r>
              <a:rPr lang="en-US" altLang="ko-KR" sz="1200"/>
              <a:t>Is response</a:t>
            </a:r>
            <a:r>
              <a:rPr lang="ko-KR" altLang="en-US" sz="1200"/>
              <a:t> </a:t>
            </a:r>
            <a:r>
              <a:rPr lang="en-US" altLang="ko-KR" sz="1200"/>
              <a:t>consistent with the knowledge?</a:t>
            </a:r>
            <a:endParaRPr lang="ko-KR" altLang="en-US" sz="1200"/>
          </a:p>
        </p:txBody>
      </p:sp>
      <p:sp>
        <p:nvSpPr>
          <p:cNvPr id="42" name="Title 1">
            <a:extLst>
              <a:ext uri="{FF2B5EF4-FFF2-40B4-BE49-F238E27FC236}">
                <a16:creationId xmlns:a16="http://schemas.microsoft.com/office/drawing/2014/main" id="{46005435-235B-A04A-A348-8BAA6B931284}"/>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Summary of </a:t>
            </a:r>
            <a:r>
              <a:rPr lang="en-US" altLang="ko-KR" sz="2400" dirty="0" smtClean="0"/>
              <a:t>Part 2</a:t>
            </a:r>
            <a:r>
              <a:rPr lang="en-US" altLang="ko-KR" sz="2400" dirty="0"/>
              <a:t>: Improving Factual Consistency</a:t>
            </a:r>
            <a:endParaRPr lang="en-US" altLang="ko-Kore-KR" sz="2400" dirty="0"/>
          </a:p>
        </p:txBody>
      </p:sp>
      <p:sp>
        <p:nvSpPr>
          <p:cNvPr id="47" name="내용 개체 틀 3">
            <a:extLst>
              <a:ext uri="{FF2B5EF4-FFF2-40B4-BE49-F238E27FC236}">
                <a16:creationId xmlns:a16="http://schemas.microsoft.com/office/drawing/2014/main" id="{AE56B487-C4FB-DC4E-853B-1123FC3B3432}"/>
              </a:ext>
            </a:extLst>
          </p:cNvPr>
          <p:cNvSpPr>
            <a:spLocks noGrp="1"/>
          </p:cNvSpPr>
          <p:nvPr>
            <p:ph idx="1"/>
          </p:nvPr>
        </p:nvSpPr>
        <p:spPr>
          <a:xfrm>
            <a:off x="324210" y="1251287"/>
            <a:ext cx="5590649" cy="384010"/>
          </a:xfrm>
        </p:spPr>
        <p:txBody>
          <a:bodyPr>
            <a:normAutofit/>
          </a:bodyPr>
          <a:lstStyle/>
          <a:p>
            <a:pPr marL="41275" indent="0">
              <a:lnSpc>
                <a:spcPct val="100000"/>
              </a:lnSpc>
              <a:buNone/>
            </a:pPr>
            <a:r>
              <a:rPr lang="en-US" altLang="ko-KR" sz="1800" b="1"/>
              <a:t>Improving Factual Consistency in Text Generation</a:t>
            </a:r>
            <a:endParaRPr lang="ko-KR" altLang="en-US" sz="1800" b="1"/>
          </a:p>
        </p:txBody>
      </p:sp>
      <p:sp>
        <p:nvSpPr>
          <p:cNvPr id="53" name="내용 개체 틀 3">
            <a:extLst>
              <a:ext uri="{FF2B5EF4-FFF2-40B4-BE49-F238E27FC236}">
                <a16:creationId xmlns:a16="http://schemas.microsoft.com/office/drawing/2014/main" id="{4186785F-A7EE-3E4D-8315-3F6FBE9E6CB2}"/>
              </a:ext>
            </a:extLst>
          </p:cNvPr>
          <p:cNvSpPr txBox="1">
            <a:spLocks/>
          </p:cNvSpPr>
          <p:nvPr/>
        </p:nvSpPr>
        <p:spPr>
          <a:xfrm>
            <a:off x="348486" y="3904587"/>
            <a:ext cx="5590649" cy="384010"/>
          </a:xfrm>
          <a:prstGeom prst="rect">
            <a:avLst/>
          </a:prstGeom>
        </p:spPr>
        <p:txBody>
          <a:bodyPr vert="horz" lIns="91440" tIns="45720" rIns="91440" bIns="45720" rtlCol="0" anchor="t">
            <a:normAutofit fontScale="92500"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800" b="1"/>
              <a:t>Expanding to Related Tasks</a:t>
            </a:r>
            <a:endParaRPr lang="ko-KR" altLang="en-US" sz="1800" b="1"/>
          </a:p>
        </p:txBody>
      </p:sp>
      <p:sp>
        <p:nvSpPr>
          <p:cNvPr id="54" name="모서리가 둥근 직사각형 53">
            <a:extLst>
              <a:ext uri="{FF2B5EF4-FFF2-40B4-BE49-F238E27FC236}">
                <a16:creationId xmlns:a16="http://schemas.microsoft.com/office/drawing/2014/main" id="{8B6F8112-8144-5C41-A10A-2F5002C8A9EE}"/>
              </a:ext>
            </a:extLst>
          </p:cNvPr>
          <p:cNvSpPr/>
          <p:nvPr/>
        </p:nvSpPr>
        <p:spPr>
          <a:xfrm>
            <a:off x="4564905" y="2936545"/>
            <a:ext cx="1492351" cy="3381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Consistent Text</a:t>
            </a:r>
          </a:p>
        </p:txBody>
      </p:sp>
      <p:sp>
        <p:nvSpPr>
          <p:cNvPr id="9" name="모서리가 둥근 직사각형 8"/>
          <p:cNvSpPr/>
          <p:nvPr/>
        </p:nvSpPr>
        <p:spPr>
          <a:xfrm>
            <a:off x="4564905" y="1797789"/>
            <a:ext cx="1492351" cy="3381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Inconsistent Text</a:t>
            </a:r>
          </a:p>
        </p:txBody>
      </p:sp>
      <p:cxnSp>
        <p:nvCxnSpPr>
          <p:cNvPr id="55" name="직선 연결선[R] 54">
            <a:extLst>
              <a:ext uri="{FF2B5EF4-FFF2-40B4-BE49-F238E27FC236}">
                <a16:creationId xmlns:a16="http://schemas.microsoft.com/office/drawing/2014/main" id="{90808378-3A5E-BE41-9FEB-DB4A0303496E}"/>
              </a:ext>
            </a:extLst>
          </p:cNvPr>
          <p:cNvCxnSpPr>
            <a:cxnSpLocks/>
          </p:cNvCxnSpPr>
          <p:nvPr/>
        </p:nvCxnSpPr>
        <p:spPr>
          <a:xfrm>
            <a:off x="435896" y="3890489"/>
            <a:ext cx="82722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모서리가 둥근 직사각형 56">
            <a:extLst>
              <a:ext uri="{FF2B5EF4-FFF2-40B4-BE49-F238E27FC236}">
                <a16:creationId xmlns:a16="http://schemas.microsoft.com/office/drawing/2014/main" id="{B6B4C69D-A6A8-0C48-B49F-23213B0DB8C4}"/>
              </a:ext>
            </a:extLst>
          </p:cNvPr>
          <p:cNvSpPr/>
          <p:nvPr/>
        </p:nvSpPr>
        <p:spPr>
          <a:xfrm>
            <a:off x="2649845" y="1848998"/>
            <a:ext cx="1088621" cy="3501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Metric</a:t>
            </a:r>
            <a:endParaRPr lang="ko-KR" altLang="en-US" sz="1400"/>
          </a:p>
        </p:txBody>
      </p:sp>
      <p:sp>
        <p:nvSpPr>
          <p:cNvPr id="58" name="아래쪽 화살표 9">
            <a:extLst>
              <a:ext uri="{FF2B5EF4-FFF2-40B4-BE49-F238E27FC236}">
                <a16:creationId xmlns:a16="http://schemas.microsoft.com/office/drawing/2014/main" id="{4909ECB4-6B1F-6941-ACDC-6BFCB32902AA}"/>
              </a:ext>
            </a:extLst>
          </p:cNvPr>
          <p:cNvSpPr/>
          <p:nvPr/>
        </p:nvSpPr>
        <p:spPr>
          <a:xfrm rot="10800000">
            <a:off x="1017048" y="2242828"/>
            <a:ext cx="183331" cy="74781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아래쪽 화살표 9">
            <a:extLst>
              <a:ext uri="{FF2B5EF4-FFF2-40B4-BE49-F238E27FC236}">
                <a16:creationId xmlns:a16="http://schemas.microsoft.com/office/drawing/2014/main" id="{EFC84725-C80C-9F43-87D5-6E08EBEF160A}"/>
              </a:ext>
            </a:extLst>
          </p:cNvPr>
          <p:cNvSpPr/>
          <p:nvPr/>
        </p:nvSpPr>
        <p:spPr>
          <a:xfrm>
            <a:off x="1519237" y="2145113"/>
            <a:ext cx="183331" cy="22481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모서리가 둥근 직사각형 59">
            <a:extLst>
              <a:ext uri="{FF2B5EF4-FFF2-40B4-BE49-F238E27FC236}">
                <a16:creationId xmlns:a16="http://schemas.microsoft.com/office/drawing/2014/main" id="{4D13CE36-5EF4-A949-945C-7BA4F09EA60F}"/>
              </a:ext>
            </a:extLst>
          </p:cNvPr>
          <p:cNvSpPr/>
          <p:nvPr/>
        </p:nvSpPr>
        <p:spPr>
          <a:xfrm>
            <a:off x="779303" y="1843265"/>
            <a:ext cx="1088621" cy="350104"/>
          </a:xfrm>
          <a:prstGeom prst="roundRect">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Critic</a:t>
            </a:r>
            <a:endParaRPr lang="ko-KR" altLang="en-US" sz="1400"/>
          </a:p>
        </p:txBody>
      </p:sp>
      <p:sp>
        <p:nvSpPr>
          <p:cNvPr id="61" name="아래쪽 화살표 9">
            <a:extLst>
              <a:ext uri="{FF2B5EF4-FFF2-40B4-BE49-F238E27FC236}">
                <a16:creationId xmlns:a16="http://schemas.microsoft.com/office/drawing/2014/main" id="{5469645E-3930-ED46-8370-2BDBDE105A32}"/>
              </a:ext>
            </a:extLst>
          </p:cNvPr>
          <p:cNvSpPr/>
          <p:nvPr/>
        </p:nvSpPr>
        <p:spPr>
          <a:xfrm>
            <a:off x="1519237" y="2746370"/>
            <a:ext cx="183331" cy="1733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아래쪽 화살표 9">
            <a:extLst>
              <a:ext uri="{FF2B5EF4-FFF2-40B4-BE49-F238E27FC236}">
                <a16:creationId xmlns:a16="http://schemas.microsoft.com/office/drawing/2014/main" id="{7C2A13E2-6316-FE4D-86F1-8D22109F14B7}"/>
              </a:ext>
            </a:extLst>
          </p:cNvPr>
          <p:cNvSpPr/>
          <p:nvPr/>
        </p:nvSpPr>
        <p:spPr>
          <a:xfrm>
            <a:off x="2622961" y="559270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아래쪽 화살표 9">
            <a:extLst>
              <a:ext uri="{FF2B5EF4-FFF2-40B4-BE49-F238E27FC236}">
                <a16:creationId xmlns:a16="http://schemas.microsoft.com/office/drawing/2014/main" id="{D44F96B4-DA25-A741-8403-801AFD89B328}"/>
              </a:ext>
            </a:extLst>
          </p:cNvPr>
          <p:cNvSpPr/>
          <p:nvPr/>
        </p:nvSpPr>
        <p:spPr>
          <a:xfrm>
            <a:off x="2300485" y="504833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아래쪽 화살표 9">
            <a:extLst>
              <a:ext uri="{FF2B5EF4-FFF2-40B4-BE49-F238E27FC236}">
                <a16:creationId xmlns:a16="http://schemas.microsoft.com/office/drawing/2014/main" id="{E3484648-0507-5F43-BED2-89BF9813A37F}"/>
              </a:ext>
            </a:extLst>
          </p:cNvPr>
          <p:cNvSpPr/>
          <p:nvPr/>
        </p:nvSpPr>
        <p:spPr>
          <a:xfrm>
            <a:off x="2940921" y="504833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모서리가 둥근 직사각형 72">
            <a:extLst>
              <a:ext uri="{FF2B5EF4-FFF2-40B4-BE49-F238E27FC236}">
                <a16:creationId xmlns:a16="http://schemas.microsoft.com/office/drawing/2014/main" id="{95E33D13-C0A7-DE49-A183-6A37536FE5D9}"/>
              </a:ext>
            </a:extLst>
          </p:cNvPr>
          <p:cNvSpPr/>
          <p:nvPr/>
        </p:nvSpPr>
        <p:spPr>
          <a:xfrm>
            <a:off x="6537704" y="4685951"/>
            <a:ext cx="1315577" cy="354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Knowledge</a:t>
            </a:r>
          </a:p>
        </p:txBody>
      </p:sp>
      <p:sp>
        <p:nvSpPr>
          <p:cNvPr id="74" name="모서리가 둥근 직사각형 73">
            <a:extLst>
              <a:ext uri="{FF2B5EF4-FFF2-40B4-BE49-F238E27FC236}">
                <a16:creationId xmlns:a16="http://schemas.microsoft.com/office/drawing/2014/main" id="{C04F9171-0BCF-1F49-A501-D62EE82E3B53}"/>
              </a:ext>
            </a:extLst>
          </p:cNvPr>
          <p:cNvSpPr/>
          <p:nvPr/>
        </p:nvSpPr>
        <p:spPr>
          <a:xfrm>
            <a:off x="5144678" y="4693267"/>
            <a:ext cx="1325580" cy="344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Generated Text</a:t>
            </a:r>
          </a:p>
        </p:txBody>
      </p:sp>
      <p:sp>
        <p:nvSpPr>
          <p:cNvPr id="75" name="아래쪽 화살표 9">
            <a:extLst>
              <a:ext uri="{FF2B5EF4-FFF2-40B4-BE49-F238E27FC236}">
                <a16:creationId xmlns:a16="http://schemas.microsoft.com/office/drawing/2014/main" id="{B70C9821-54B4-0245-9583-4BC86FE2CD43}"/>
              </a:ext>
            </a:extLst>
          </p:cNvPr>
          <p:cNvSpPr/>
          <p:nvPr/>
        </p:nvSpPr>
        <p:spPr>
          <a:xfrm>
            <a:off x="6081170" y="5048337"/>
            <a:ext cx="183331" cy="685174"/>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아래쪽 화살표 9">
            <a:extLst>
              <a:ext uri="{FF2B5EF4-FFF2-40B4-BE49-F238E27FC236}">
                <a16:creationId xmlns:a16="http://schemas.microsoft.com/office/drawing/2014/main" id="{48C207B4-0699-584D-8534-2A0DDCA4EF8C}"/>
              </a:ext>
            </a:extLst>
          </p:cNvPr>
          <p:cNvSpPr/>
          <p:nvPr/>
        </p:nvSpPr>
        <p:spPr>
          <a:xfrm>
            <a:off x="6721606" y="5048337"/>
            <a:ext cx="183331" cy="685174"/>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smtClean="0"/>
              <a:t>Part 2: </a:t>
            </a:r>
            <a:r>
              <a:rPr lang="en-US" altLang="ko-KR" sz="1200" b="1"/>
              <a:t>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C31C8F4-72B2-C672-BF45-33E59A5C2EA6}"/>
              </a:ext>
            </a:extLst>
          </p:cNvPr>
          <p:cNvSpPr txBox="1"/>
          <p:nvPr/>
        </p:nvSpPr>
        <p:spPr>
          <a:xfrm>
            <a:off x="6355192" y="3407359"/>
            <a:ext cx="2638794" cy="307777"/>
          </a:xfrm>
          <a:prstGeom prst="rect">
            <a:avLst/>
          </a:prstGeom>
          <a:noFill/>
        </p:spPr>
        <p:txBody>
          <a:bodyPr wrap="square" rtlCol="0">
            <a:spAutoFit/>
          </a:bodyPr>
          <a:lstStyle/>
          <a:p>
            <a:r>
              <a:rPr lang="en-US" altLang="ko-KR" sz="1400" b="1"/>
              <a:t>Prompt Tuning for Large LM</a:t>
            </a:r>
          </a:p>
        </p:txBody>
      </p:sp>
      <p:pic>
        <p:nvPicPr>
          <p:cNvPr id="45" name="그림 44">
            <a:extLst>
              <a:ext uri="{FF2B5EF4-FFF2-40B4-BE49-F238E27FC236}">
                <a16:creationId xmlns:a16="http://schemas.microsoft.com/office/drawing/2014/main" id="{AA679A51-09BA-9C69-BF0C-ADEC1BC28E96}"/>
              </a:ext>
            </a:extLst>
          </p:cNvPr>
          <p:cNvPicPr>
            <a:picLocks noChangeAspect="1"/>
          </p:cNvPicPr>
          <p:nvPr/>
        </p:nvPicPr>
        <p:blipFill rotWithShape="1">
          <a:blip r:embed="rId3"/>
          <a:srcRect l="35181" t="34764" r="39017" b="12350"/>
          <a:stretch/>
        </p:blipFill>
        <p:spPr>
          <a:xfrm>
            <a:off x="6882537" y="1891292"/>
            <a:ext cx="1225824" cy="1413237"/>
          </a:xfrm>
          <a:prstGeom prst="rect">
            <a:avLst/>
          </a:prstGeom>
        </p:spPr>
      </p:pic>
    </p:spTree>
    <p:extLst>
      <p:ext uri="{BB962C8B-B14F-4D97-AF65-F5344CB8AC3E}">
        <p14:creationId xmlns:p14="http://schemas.microsoft.com/office/powerpoint/2010/main" val="324178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10E415A1-AC02-C041-A6EE-25884FC3501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Closing Remarks</a:t>
            </a:r>
            <a:endParaRPr lang="en-US" altLang="ko-Kore-KR" sz="2400"/>
          </a:p>
        </p:txBody>
      </p:sp>
      <p:sp>
        <p:nvSpPr>
          <p:cNvPr id="8" name="내용 개체 틀 3">
            <a:extLst>
              <a:ext uri="{FF2B5EF4-FFF2-40B4-BE49-F238E27FC236}">
                <a16:creationId xmlns:a16="http://schemas.microsoft.com/office/drawing/2014/main" id="{54146A91-2E40-5049-8C9F-EEA72C82D336}"/>
              </a:ext>
            </a:extLst>
          </p:cNvPr>
          <p:cNvSpPr>
            <a:spLocks noGrp="1"/>
          </p:cNvSpPr>
          <p:nvPr>
            <p:ph idx="1"/>
          </p:nvPr>
        </p:nvSpPr>
        <p:spPr>
          <a:xfrm>
            <a:off x="1403696" y="1605077"/>
            <a:ext cx="5590649" cy="384010"/>
          </a:xfrm>
        </p:spPr>
        <p:txBody>
          <a:bodyPr>
            <a:normAutofit/>
          </a:bodyPr>
          <a:lstStyle/>
          <a:p>
            <a:pPr marL="41275" indent="0">
              <a:lnSpc>
                <a:spcPct val="100000"/>
              </a:lnSpc>
              <a:buNone/>
            </a:pPr>
            <a:r>
              <a:rPr lang="en-US" altLang="ko-KR" sz="1800" b="1"/>
              <a:t>Why Factual Consistency?</a:t>
            </a:r>
          </a:p>
        </p:txBody>
      </p:sp>
      <p:sp>
        <p:nvSpPr>
          <p:cNvPr id="9" name="내용 개체 틀 3">
            <a:extLst>
              <a:ext uri="{FF2B5EF4-FFF2-40B4-BE49-F238E27FC236}">
                <a16:creationId xmlns:a16="http://schemas.microsoft.com/office/drawing/2014/main" id="{252BC0CD-409D-C449-A580-F93C54C3931C}"/>
              </a:ext>
            </a:extLst>
          </p:cNvPr>
          <p:cNvSpPr txBox="1">
            <a:spLocks/>
          </p:cNvSpPr>
          <p:nvPr/>
        </p:nvSpPr>
        <p:spPr>
          <a:xfrm>
            <a:off x="1403696" y="1989087"/>
            <a:ext cx="5590649" cy="38401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a:lnSpc>
                <a:spcPct val="100000"/>
              </a:lnSpc>
            </a:pPr>
            <a:r>
              <a:rPr lang="en-US" altLang="ko-KR" sz="1800" dirty="0"/>
              <a:t>Agreement with facts in the source is </a:t>
            </a:r>
            <a:r>
              <a:rPr lang="en-US" altLang="ko-KR" sz="1800" dirty="0" smtClean="0"/>
              <a:t>necessary.</a:t>
            </a:r>
            <a:endParaRPr lang="ko-KR" altLang="en-US" sz="1800" b="1" dirty="0"/>
          </a:p>
        </p:txBody>
      </p:sp>
      <p:sp>
        <p:nvSpPr>
          <p:cNvPr id="10" name="내용 개체 틀 3">
            <a:extLst>
              <a:ext uri="{FF2B5EF4-FFF2-40B4-BE49-F238E27FC236}">
                <a16:creationId xmlns:a16="http://schemas.microsoft.com/office/drawing/2014/main" id="{29377E5E-7193-F847-9014-C2E5CD38A95B}"/>
              </a:ext>
            </a:extLst>
          </p:cNvPr>
          <p:cNvSpPr txBox="1">
            <a:spLocks/>
          </p:cNvSpPr>
          <p:nvPr/>
        </p:nvSpPr>
        <p:spPr>
          <a:xfrm>
            <a:off x="1403696" y="2978973"/>
            <a:ext cx="5590649" cy="38401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800" b="1" smtClean="0"/>
              <a:t>How </a:t>
            </a:r>
            <a:r>
              <a:rPr lang="en-US" altLang="ko-KR" sz="1800" b="1"/>
              <a:t>to Detect Factual Inconsistency?</a:t>
            </a:r>
          </a:p>
        </p:txBody>
      </p:sp>
      <p:sp>
        <p:nvSpPr>
          <p:cNvPr id="11" name="내용 개체 틀 3">
            <a:extLst>
              <a:ext uri="{FF2B5EF4-FFF2-40B4-BE49-F238E27FC236}">
                <a16:creationId xmlns:a16="http://schemas.microsoft.com/office/drawing/2014/main" id="{1D91DAB0-595C-3D46-80A6-D02785B70B6E}"/>
              </a:ext>
            </a:extLst>
          </p:cNvPr>
          <p:cNvSpPr txBox="1">
            <a:spLocks/>
          </p:cNvSpPr>
          <p:nvPr/>
        </p:nvSpPr>
        <p:spPr>
          <a:xfrm>
            <a:off x="1403696" y="3362982"/>
            <a:ext cx="7114662" cy="938641"/>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285750" indent="-285750"/>
            <a:r>
              <a:rPr lang="en-US" altLang="ko-KR" sz="1800" smtClean="0"/>
              <a:t>Evaluate the generated text focusing on keyword.</a:t>
            </a:r>
          </a:p>
          <a:p>
            <a:pPr marL="285750" indent="-285750"/>
            <a:r>
              <a:rPr lang="en-US" altLang="ko-KR" sz="1800" smtClean="0"/>
              <a:t>Train an evaluation metric through generating a synthetic dataset.</a:t>
            </a:r>
            <a:endParaRPr lang="en-US" altLang="ko-KR" sz="1800"/>
          </a:p>
        </p:txBody>
      </p:sp>
      <p:sp>
        <p:nvSpPr>
          <p:cNvPr id="12" name="내용 개체 틀 3">
            <a:extLst>
              <a:ext uri="{FF2B5EF4-FFF2-40B4-BE49-F238E27FC236}">
                <a16:creationId xmlns:a16="http://schemas.microsoft.com/office/drawing/2014/main" id="{2475FCB0-96F1-9F4F-BA10-08BA8C109D5D}"/>
              </a:ext>
            </a:extLst>
          </p:cNvPr>
          <p:cNvSpPr txBox="1">
            <a:spLocks/>
          </p:cNvSpPr>
          <p:nvPr/>
        </p:nvSpPr>
        <p:spPr>
          <a:xfrm>
            <a:off x="1403696" y="4301624"/>
            <a:ext cx="6940204" cy="38401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800" b="1" smtClean="0"/>
              <a:t>How </a:t>
            </a:r>
            <a:r>
              <a:rPr lang="en-US" altLang="ko-KR" sz="1800" b="1"/>
              <a:t>to Mitigate Factual Inconsistency?</a:t>
            </a:r>
          </a:p>
        </p:txBody>
      </p:sp>
      <p:sp>
        <p:nvSpPr>
          <p:cNvPr id="13" name="내용 개체 틀 3">
            <a:extLst>
              <a:ext uri="{FF2B5EF4-FFF2-40B4-BE49-F238E27FC236}">
                <a16:creationId xmlns:a16="http://schemas.microsoft.com/office/drawing/2014/main" id="{AE80FE2A-7C34-6F44-B80B-44FCD50542DF}"/>
              </a:ext>
            </a:extLst>
          </p:cNvPr>
          <p:cNvSpPr txBox="1">
            <a:spLocks/>
          </p:cNvSpPr>
          <p:nvPr/>
        </p:nvSpPr>
        <p:spPr>
          <a:xfrm>
            <a:off x="1403696" y="4685634"/>
            <a:ext cx="7114662" cy="38401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285750" indent="-285750"/>
            <a:r>
              <a:rPr lang="en-US" altLang="ko-KR" sz="1800" smtClean="0"/>
              <a:t>Guide the text generation system using a factual consistency metric.</a:t>
            </a:r>
            <a:endParaRPr lang="en-US" altLang="ko-KR" sz="1800"/>
          </a:p>
        </p:txBody>
      </p:sp>
    </p:spTree>
    <p:extLst>
      <p:ext uri="{BB962C8B-B14F-4D97-AF65-F5344CB8AC3E}">
        <p14:creationId xmlns:p14="http://schemas.microsoft.com/office/powerpoint/2010/main" val="2759701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C9CEF7E1-2B7B-AA4B-8301-D12DA3581B1D}"/>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Acknowledgement</a:t>
            </a:r>
            <a:endParaRPr lang="en-US" altLang="ko-Kore-KR" sz="2400"/>
          </a:p>
        </p:txBody>
      </p:sp>
      <p:sp>
        <p:nvSpPr>
          <p:cNvPr id="45" name="모서리가 둥근 직사각형 44">
            <a:extLst>
              <a:ext uri="{FF2B5EF4-FFF2-40B4-BE49-F238E27FC236}">
                <a16:creationId xmlns:a16="http://schemas.microsoft.com/office/drawing/2014/main" id="{FDF45CDA-79DF-004F-ABBF-78FA421BB2B3}"/>
              </a:ext>
            </a:extLst>
          </p:cNvPr>
          <p:cNvSpPr/>
          <p:nvPr/>
        </p:nvSpPr>
        <p:spPr>
          <a:xfrm>
            <a:off x="4727539" y="3145682"/>
            <a:ext cx="2802845"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모서리가 둥근 직사각형 48">
            <a:extLst>
              <a:ext uri="{FF2B5EF4-FFF2-40B4-BE49-F238E27FC236}">
                <a16:creationId xmlns:a16="http://schemas.microsoft.com/office/drawing/2014/main" id="{75D27802-11A7-7640-ABDD-389BC4F9AF15}"/>
              </a:ext>
            </a:extLst>
          </p:cNvPr>
          <p:cNvSpPr/>
          <p:nvPr/>
        </p:nvSpPr>
        <p:spPr>
          <a:xfrm>
            <a:off x="5751514" y="1416907"/>
            <a:ext cx="2366431"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0" name="모서리가 둥근 직사각형 49">
            <a:extLst>
              <a:ext uri="{FF2B5EF4-FFF2-40B4-BE49-F238E27FC236}">
                <a16:creationId xmlns:a16="http://schemas.microsoft.com/office/drawing/2014/main" id="{6FE9C9C9-963D-6C4C-9ECF-7735AC929078}"/>
              </a:ext>
            </a:extLst>
          </p:cNvPr>
          <p:cNvSpPr/>
          <p:nvPr/>
        </p:nvSpPr>
        <p:spPr>
          <a:xfrm>
            <a:off x="6296604" y="4925683"/>
            <a:ext cx="2440621"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1" name="모서리가 둥근 직사각형 50">
            <a:extLst>
              <a:ext uri="{FF2B5EF4-FFF2-40B4-BE49-F238E27FC236}">
                <a16:creationId xmlns:a16="http://schemas.microsoft.com/office/drawing/2014/main" id="{B39C5044-A3A0-4944-B85F-CC303ED117EC}"/>
              </a:ext>
            </a:extLst>
          </p:cNvPr>
          <p:cNvSpPr/>
          <p:nvPr/>
        </p:nvSpPr>
        <p:spPr>
          <a:xfrm>
            <a:off x="3308328" y="4925683"/>
            <a:ext cx="2745285"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2" name="모서리가 둥근 직사각형 51">
            <a:extLst>
              <a:ext uri="{FF2B5EF4-FFF2-40B4-BE49-F238E27FC236}">
                <a16:creationId xmlns:a16="http://schemas.microsoft.com/office/drawing/2014/main" id="{FC34BA37-4243-1648-97D0-2F808FA5657D}"/>
              </a:ext>
            </a:extLst>
          </p:cNvPr>
          <p:cNvSpPr/>
          <p:nvPr/>
        </p:nvSpPr>
        <p:spPr>
          <a:xfrm>
            <a:off x="432853" y="3148641"/>
            <a:ext cx="4030674"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3" name="모서리가 둥근 직사각형 52">
            <a:extLst>
              <a:ext uri="{FF2B5EF4-FFF2-40B4-BE49-F238E27FC236}">
                <a16:creationId xmlns:a16="http://schemas.microsoft.com/office/drawing/2014/main" id="{A9CF6CCA-3CED-2645-94A2-9CDD2D64AACA}"/>
              </a:ext>
            </a:extLst>
          </p:cNvPr>
          <p:cNvSpPr/>
          <p:nvPr/>
        </p:nvSpPr>
        <p:spPr>
          <a:xfrm>
            <a:off x="432853" y="4925683"/>
            <a:ext cx="2632484"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4" name="모서리가 둥근 직사각형 53">
            <a:extLst>
              <a:ext uri="{FF2B5EF4-FFF2-40B4-BE49-F238E27FC236}">
                <a16:creationId xmlns:a16="http://schemas.microsoft.com/office/drawing/2014/main" id="{23CAC885-A13E-7E4A-8CF3-D89168A2CBD7}"/>
              </a:ext>
            </a:extLst>
          </p:cNvPr>
          <p:cNvSpPr/>
          <p:nvPr/>
        </p:nvSpPr>
        <p:spPr>
          <a:xfrm>
            <a:off x="432853" y="1417239"/>
            <a:ext cx="5046453"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7" name="그림 56">
            <a:extLst>
              <a:ext uri="{FF2B5EF4-FFF2-40B4-BE49-F238E27FC236}">
                <a16:creationId xmlns:a16="http://schemas.microsoft.com/office/drawing/2014/main" id="{CB2E94E9-A99A-F3A2-364F-56BF858138DA}"/>
              </a:ext>
            </a:extLst>
          </p:cNvPr>
          <p:cNvPicPr>
            <a:picLocks noChangeAspect="1"/>
          </p:cNvPicPr>
          <p:nvPr/>
        </p:nvPicPr>
        <p:blipFill rotWithShape="1">
          <a:blip r:embed="rId3"/>
          <a:srcRect l="6181" t="-2263" r="266" b="3971"/>
          <a:stretch/>
        </p:blipFill>
        <p:spPr>
          <a:xfrm>
            <a:off x="6220535" y="3328158"/>
            <a:ext cx="900000" cy="900000"/>
          </a:xfrm>
          <a:prstGeom prst="ellipse">
            <a:avLst/>
          </a:prstGeom>
          <a:ln w="63500" cap="rnd">
            <a:noFill/>
          </a:ln>
          <a:effectLst/>
        </p:spPr>
      </p:pic>
      <p:pic>
        <p:nvPicPr>
          <p:cNvPr id="58" name="그림 57">
            <a:extLst>
              <a:ext uri="{FF2B5EF4-FFF2-40B4-BE49-F238E27FC236}">
                <a16:creationId xmlns:a16="http://schemas.microsoft.com/office/drawing/2014/main" id="{EC2700D4-FA84-52EB-E82E-CBC2C349F120}"/>
              </a:ext>
            </a:extLst>
          </p:cNvPr>
          <p:cNvPicPr>
            <a:picLocks noChangeAspect="1"/>
          </p:cNvPicPr>
          <p:nvPr/>
        </p:nvPicPr>
        <p:blipFill rotWithShape="1">
          <a:blip r:embed="rId4"/>
          <a:srcRect l="14014" t="2950" r="6708" b="17813"/>
          <a:stretch/>
        </p:blipFill>
        <p:spPr>
          <a:xfrm>
            <a:off x="1570053" y="1599715"/>
            <a:ext cx="900000" cy="900000"/>
          </a:xfrm>
          <a:prstGeom prst="ellipse">
            <a:avLst/>
          </a:prstGeom>
          <a:ln w="63500" cap="rnd">
            <a:noFill/>
          </a:ln>
          <a:effectLst/>
        </p:spPr>
      </p:pic>
      <p:pic>
        <p:nvPicPr>
          <p:cNvPr id="59" name="그림 58">
            <a:extLst>
              <a:ext uri="{FF2B5EF4-FFF2-40B4-BE49-F238E27FC236}">
                <a16:creationId xmlns:a16="http://schemas.microsoft.com/office/drawing/2014/main" id="{D204E336-A16C-E79F-F297-266AD14659EF}"/>
              </a:ext>
            </a:extLst>
          </p:cNvPr>
          <p:cNvPicPr>
            <a:picLocks noChangeAspect="1"/>
          </p:cNvPicPr>
          <p:nvPr/>
        </p:nvPicPr>
        <p:blipFill rotWithShape="1">
          <a:blip r:embed="rId5"/>
          <a:srcRect l="-141" t="-47" r="312" b="-1462"/>
          <a:stretch/>
        </p:blipFill>
        <p:spPr>
          <a:xfrm>
            <a:off x="2799254" y="1599715"/>
            <a:ext cx="900000" cy="900000"/>
          </a:xfrm>
          <a:prstGeom prst="ellipse">
            <a:avLst/>
          </a:prstGeom>
          <a:ln w="63500" cap="rnd">
            <a:noFill/>
          </a:ln>
          <a:effectLst/>
        </p:spPr>
      </p:pic>
      <p:pic>
        <p:nvPicPr>
          <p:cNvPr id="60" name="그림 59">
            <a:extLst>
              <a:ext uri="{FF2B5EF4-FFF2-40B4-BE49-F238E27FC236}">
                <a16:creationId xmlns:a16="http://schemas.microsoft.com/office/drawing/2014/main" id="{7D2CC376-FDFF-4A6C-4CD9-8AEBE79FF1F4}"/>
              </a:ext>
            </a:extLst>
          </p:cNvPr>
          <p:cNvPicPr>
            <a:picLocks noChangeAspect="1"/>
          </p:cNvPicPr>
          <p:nvPr/>
        </p:nvPicPr>
        <p:blipFill>
          <a:blip r:embed="rId6"/>
          <a:stretch>
            <a:fillRect/>
          </a:stretch>
        </p:blipFill>
        <p:spPr>
          <a:xfrm>
            <a:off x="2020053" y="3339378"/>
            <a:ext cx="900000" cy="900000"/>
          </a:xfrm>
          <a:prstGeom prst="ellipse">
            <a:avLst/>
          </a:prstGeom>
          <a:ln w="63500" cap="rnd">
            <a:noFill/>
          </a:ln>
          <a:effectLst/>
        </p:spPr>
      </p:pic>
      <p:pic>
        <p:nvPicPr>
          <p:cNvPr id="61" name="그림 60">
            <a:extLst>
              <a:ext uri="{FF2B5EF4-FFF2-40B4-BE49-F238E27FC236}">
                <a16:creationId xmlns:a16="http://schemas.microsoft.com/office/drawing/2014/main" id="{9BD6BE9A-4BB2-1AB5-8652-80C6B9383E17}"/>
              </a:ext>
            </a:extLst>
          </p:cNvPr>
          <p:cNvPicPr>
            <a:picLocks noChangeAspect="1"/>
          </p:cNvPicPr>
          <p:nvPr/>
        </p:nvPicPr>
        <p:blipFill>
          <a:blip r:embed="rId7"/>
          <a:stretch>
            <a:fillRect/>
          </a:stretch>
        </p:blipFill>
        <p:spPr>
          <a:xfrm>
            <a:off x="3303331" y="3339378"/>
            <a:ext cx="900000" cy="900000"/>
          </a:xfrm>
          <a:prstGeom prst="ellipse">
            <a:avLst/>
          </a:prstGeom>
          <a:ln w="63500" cap="rnd">
            <a:noFill/>
          </a:ln>
          <a:effectLst/>
        </p:spPr>
      </p:pic>
      <p:pic>
        <p:nvPicPr>
          <p:cNvPr id="62" name="그림 61">
            <a:extLst>
              <a:ext uri="{FF2B5EF4-FFF2-40B4-BE49-F238E27FC236}">
                <a16:creationId xmlns:a16="http://schemas.microsoft.com/office/drawing/2014/main" id="{AEAA5436-5C5F-13F0-8313-3533C35E937E}"/>
              </a:ext>
            </a:extLst>
          </p:cNvPr>
          <p:cNvPicPr>
            <a:picLocks noChangeAspect="1"/>
          </p:cNvPicPr>
          <p:nvPr/>
        </p:nvPicPr>
        <p:blipFill>
          <a:blip r:embed="rId8"/>
          <a:stretch>
            <a:fillRect/>
          </a:stretch>
        </p:blipFill>
        <p:spPr>
          <a:xfrm>
            <a:off x="6009492" y="1846616"/>
            <a:ext cx="583387" cy="733645"/>
          </a:xfrm>
          <a:prstGeom prst="rect">
            <a:avLst/>
          </a:prstGeom>
        </p:spPr>
      </p:pic>
      <p:pic>
        <p:nvPicPr>
          <p:cNvPr id="66" name="그림 65">
            <a:extLst>
              <a:ext uri="{FF2B5EF4-FFF2-40B4-BE49-F238E27FC236}">
                <a16:creationId xmlns:a16="http://schemas.microsoft.com/office/drawing/2014/main" id="{672930CA-B007-F8D0-1FD6-03D9EE3BA5AB}"/>
              </a:ext>
            </a:extLst>
          </p:cNvPr>
          <p:cNvPicPr>
            <a:picLocks noChangeAspect="1"/>
          </p:cNvPicPr>
          <p:nvPr/>
        </p:nvPicPr>
        <p:blipFill>
          <a:blip r:embed="rId9"/>
          <a:stretch>
            <a:fillRect/>
          </a:stretch>
        </p:blipFill>
        <p:spPr>
          <a:xfrm>
            <a:off x="6985441" y="1607644"/>
            <a:ext cx="900000" cy="900000"/>
          </a:xfrm>
          <a:prstGeom prst="ellipse">
            <a:avLst/>
          </a:prstGeom>
          <a:ln w="63500" cap="rnd">
            <a:noFill/>
          </a:ln>
          <a:effectLst/>
        </p:spPr>
      </p:pic>
      <p:pic>
        <p:nvPicPr>
          <p:cNvPr id="67" name="그림 66">
            <a:extLst>
              <a:ext uri="{FF2B5EF4-FFF2-40B4-BE49-F238E27FC236}">
                <a16:creationId xmlns:a16="http://schemas.microsoft.com/office/drawing/2014/main" id="{932737E2-01C1-D059-E759-2769286FC0E0}"/>
              </a:ext>
            </a:extLst>
          </p:cNvPr>
          <p:cNvPicPr>
            <a:picLocks noChangeAspect="1"/>
          </p:cNvPicPr>
          <p:nvPr/>
        </p:nvPicPr>
        <p:blipFill>
          <a:blip r:embed="rId10"/>
          <a:stretch>
            <a:fillRect/>
          </a:stretch>
        </p:blipFill>
        <p:spPr>
          <a:xfrm>
            <a:off x="1937691" y="5108962"/>
            <a:ext cx="900000" cy="900000"/>
          </a:xfrm>
          <a:prstGeom prst="ellipse">
            <a:avLst/>
          </a:prstGeom>
          <a:ln w="63500" cap="rnd">
            <a:noFill/>
          </a:ln>
          <a:effectLst/>
        </p:spPr>
      </p:pic>
      <p:pic>
        <p:nvPicPr>
          <p:cNvPr id="69" name="그림 68">
            <a:extLst>
              <a:ext uri="{FF2B5EF4-FFF2-40B4-BE49-F238E27FC236}">
                <a16:creationId xmlns:a16="http://schemas.microsoft.com/office/drawing/2014/main" id="{46C28D77-5446-9089-182E-F02AF2B8BF64}"/>
              </a:ext>
            </a:extLst>
          </p:cNvPr>
          <p:cNvPicPr>
            <a:picLocks noChangeAspect="1"/>
          </p:cNvPicPr>
          <p:nvPr/>
        </p:nvPicPr>
        <p:blipFill rotWithShape="1">
          <a:blip r:embed="rId11"/>
          <a:srcRect b="22271"/>
          <a:stretch/>
        </p:blipFill>
        <p:spPr>
          <a:xfrm>
            <a:off x="7545251" y="5102724"/>
            <a:ext cx="900000" cy="900000"/>
          </a:xfrm>
          <a:prstGeom prst="ellipse">
            <a:avLst/>
          </a:prstGeom>
          <a:ln w="63500" cap="rnd">
            <a:noFill/>
          </a:ln>
          <a:effectLst/>
        </p:spPr>
      </p:pic>
      <p:sp>
        <p:nvSpPr>
          <p:cNvPr id="70" name="TextBox 69">
            <a:extLst>
              <a:ext uri="{FF2B5EF4-FFF2-40B4-BE49-F238E27FC236}">
                <a16:creationId xmlns:a16="http://schemas.microsoft.com/office/drawing/2014/main" id="{96954472-CF04-65FD-3C9E-E99D18398666}"/>
              </a:ext>
            </a:extLst>
          </p:cNvPr>
          <p:cNvSpPr txBox="1"/>
          <p:nvPr/>
        </p:nvSpPr>
        <p:spPr>
          <a:xfrm>
            <a:off x="1279052" y="2561313"/>
            <a:ext cx="1464811" cy="307777"/>
          </a:xfrm>
          <a:prstGeom prst="rect">
            <a:avLst/>
          </a:prstGeom>
          <a:noFill/>
        </p:spPr>
        <p:txBody>
          <a:bodyPr wrap="square" rtlCol="0">
            <a:spAutoFit/>
          </a:bodyPr>
          <a:lstStyle/>
          <a:p>
            <a:pPr algn="ctr"/>
            <a:r>
              <a:rPr lang="en-US" altLang="ko-KR" sz="1400" err="1"/>
              <a:t>Seunghyun</a:t>
            </a:r>
            <a:r>
              <a:rPr lang="en-US" altLang="ko-KR" sz="1400"/>
              <a:t> Yoon</a:t>
            </a:r>
            <a:endParaRPr lang="ko-KR" altLang="en-US" sz="1400"/>
          </a:p>
        </p:txBody>
      </p:sp>
      <p:sp>
        <p:nvSpPr>
          <p:cNvPr id="71" name="TextBox 70">
            <a:extLst>
              <a:ext uri="{FF2B5EF4-FFF2-40B4-BE49-F238E27FC236}">
                <a16:creationId xmlns:a16="http://schemas.microsoft.com/office/drawing/2014/main" id="{65EED963-01FD-4A16-7B84-2C0AE7891C9B}"/>
              </a:ext>
            </a:extLst>
          </p:cNvPr>
          <p:cNvSpPr txBox="1"/>
          <p:nvPr/>
        </p:nvSpPr>
        <p:spPr>
          <a:xfrm>
            <a:off x="3621358" y="2561312"/>
            <a:ext cx="1740317" cy="307777"/>
          </a:xfrm>
          <a:prstGeom prst="rect">
            <a:avLst/>
          </a:prstGeom>
          <a:noFill/>
        </p:spPr>
        <p:txBody>
          <a:bodyPr wrap="square" rtlCol="0">
            <a:spAutoFit/>
          </a:bodyPr>
          <a:lstStyle/>
          <a:p>
            <a:pPr algn="ctr"/>
            <a:r>
              <a:rPr lang="en-US" altLang="ko-KR" sz="1400"/>
              <a:t>Franck Dernoncourt</a:t>
            </a:r>
            <a:endParaRPr lang="ko-KR" altLang="en-US" sz="1400"/>
          </a:p>
        </p:txBody>
      </p:sp>
      <p:sp>
        <p:nvSpPr>
          <p:cNvPr id="72" name="TextBox 71">
            <a:extLst>
              <a:ext uri="{FF2B5EF4-FFF2-40B4-BE49-F238E27FC236}">
                <a16:creationId xmlns:a16="http://schemas.microsoft.com/office/drawing/2014/main" id="{08AB7F66-1F0E-CDD6-D987-E91960C10C1C}"/>
              </a:ext>
            </a:extLst>
          </p:cNvPr>
          <p:cNvSpPr txBox="1"/>
          <p:nvPr/>
        </p:nvSpPr>
        <p:spPr>
          <a:xfrm>
            <a:off x="2324888" y="2561311"/>
            <a:ext cx="1836420" cy="307777"/>
          </a:xfrm>
          <a:prstGeom prst="rect">
            <a:avLst/>
          </a:prstGeom>
          <a:noFill/>
        </p:spPr>
        <p:txBody>
          <a:bodyPr wrap="square" rtlCol="0">
            <a:spAutoFit/>
          </a:bodyPr>
          <a:lstStyle/>
          <a:p>
            <a:pPr algn="ctr"/>
            <a:r>
              <a:rPr lang="en-US" altLang="ko-KR" sz="1400"/>
              <a:t>Trung Bui</a:t>
            </a:r>
            <a:endParaRPr lang="ko-KR" altLang="en-US" sz="1400"/>
          </a:p>
        </p:txBody>
      </p:sp>
      <p:sp>
        <p:nvSpPr>
          <p:cNvPr id="73" name="TextBox 72">
            <a:extLst>
              <a:ext uri="{FF2B5EF4-FFF2-40B4-BE49-F238E27FC236}">
                <a16:creationId xmlns:a16="http://schemas.microsoft.com/office/drawing/2014/main" id="{FE3C14B5-BA94-31F0-F0B3-35CB80500549}"/>
              </a:ext>
            </a:extLst>
          </p:cNvPr>
          <p:cNvSpPr txBox="1"/>
          <p:nvPr/>
        </p:nvSpPr>
        <p:spPr>
          <a:xfrm>
            <a:off x="5743730" y="4289753"/>
            <a:ext cx="1836420" cy="307777"/>
          </a:xfrm>
          <a:prstGeom prst="rect">
            <a:avLst/>
          </a:prstGeom>
          <a:noFill/>
        </p:spPr>
        <p:txBody>
          <a:bodyPr wrap="square" rtlCol="0">
            <a:spAutoFit/>
          </a:bodyPr>
          <a:lstStyle/>
          <a:p>
            <a:pPr algn="ctr"/>
            <a:r>
              <a:rPr lang="en-US" altLang="ko-KR" sz="1400"/>
              <a:t>Thomas Scialom</a:t>
            </a:r>
            <a:endParaRPr lang="ko-KR" altLang="en-US" sz="1400"/>
          </a:p>
        </p:txBody>
      </p:sp>
      <p:sp>
        <p:nvSpPr>
          <p:cNvPr id="74" name="TextBox 73">
            <a:extLst>
              <a:ext uri="{FF2B5EF4-FFF2-40B4-BE49-F238E27FC236}">
                <a16:creationId xmlns:a16="http://schemas.microsoft.com/office/drawing/2014/main" id="{145ECF19-CF51-7F01-8929-8393C7AE9124}"/>
              </a:ext>
            </a:extLst>
          </p:cNvPr>
          <p:cNvSpPr txBox="1"/>
          <p:nvPr/>
        </p:nvSpPr>
        <p:spPr>
          <a:xfrm>
            <a:off x="6494284" y="2576741"/>
            <a:ext cx="1836420" cy="307777"/>
          </a:xfrm>
          <a:prstGeom prst="rect">
            <a:avLst/>
          </a:prstGeom>
          <a:noFill/>
        </p:spPr>
        <p:txBody>
          <a:bodyPr wrap="square" rtlCol="0">
            <a:spAutoFit/>
          </a:bodyPr>
          <a:lstStyle/>
          <a:p>
            <a:pPr algn="ctr"/>
            <a:r>
              <a:rPr lang="en-US" altLang="ko-KR" sz="1400"/>
              <a:t>Joonsuk Park</a:t>
            </a:r>
            <a:endParaRPr lang="ko-KR" altLang="en-US" sz="1400"/>
          </a:p>
        </p:txBody>
      </p:sp>
      <p:sp>
        <p:nvSpPr>
          <p:cNvPr id="75" name="TextBox 74">
            <a:extLst>
              <a:ext uri="{FF2B5EF4-FFF2-40B4-BE49-F238E27FC236}">
                <a16:creationId xmlns:a16="http://schemas.microsoft.com/office/drawing/2014/main" id="{E9FF9BE3-1ECC-9B0D-742D-390AF7E520C5}"/>
              </a:ext>
            </a:extLst>
          </p:cNvPr>
          <p:cNvSpPr txBox="1"/>
          <p:nvPr/>
        </p:nvSpPr>
        <p:spPr>
          <a:xfrm>
            <a:off x="7364477" y="6063808"/>
            <a:ext cx="1244359" cy="307777"/>
          </a:xfrm>
          <a:prstGeom prst="rect">
            <a:avLst/>
          </a:prstGeom>
          <a:noFill/>
        </p:spPr>
        <p:txBody>
          <a:bodyPr wrap="square" rtlCol="0">
            <a:spAutoFit/>
          </a:bodyPr>
          <a:lstStyle/>
          <a:p>
            <a:pPr algn="ctr"/>
            <a:r>
              <a:rPr lang="en-US" altLang="ko-KR" sz="1400"/>
              <a:t>Kyomin Jung</a:t>
            </a:r>
            <a:endParaRPr lang="ko-KR" altLang="en-US" sz="1400"/>
          </a:p>
        </p:txBody>
      </p:sp>
      <p:sp>
        <p:nvSpPr>
          <p:cNvPr id="76" name="TextBox 75">
            <a:extLst>
              <a:ext uri="{FF2B5EF4-FFF2-40B4-BE49-F238E27FC236}">
                <a16:creationId xmlns:a16="http://schemas.microsoft.com/office/drawing/2014/main" id="{161C21F0-20A7-A90D-7F3F-0D18610D2B35}"/>
              </a:ext>
            </a:extLst>
          </p:cNvPr>
          <p:cNvSpPr txBox="1"/>
          <p:nvPr/>
        </p:nvSpPr>
        <p:spPr>
          <a:xfrm>
            <a:off x="1648986" y="6071821"/>
            <a:ext cx="1416351" cy="307777"/>
          </a:xfrm>
          <a:prstGeom prst="rect">
            <a:avLst/>
          </a:prstGeom>
          <a:noFill/>
        </p:spPr>
        <p:txBody>
          <a:bodyPr wrap="square" rtlCol="0">
            <a:spAutoFit/>
          </a:bodyPr>
          <a:lstStyle/>
          <a:p>
            <a:pPr algn="ctr"/>
            <a:r>
              <a:rPr lang="en-US" altLang="ko-KR" sz="1400" err="1"/>
              <a:t>Joongbo</a:t>
            </a:r>
            <a:r>
              <a:rPr lang="en-US" altLang="ko-KR" sz="1400"/>
              <a:t> Shin</a:t>
            </a:r>
            <a:endParaRPr lang="ko-KR" altLang="en-US" sz="1400"/>
          </a:p>
        </p:txBody>
      </p:sp>
      <p:sp>
        <p:nvSpPr>
          <p:cNvPr id="77" name="TextBox 76">
            <a:extLst>
              <a:ext uri="{FF2B5EF4-FFF2-40B4-BE49-F238E27FC236}">
                <a16:creationId xmlns:a16="http://schemas.microsoft.com/office/drawing/2014/main" id="{DEF6B909-012D-625E-4D02-AB28331FAD01}"/>
              </a:ext>
            </a:extLst>
          </p:cNvPr>
          <p:cNvSpPr txBox="1"/>
          <p:nvPr/>
        </p:nvSpPr>
        <p:spPr>
          <a:xfrm>
            <a:off x="1733713" y="4303349"/>
            <a:ext cx="1416351" cy="307777"/>
          </a:xfrm>
          <a:prstGeom prst="rect">
            <a:avLst/>
          </a:prstGeom>
          <a:noFill/>
        </p:spPr>
        <p:txBody>
          <a:bodyPr wrap="square" rtlCol="0">
            <a:spAutoFit/>
          </a:bodyPr>
          <a:lstStyle/>
          <a:p>
            <a:pPr algn="ctr"/>
            <a:r>
              <a:rPr lang="en-US" altLang="ko-KR" sz="1400"/>
              <a:t>Hwaran Lee</a:t>
            </a:r>
            <a:endParaRPr lang="ko-KR" altLang="en-US" sz="1400"/>
          </a:p>
        </p:txBody>
      </p:sp>
      <p:sp>
        <p:nvSpPr>
          <p:cNvPr id="78" name="TextBox 77">
            <a:extLst>
              <a:ext uri="{FF2B5EF4-FFF2-40B4-BE49-F238E27FC236}">
                <a16:creationId xmlns:a16="http://schemas.microsoft.com/office/drawing/2014/main" id="{E3C1696F-0E5E-E7AB-D2F6-CCC550FE103D}"/>
              </a:ext>
            </a:extLst>
          </p:cNvPr>
          <p:cNvSpPr txBox="1"/>
          <p:nvPr/>
        </p:nvSpPr>
        <p:spPr>
          <a:xfrm>
            <a:off x="3047176" y="4308475"/>
            <a:ext cx="1416351" cy="307777"/>
          </a:xfrm>
          <a:prstGeom prst="rect">
            <a:avLst/>
          </a:prstGeom>
          <a:noFill/>
        </p:spPr>
        <p:txBody>
          <a:bodyPr wrap="square" rtlCol="0">
            <a:spAutoFit/>
          </a:bodyPr>
          <a:lstStyle/>
          <a:p>
            <a:pPr algn="ctr"/>
            <a:r>
              <a:rPr lang="en-US" altLang="ko-KR" sz="1400"/>
              <a:t>Kangmin Yoo</a:t>
            </a:r>
            <a:endParaRPr lang="ko-KR" altLang="en-US" sz="1400"/>
          </a:p>
        </p:txBody>
      </p:sp>
      <p:pic>
        <p:nvPicPr>
          <p:cNvPr id="80" name="그림 79">
            <a:extLst>
              <a:ext uri="{FF2B5EF4-FFF2-40B4-BE49-F238E27FC236}">
                <a16:creationId xmlns:a16="http://schemas.microsoft.com/office/drawing/2014/main" id="{5A325E04-B77C-0D26-8553-060D824CDE39}"/>
              </a:ext>
            </a:extLst>
          </p:cNvPr>
          <p:cNvPicPr>
            <a:picLocks noChangeAspect="1"/>
          </p:cNvPicPr>
          <p:nvPr/>
        </p:nvPicPr>
        <p:blipFill rotWithShape="1">
          <a:blip r:embed="rId12"/>
          <a:srcRect l="3638" t="-290" r="3711" b="-625"/>
          <a:stretch/>
        </p:blipFill>
        <p:spPr>
          <a:xfrm>
            <a:off x="4815681" y="5102724"/>
            <a:ext cx="900000" cy="900000"/>
          </a:xfrm>
          <a:prstGeom prst="ellipse">
            <a:avLst/>
          </a:prstGeom>
          <a:ln w="63500" cap="rnd">
            <a:noFill/>
          </a:ln>
          <a:effectLst/>
        </p:spPr>
      </p:pic>
      <p:sp>
        <p:nvSpPr>
          <p:cNvPr id="81" name="TextBox 80">
            <a:extLst>
              <a:ext uri="{FF2B5EF4-FFF2-40B4-BE49-F238E27FC236}">
                <a16:creationId xmlns:a16="http://schemas.microsoft.com/office/drawing/2014/main" id="{40CF8B41-A92A-AF42-8EF7-E70E3AB37729}"/>
              </a:ext>
            </a:extLst>
          </p:cNvPr>
          <p:cNvSpPr txBox="1"/>
          <p:nvPr/>
        </p:nvSpPr>
        <p:spPr>
          <a:xfrm>
            <a:off x="4466110" y="6063808"/>
            <a:ext cx="1587504" cy="307777"/>
          </a:xfrm>
          <a:prstGeom prst="rect">
            <a:avLst/>
          </a:prstGeom>
          <a:noFill/>
        </p:spPr>
        <p:txBody>
          <a:bodyPr wrap="square" rtlCol="0">
            <a:spAutoFit/>
          </a:bodyPr>
          <a:lstStyle/>
          <a:p>
            <a:pPr algn="ctr"/>
            <a:r>
              <a:rPr lang="en-US" altLang="ko-KR" sz="1400"/>
              <a:t>Cheoneum Park</a:t>
            </a:r>
            <a:endParaRPr lang="ko-KR" altLang="en-US" sz="1400"/>
          </a:p>
        </p:txBody>
      </p:sp>
      <p:pic>
        <p:nvPicPr>
          <p:cNvPr id="82" name="그림 81">
            <a:extLst>
              <a:ext uri="{FF2B5EF4-FFF2-40B4-BE49-F238E27FC236}">
                <a16:creationId xmlns:a16="http://schemas.microsoft.com/office/drawing/2014/main" id="{2EA441A3-4861-15C8-A8BA-60C37B30C9A4}"/>
              </a:ext>
            </a:extLst>
          </p:cNvPr>
          <p:cNvPicPr>
            <a:picLocks noChangeAspect="1"/>
          </p:cNvPicPr>
          <p:nvPr/>
        </p:nvPicPr>
        <p:blipFill rotWithShape="1">
          <a:blip r:embed="rId13"/>
          <a:srcRect l="1766" t="2651" r="1501" b="-63"/>
          <a:stretch/>
        </p:blipFill>
        <p:spPr>
          <a:xfrm>
            <a:off x="4052776" y="1599715"/>
            <a:ext cx="900000" cy="900000"/>
          </a:xfrm>
          <a:prstGeom prst="ellipse">
            <a:avLst/>
          </a:prstGeom>
          <a:ln w="63500" cap="rnd">
            <a:noFill/>
          </a:ln>
          <a:effectLst/>
        </p:spPr>
      </p:pic>
      <p:pic>
        <p:nvPicPr>
          <p:cNvPr id="2" name="그림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840" y="1842553"/>
            <a:ext cx="506012" cy="640135"/>
          </a:xfrm>
          <a:prstGeom prst="rect">
            <a:avLst/>
          </a:prstGeom>
        </p:spPr>
      </p:pic>
      <p:pic>
        <p:nvPicPr>
          <p:cNvPr id="1028" name="Picture 4" descr="https://o.remove.bg/downloads/dce5dc05-5e64-4580-8a34-01d5ea75ee63/naver-removebg-preview.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1817" y="3703108"/>
            <a:ext cx="1186984" cy="44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remove.bg/downloads/ed526bfd-5ad0-4d74-96ee-7d58d177bb50/meta-removebg-preview.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776" y="3537996"/>
            <a:ext cx="945534" cy="7912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remove.bg/downloads/5529b872-e77d-4f33-8ca8-cee2c35ddc6a/lg-removebg-preview.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2443" y="5418429"/>
            <a:ext cx="1062257" cy="549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o.remove.bg/downloads/ab097886-f32c-4416-8bb7-bc35ac1b6ab2/hyundai-removebg-preview.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6770" y="5297591"/>
            <a:ext cx="1012011" cy="6957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o.remove.bg/downloads/1a6213f5-b785-40cf-85db-093578840088/snu-removebg-preview.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94116" y="5278029"/>
            <a:ext cx="708144" cy="72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5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CC7FAA97-2976-1F49-A55B-7AC4B77E4430}"/>
              </a:ext>
            </a:extLst>
          </p:cNvPr>
          <p:cNvSpPr txBox="1"/>
          <p:nvPr/>
        </p:nvSpPr>
        <p:spPr>
          <a:xfrm>
            <a:off x="955743" y="2645423"/>
            <a:ext cx="1197688" cy="258920"/>
          </a:xfrm>
          <a:prstGeom prst="rect">
            <a:avLst/>
          </a:prstGeom>
          <a:noFill/>
        </p:spPr>
        <p:txBody>
          <a:bodyPr wrap="square" rtlCol="0">
            <a:spAutoFit/>
          </a:bodyPr>
          <a:lstStyle/>
          <a:p>
            <a:pPr algn="ctr"/>
            <a:r>
              <a:rPr lang="en-US" altLang="ko-KR" sz="1400"/>
              <a:t>NAACL 21</a:t>
            </a:r>
            <a:endParaRPr lang="ko-KR" altLang="en-US" sz="1400"/>
          </a:p>
        </p:txBody>
      </p:sp>
      <p:sp>
        <p:nvSpPr>
          <p:cNvPr id="67" name="TextBox 66">
            <a:extLst>
              <a:ext uri="{FF2B5EF4-FFF2-40B4-BE49-F238E27FC236}">
                <a16:creationId xmlns:a16="http://schemas.microsoft.com/office/drawing/2014/main" id="{F3ABFE06-0B71-3D4B-9798-0E65A865B5F6}"/>
              </a:ext>
            </a:extLst>
          </p:cNvPr>
          <p:cNvSpPr txBox="1"/>
          <p:nvPr/>
        </p:nvSpPr>
        <p:spPr>
          <a:xfrm>
            <a:off x="2880527" y="2651445"/>
            <a:ext cx="1197688" cy="258920"/>
          </a:xfrm>
          <a:prstGeom prst="rect">
            <a:avLst/>
          </a:prstGeom>
          <a:noFill/>
        </p:spPr>
        <p:txBody>
          <a:bodyPr wrap="square" rtlCol="0">
            <a:spAutoFit/>
          </a:bodyPr>
          <a:lstStyle/>
          <a:p>
            <a:pPr algn="ctr"/>
            <a:r>
              <a:rPr lang="en-US" altLang="ko-KR" sz="1400"/>
              <a:t>EMNLP 21</a:t>
            </a:r>
            <a:endParaRPr lang="ko-KR" altLang="en-US" sz="1400"/>
          </a:p>
        </p:txBody>
      </p:sp>
      <p:sp>
        <p:nvSpPr>
          <p:cNvPr id="68" name="TextBox 67">
            <a:extLst>
              <a:ext uri="{FF2B5EF4-FFF2-40B4-BE49-F238E27FC236}">
                <a16:creationId xmlns:a16="http://schemas.microsoft.com/office/drawing/2014/main" id="{DB49FD60-B78B-9848-9F8A-D5D68140119D}"/>
              </a:ext>
            </a:extLst>
          </p:cNvPr>
          <p:cNvSpPr txBox="1"/>
          <p:nvPr/>
        </p:nvSpPr>
        <p:spPr>
          <a:xfrm>
            <a:off x="658043" y="2351509"/>
            <a:ext cx="1726394" cy="307777"/>
          </a:xfrm>
          <a:prstGeom prst="rect">
            <a:avLst/>
          </a:prstGeom>
          <a:noFill/>
        </p:spPr>
        <p:txBody>
          <a:bodyPr wrap="square" rtlCol="0">
            <a:spAutoFit/>
          </a:bodyPr>
          <a:lstStyle/>
          <a:p>
            <a:pPr algn="ctr"/>
            <a:r>
              <a:rPr lang="en-US" altLang="ko-KR" sz="1400" b="1" err="1"/>
              <a:t>Keyphrase</a:t>
            </a:r>
            <a:r>
              <a:rPr lang="en-US" altLang="ko-KR" sz="1400" b="1"/>
              <a:t> Weights</a:t>
            </a:r>
            <a:endParaRPr lang="ko-KR" altLang="en-US" sz="1400" b="1"/>
          </a:p>
        </p:txBody>
      </p:sp>
      <p:sp>
        <p:nvSpPr>
          <p:cNvPr id="72" name="TextBox 71">
            <a:extLst>
              <a:ext uri="{FF2B5EF4-FFF2-40B4-BE49-F238E27FC236}">
                <a16:creationId xmlns:a16="http://schemas.microsoft.com/office/drawing/2014/main" id="{A18A304C-3BC7-8047-AA0D-6BDAA3B23333}"/>
              </a:ext>
            </a:extLst>
          </p:cNvPr>
          <p:cNvSpPr txBox="1"/>
          <p:nvPr/>
        </p:nvSpPr>
        <p:spPr>
          <a:xfrm>
            <a:off x="2470383" y="2352155"/>
            <a:ext cx="1889037" cy="307777"/>
          </a:xfrm>
          <a:prstGeom prst="rect">
            <a:avLst/>
          </a:prstGeom>
          <a:noFill/>
        </p:spPr>
        <p:txBody>
          <a:bodyPr wrap="square" rtlCol="0">
            <a:spAutoFit/>
          </a:bodyPr>
          <a:lstStyle/>
          <a:p>
            <a:pPr algn="ctr"/>
            <a:r>
              <a:rPr lang="en-US" altLang="ko-KR" sz="1400" b="1" smtClean="0"/>
              <a:t>Asking Questions</a:t>
            </a:r>
            <a:endParaRPr lang="ko-KR" altLang="en-US" sz="1400" b="1"/>
          </a:p>
        </p:txBody>
      </p:sp>
      <p:pic>
        <p:nvPicPr>
          <p:cNvPr id="73" name="그림 72">
            <a:extLst>
              <a:ext uri="{FF2B5EF4-FFF2-40B4-BE49-F238E27FC236}">
                <a16:creationId xmlns:a16="http://schemas.microsoft.com/office/drawing/2014/main" id="{BBA6CB24-66F3-0E44-BF17-D74C4E5C4165}"/>
              </a:ext>
            </a:extLst>
          </p:cNvPr>
          <p:cNvPicPr>
            <a:picLocks noChangeAspect="1"/>
          </p:cNvPicPr>
          <p:nvPr/>
        </p:nvPicPr>
        <p:blipFill rotWithShape="1">
          <a:blip r:embed="rId3"/>
          <a:srcRect l="46036" t="46629" r="17924" b="7655"/>
          <a:stretch/>
        </p:blipFill>
        <p:spPr>
          <a:xfrm>
            <a:off x="627009" y="1534303"/>
            <a:ext cx="1726394" cy="596631"/>
          </a:xfrm>
          <a:prstGeom prst="rect">
            <a:avLst/>
          </a:prstGeom>
        </p:spPr>
      </p:pic>
      <p:pic>
        <p:nvPicPr>
          <p:cNvPr id="74" name="그림 73">
            <a:extLst>
              <a:ext uri="{FF2B5EF4-FFF2-40B4-BE49-F238E27FC236}">
                <a16:creationId xmlns:a16="http://schemas.microsoft.com/office/drawing/2014/main" id="{B99201EF-5127-C346-A8AB-557056286875}"/>
              </a:ext>
            </a:extLst>
          </p:cNvPr>
          <p:cNvPicPr>
            <a:picLocks noChangeAspect="1"/>
          </p:cNvPicPr>
          <p:nvPr/>
        </p:nvPicPr>
        <p:blipFill rotWithShape="1">
          <a:blip r:embed="rId4"/>
          <a:srcRect r="80251"/>
          <a:stretch/>
        </p:blipFill>
        <p:spPr>
          <a:xfrm>
            <a:off x="2756369" y="1449532"/>
            <a:ext cx="553867" cy="596631"/>
          </a:xfrm>
          <a:prstGeom prst="rect">
            <a:avLst/>
          </a:prstGeom>
        </p:spPr>
      </p:pic>
      <p:sp>
        <p:nvSpPr>
          <p:cNvPr id="75" name="모서리가 둥근 직사각형 74">
            <a:extLst>
              <a:ext uri="{FF2B5EF4-FFF2-40B4-BE49-F238E27FC236}">
                <a16:creationId xmlns:a16="http://schemas.microsoft.com/office/drawing/2014/main" id="{8DBF2AEA-38D9-D646-9EC9-0104E61B4F91}"/>
              </a:ext>
            </a:extLst>
          </p:cNvPr>
          <p:cNvSpPr/>
          <p:nvPr/>
        </p:nvSpPr>
        <p:spPr>
          <a:xfrm>
            <a:off x="2696683" y="2130934"/>
            <a:ext cx="673242" cy="185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a:solidFill>
                  <a:schemeClr val="tx1"/>
                </a:solidFill>
              </a:rPr>
              <a:t>Caption</a:t>
            </a:r>
            <a:endParaRPr lang="ko-KR" altLang="en-US" sz="1000" b="1">
              <a:solidFill>
                <a:schemeClr val="tx1"/>
              </a:solidFill>
            </a:endParaRPr>
          </a:p>
        </p:txBody>
      </p:sp>
      <p:sp>
        <p:nvSpPr>
          <p:cNvPr id="76" name="TextBox 75">
            <a:extLst>
              <a:ext uri="{FF2B5EF4-FFF2-40B4-BE49-F238E27FC236}">
                <a16:creationId xmlns:a16="http://schemas.microsoft.com/office/drawing/2014/main" id="{08FD992C-B2AC-3745-9E64-B61227D97289}"/>
              </a:ext>
            </a:extLst>
          </p:cNvPr>
          <p:cNvSpPr txBox="1"/>
          <p:nvPr/>
        </p:nvSpPr>
        <p:spPr>
          <a:xfrm>
            <a:off x="4905365" y="2650285"/>
            <a:ext cx="1197688" cy="258920"/>
          </a:xfrm>
          <a:prstGeom prst="rect">
            <a:avLst/>
          </a:prstGeom>
          <a:noFill/>
        </p:spPr>
        <p:txBody>
          <a:bodyPr wrap="square" rtlCol="0">
            <a:spAutoFit/>
          </a:bodyPr>
          <a:lstStyle/>
          <a:p>
            <a:pPr algn="ctr"/>
            <a:r>
              <a:rPr lang="en-US" altLang="ko-KR" sz="1400"/>
              <a:t>ACL 21</a:t>
            </a:r>
            <a:endParaRPr lang="ko-KR" altLang="en-US" sz="1400"/>
          </a:p>
        </p:txBody>
      </p:sp>
      <p:sp>
        <p:nvSpPr>
          <p:cNvPr id="79" name="TextBox 78">
            <a:extLst>
              <a:ext uri="{FF2B5EF4-FFF2-40B4-BE49-F238E27FC236}">
                <a16:creationId xmlns:a16="http://schemas.microsoft.com/office/drawing/2014/main" id="{18C002D2-73E9-2845-ACE5-9D65843AE3F1}"/>
              </a:ext>
            </a:extLst>
          </p:cNvPr>
          <p:cNvSpPr txBox="1"/>
          <p:nvPr/>
        </p:nvSpPr>
        <p:spPr>
          <a:xfrm>
            <a:off x="6919688" y="2656115"/>
            <a:ext cx="1197688" cy="258920"/>
          </a:xfrm>
          <a:prstGeom prst="rect">
            <a:avLst/>
          </a:prstGeom>
          <a:noFill/>
        </p:spPr>
        <p:txBody>
          <a:bodyPr wrap="square" rtlCol="0">
            <a:spAutoFit/>
          </a:bodyPr>
          <a:lstStyle/>
          <a:p>
            <a:pPr algn="ctr"/>
            <a:r>
              <a:rPr lang="en-US" altLang="ko-KR" sz="1400"/>
              <a:t>NAACL 22</a:t>
            </a:r>
            <a:endParaRPr lang="ko-KR" altLang="en-US" sz="1400"/>
          </a:p>
        </p:txBody>
      </p:sp>
      <p:sp>
        <p:nvSpPr>
          <p:cNvPr id="80" name="모서리가 둥근 직사각형 79">
            <a:extLst>
              <a:ext uri="{FF2B5EF4-FFF2-40B4-BE49-F238E27FC236}">
                <a16:creationId xmlns:a16="http://schemas.microsoft.com/office/drawing/2014/main" id="{AA728436-5EEC-9346-8E87-AF1B6C79E3CF}"/>
              </a:ext>
            </a:extLst>
          </p:cNvPr>
          <p:cNvSpPr/>
          <p:nvPr/>
        </p:nvSpPr>
        <p:spPr>
          <a:xfrm>
            <a:off x="3427066" y="2130934"/>
            <a:ext cx="714036" cy="185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a:solidFill>
                  <a:schemeClr val="tx1"/>
                </a:solidFill>
              </a:rPr>
              <a:t>Question</a:t>
            </a:r>
            <a:endParaRPr lang="ko-KR" altLang="en-US" sz="1000" b="1">
              <a:solidFill>
                <a:schemeClr val="tx1"/>
              </a:solidFill>
            </a:endParaRPr>
          </a:p>
        </p:txBody>
      </p:sp>
      <p:sp>
        <p:nvSpPr>
          <p:cNvPr id="81" name="TextBox 80">
            <a:extLst>
              <a:ext uri="{FF2B5EF4-FFF2-40B4-BE49-F238E27FC236}">
                <a16:creationId xmlns:a16="http://schemas.microsoft.com/office/drawing/2014/main" id="{DFC20477-E4C2-1549-85C4-BE66E235D2CC}"/>
              </a:ext>
            </a:extLst>
          </p:cNvPr>
          <p:cNvSpPr txBox="1"/>
          <p:nvPr/>
        </p:nvSpPr>
        <p:spPr>
          <a:xfrm>
            <a:off x="4374785" y="2364900"/>
            <a:ext cx="2148942" cy="307777"/>
          </a:xfrm>
          <a:prstGeom prst="rect">
            <a:avLst/>
          </a:prstGeom>
          <a:noFill/>
        </p:spPr>
        <p:txBody>
          <a:bodyPr wrap="square" rtlCol="0">
            <a:spAutoFit/>
          </a:bodyPr>
          <a:lstStyle/>
          <a:p>
            <a:pPr algn="ctr"/>
            <a:r>
              <a:rPr lang="en-US" altLang="ko-KR" sz="1400" b="1"/>
              <a:t>Rule-Based DA</a:t>
            </a:r>
          </a:p>
        </p:txBody>
      </p:sp>
      <p:sp>
        <p:nvSpPr>
          <p:cNvPr id="83" name="TextBox 82">
            <a:extLst>
              <a:ext uri="{FF2B5EF4-FFF2-40B4-BE49-F238E27FC236}">
                <a16:creationId xmlns:a16="http://schemas.microsoft.com/office/drawing/2014/main" id="{61C67727-FD43-D14F-885E-BE866E1C5D20}"/>
              </a:ext>
            </a:extLst>
          </p:cNvPr>
          <p:cNvSpPr txBox="1"/>
          <p:nvPr/>
        </p:nvSpPr>
        <p:spPr>
          <a:xfrm>
            <a:off x="6605252" y="2376649"/>
            <a:ext cx="1826562" cy="307777"/>
          </a:xfrm>
          <a:prstGeom prst="rect">
            <a:avLst/>
          </a:prstGeom>
          <a:noFill/>
        </p:spPr>
        <p:txBody>
          <a:bodyPr wrap="square" rtlCol="0">
            <a:spAutoFit/>
          </a:bodyPr>
          <a:lstStyle/>
          <a:p>
            <a:pPr algn="ctr"/>
            <a:r>
              <a:rPr lang="en-US" altLang="ko-KR" sz="1400" b="1"/>
              <a:t>Model-Based DA</a:t>
            </a:r>
          </a:p>
        </p:txBody>
      </p:sp>
      <p:pic>
        <p:nvPicPr>
          <p:cNvPr id="85" name="object 3">
            <a:extLst>
              <a:ext uri="{FF2B5EF4-FFF2-40B4-BE49-F238E27FC236}">
                <a16:creationId xmlns:a16="http://schemas.microsoft.com/office/drawing/2014/main" id="{AA5DC5E0-8C2C-864C-A6A4-983833367400}"/>
              </a:ext>
            </a:extLst>
          </p:cNvPr>
          <p:cNvPicPr/>
          <p:nvPr/>
        </p:nvPicPr>
        <p:blipFill rotWithShape="1">
          <a:blip r:embed="rId5" cstate="print"/>
          <a:srcRect r="612" b="64969"/>
          <a:stretch/>
        </p:blipFill>
        <p:spPr>
          <a:xfrm>
            <a:off x="6815593" y="1166105"/>
            <a:ext cx="1405879" cy="287033"/>
          </a:xfrm>
          <a:prstGeom prst="rect">
            <a:avLst/>
          </a:prstGeom>
        </p:spPr>
      </p:pic>
      <p:pic>
        <p:nvPicPr>
          <p:cNvPr id="86" name="object 4">
            <a:extLst>
              <a:ext uri="{FF2B5EF4-FFF2-40B4-BE49-F238E27FC236}">
                <a16:creationId xmlns:a16="http://schemas.microsoft.com/office/drawing/2014/main" id="{EDA1E70A-C45E-484D-AA69-F34B44FC09BD}"/>
              </a:ext>
            </a:extLst>
          </p:cNvPr>
          <p:cNvPicPr/>
          <p:nvPr/>
        </p:nvPicPr>
        <p:blipFill rotWithShape="1">
          <a:blip r:embed="rId6" cstate="print"/>
          <a:srcRect b="59775"/>
          <a:stretch/>
        </p:blipFill>
        <p:spPr>
          <a:xfrm>
            <a:off x="6815593" y="1564422"/>
            <a:ext cx="1406795" cy="152949"/>
          </a:xfrm>
          <a:prstGeom prst="rect">
            <a:avLst/>
          </a:prstGeom>
        </p:spPr>
      </p:pic>
      <p:pic>
        <p:nvPicPr>
          <p:cNvPr id="90" name="object 5">
            <a:extLst>
              <a:ext uri="{FF2B5EF4-FFF2-40B4-BE49-F238E27FC236}">
                <a16:creationId xmlns:a16="http://schemas.microsoft.com/office/drawing/2014/main" id="{9D96E969-F561-3140-A41E-0A332D79AD7D}"/>
              </a:ext>
            </a:extLst>
          </p:cNvPr>
          <p:cNvPicPr/>
          <p:nvPr/>
        </p:nvPicPr>
        <p:blipFill rotWithShape="1">
          <a:blip r:embed="rId7" cstate="print"/>
          <a:srcRect t="1" b="57550"/>
          <a:stretch/>
        </p:blipFill>
        <p:spPr>
          <a:xfrm>
            <a:off x="6801655" y="2213381"/>
            <a:ext cx="1407081" cy="144341"/>
          </a:xfrm>
          <a:prstGeom prst="rect">
            <a:avLst/>
          </a:prstGeom>
        </p:spPr>
      </p:pic>
      <p:sp>
        <p:nvSpPr>
          <p:cNvPr id="91" name="TextBox 90">
            <a:extLst>
              <a:ext uri="{FF2B5EF4-FFF2-40B4-BE49-F238E27FC236}">
                <a16:creationId xmlns:a16="http://schemas.microsoft.com/office/drawing/2014/main" id="{6B6DDD0F-5EC3-A248-B192-C4E9940A8E25}"/>
              </a:ext>
            </a:extLst>
          </p:cNvPr>
          <p:cNvSpPr txBox="1"/>
          <p:nvPr/>
        </p:nvSpPr>
        <p:spPr>
          <a:xfrm>
            <a:off x="7518532" y="1846297"/>
            <a:ext cx="1216975" cy="246221"/>
          </a:xfrm>
          <a:prstGeom prst="rect">
            <a:avLst/>
          </a:prstGeom>
          <a:noFill/>
        </p:spPr>
        <p:txBody>
          <a:bodyPr wrap="square" rtlCol="0">
            <a:spAutoFit/>
          </a:bodyPr>
          <a:lstStyle/>
          <a:p>
            <a:pPr algn="ctr"/>
            <a:r>
              <a:rPr lang="en-US" altLang="ko-KR" sz="1000" b="1"/>
              <a:t>Fill-in the mask</a:t>
            </a:r>
            <a:endParaRPr lang="ko-KR" altLang="en-US" sz="1000" b="1"/>
          </a:p>
        </p:txBody>
      </p:sp>
      <p:pic>
        <p:nvPicPr>
          <p:cNvPr id="92" name="그림 91">
            <a:extLst>
              <a:ext uri="{FF2B5EF4-FFF2-40B4-BE49-F238E27FC236}">
                <a16:creationId xmlns:a16="http://schemas.microsoft.com/office/drawing/2014/main" id="{32DCD8B4-7BF1-AC48-8970-B2974900E9E1}"/>
              </a:ext>
            </a:extLst>
          </p:cNvPr>
          <p:cNvPicPr>
            <a:picLocks noChangeAspect="1"/>
          </p:cNvPicPr>
          <p:nvPr/>
        </p:nvPicPr>
        <p:blipFill rotWithShape="1">
          <a:blip r:embed="rId8"/>
          <a:srcRect l="12853" t="64085" r="23771" b="28989"/>
          <a:stretch/>
        </p:blipFill>
        <p:spPr>
          <a:xfrm>
            <a:off x="4613295" y="1315858"/>
            <a:ext cx="1671923" cy="106651"/>
          </a:xfrm>
          <a:prstGeom prst="rect">
            <a:avLst/>
          </a:prstGeom>
        </p:spPr>
      </p:pic>
      <p:pic>
        <p:nvPicPr>
          <p:cNvPr id="93" name="그림 92">
            <a:extLst>
              <a:ext uri="{FF2B5EF4-FFF2-40B4-BE49-F238E27FC236}">
                <a16:creationId xmlns:a16="http://schemas.microsoft.com/office/drawing/2014/main" id="{D47EA5CB-34AF-BF4F-B2F9-11C0A84B4F6D}"/>
              </a:ext>
            </a:extLst>
          </p:cNvPr>
          <p:cNvPicPr>
            <a:picLocks noChangeAspect="1"/>
          </p:cNvPicPr>
          <p:nvPr/>
        </p:nvPicPr>
        <p:blipFill rotWithShape="1">
          <a:blip r:embed="rId8"/>
          <a:srcRect l="19082" t="72875" r="23131" b="19792"/>
          <a:stretch/>
        </p:blipFill>
        <p:spPr>
          <a:xfrm>
            <a:off x="4579387" y="2182753"/>
            <a:ext cx="1715912" cy="127104"/>
          </a:xfrm>
          <a:prstGeom prst="rect">
            <a:avLst/>
          </a:prstGeom>
        </p:spPr>
      </p:pic>
      <p:sp>
        <p:nvSpPr>
          <p:cNvPr id="97" name="아래쪽 화살표 93">
            <a:extLst>
              <a:ext uri="{FF2B5EF4-FFF2-40B4-BE49-F238E27FC236}">
                <a16:creationId xmlns:a16="http://schemas.microsoft.com/office/drawing/2014/main" id="{1DDAA59B-9C0C-6D4C-9A4D-2A580BF841FE}"/>
              </a:ext>
            </a:extLst>
          </p:cNvPr>
          <p:cNvSpPr/>
          <p:nvPr/>
        </p:nvSpPr>
        <p:spPr>
          <a:xfrm>
            <a:off x="5384832" y="1495813"/>
            <a:ext cx="128849" cy="632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TextBox 97">
            <a:extLst>
              <a:ext uri="{FF2B5EF4-FFF2-40B4-BE49-F238E27FC236}">
                <a16:creationId xmlns:a16="http://schemas.microsoft.com/office/drawing/2014/main" id="{06DE05E2-2F9F-DB47-B245-5642DD747627}"/>
              </a:ext>
            </a:extLst>
          </p:cNvPr>
          <p:cNvSpPr txBox="1"/>
          <p:nvPr/>
        </p:nvSpPr>
        <p:spPr>
          <a:xfrm>
            <a:off x="5521211" y="1543372"/>
            <a:ext cx="1378313" cy="553998"/>
          </a:xfrm>
          <a:prstGeom prst="rect">
            <a:avLst/>
          </a:prstGeom>
          <a:noFill/>
        </p:spPr>
        <p:txBody>
          <a:bodyPr wrap="square" rtlCol="0">
            <a:spAutoFit/>
          </a:bodyPr>
          <a:lstStyle/>
          <a:p>
            <a:r>
              <a:rPr lang="en-US" altLang="ko-KR" sz="1000" b="1" dirty="0" smtClean="0"/>
              <a:t>Substitution,</a:t>
            </a:r>
            <a:endParaRPr lang="en-US" altLang="ko-KR" sz="1000" b="1" dirty="0"/>
          </a:p>
          <a:p>
            <a:r>
              <a:rPr lang="en-US" altLang="ko-KR" sz="1000" b="1" dirty="0"/>
              <a:t>Sampling,</a:t>
            </a:r>
          </a:p>
          <a:p>
            <a:r>
              <a:rPr lang="en-US" altLang="ko-KR" sz="1000" b="1" dirty="0"/>
              <a:t>Insertion/Deletion</a:t>
            </a:r>
            <a:endParaRPr lang="ko-KR" altLang="en-US" sz="1000" b="1" dirty="0"/>
          </a:p>
        </p:txBody>
      </p:sp>
      <p:sp>
        <p:nvSpPr>
          <p:cNvPr id="99" name="아래쪽 화살표 93">
            <a:extLst>
              <a:ext uri="{FF2B5EF4-FFF2-40B4-BE49-F238E27FC236}">
                <a16:creationId xmlns:a16="http://schemas.microsoft.com/office/drawing/2014/main" id="{2D296BAB-0682-B244-B244-56F97662CC7A}"/>
              </a:ext>
            </a:extLst>
          </p:cNvPr>
          <p:cNvSpPr/>
          <p:nvPr/>
        </p:nvSpPr>
        <p:spPr>
          <a:xfrm>
            <a:off x="7440771" y="1791155"/>
            <a:ext cx="128849" cy="368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모서리가 둥근 직사각형 99">
            <a:extLst>
              <a:ext uri="{FF2B5EF4-FFF2-40B4-BE49-F238E27FC236}">
                <a16:creationId xmlns:a16="http://schemas.microsoft.com/office/drawing/2014/main" id="{8A0D11CC-EA02-EB48-85A6-32D3EB8F2FE6}"/>
              </a:ext>
            </a:extLst>
          </p:cNvPr>
          <p:cNvSpPr/>
          <p:nvPr/>
        </p:nvSpPr>
        <p:spPr>
          <a:xfrm>
            <a:off x="3467860" y="1464146"/>
            <a:ext cx="673242" cy="582016"/>
          </a:xfrm>
          <a:prstGeom prst="roundRect">
            <a:avLst>
              <a:gd name="adj" fmla="val 5955"/>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QA</a:t>
            </a:r>
            <a:endParaRPr lang="ko-KR" altLang="en-US" sz="1200" b="1">
              <a:solidFill>
                <a:schemeClr val="tx1"/>
              </a:solidFill>
            </a:endParaRPr>
          </a:p>
        </p:txBody>
      </p:sp>
      <p:sp>
        <p:nvSpPr>
          <p:cNvPr id="102" name="Title 1">
            <a:extLst>
              <a:ext uri="{FF2B5EF4-FFF2-40B4-BE49-F238E27FC236}">
                <a16:creationId xmlns:a16="http://schemas.microsoft.com/office/drawing/2014/main" id="{124DE478-AA48-3649-B959-8D6B16A9A5B5}"/>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smtClean="0"/>
              <a:t>Part 1: Factual </a:t>
            </a:r>
            <a:r>
              <a:rPr lang="en-US" altLang="ko-KR" sz="2400" dirty="0"/>
              <a:t>Consistency Evaluation</a:t>
            </a:r>
            <a:endParaRPr lang="ko-KR" altLang="en-US" sz="2400" dirty="0"/>
          </a:p>
        </p:txBody>
      </p:sp>
      <p:sp>
        <p:nvSpPr>
          <p:cNvPr id="124" name="TextBox 123">
            <a:extLst>
              <a:ext uri="{FF2B5EF4-FFF2-40B4-BE49-F238E27FC236}">
                <a16:creationId xmlns:a16="http://schemas.microsoft.com/office/drawing/2014/main" id="{96782CF9-1E86-9A4B-BC6C-EFF524BFAA14}"/>
              </a:ext>
            </a:extLst>
          </p:cNvPr>
          <p:cNvSpPr txBox="1"/>
          <p:nvPr/>
        </p:nvSpPr>
        <p:spPr>
          <a:xfrm>
            <a:off x="264694" y="5834254"/>
            <a:ext cx="1982501" cy="307777"/>
          </a:xfrm>
          <a:prstGeom prst="rect">
            <a:avLst/>
          </a:prstGeom>
          <a:noFill/>
        </p:spPr>
        <p:txBody>
          <a:bodyPr wrap="square" rtlCol="0">
            <a:spAutoFit/>
          </a:bodyPr>
          <a:lstStyle/>
          <a:p>
            <a:pPr algn="ctr"/>
            <a:r>
              <a:rPr lang="en-US" altLang="ko-KR" sz="1400" b="1" smtClean="0"/>
              <a:t>Decoding</a:t>
            </a:r>
            <a:endParaRPr lang="ko-KR" altLang="en-US" sz="1400" b="1"/>
          </a:p>
        </p:txBody>
      </p:sp>
      <p:sp>
        <p:nvSpPr>
          <p:cNvPr id="125" name="TextBox 124">
            <a:extLst>
              <a:ext uri="{FF2B5EF4-FFF2-40B4-BE49-F238E27FC236}">
                <a16:creationId xmlns:a16="http://schemas.microsoft.com/office/drawing/2014/main" id="{F947004A-B5EC-A146-A7C0-07BBA42F1606}"/>
              </a:ext>
            </a:extLst>
          </p:cNvPr>
          <p:cNvSpPr txBox="1"/>
          <p:nvPr/>
        </p:nvSpPr>
        <p:spPr>
          <a:xfrm>
            <a:off x="2174628" y="5830243"/>
            <a:ext cx="1468062" cy="307777"/>
          </a:xfrm>
          <a:prstGeom prst="rect">
            <a:avLst/>
          </a:prstGeom>
          <a:noFill/>
        </p:spPr>
        <p:txBody>
          <a:bodyPr wrap="square" rtlCol="0">
            <a:spAutoFit/>
          </a:bodyPr>
          <a:lstStyle/>
          <a:p>
            <a:pPr algn="ctr"/>
            <a:r>
              <a:rPr lang="en-US" altLang="ko-KR" sz="1400" b="1"/>
              <a:t>Optimization</a:t>
            </a:r>
            <a:endParaRPr lang="ko-KR" altLang="en-US" sz="1400" b="1"/>
          </a:p>
        </p:txBody>
      </p:sp>
      <p:sp>
        <p:nvSpPr>
          <p:cNvPr id="129" name="모서리가 둥근 직사각형 128">
            <a:extLst>
              <a:ext uri="{FF2B5EF4-FFF2-40B4-BE49-F238E27FC236}">
                <a16:creationId xmlns:a16="http://schemas.microsoft.com/office/drawing/2014/main" id="{B9FE98C4-0C76-8540-9F64-70E7A4DB1B17}"/>
              </a:ext>
            </a:extLst>
          </p:cNvPr>
          <p:cNvSpPr/>
          <p:nvPr/>
        </p:nvSpPr>
        <p:spPr>
          <a:xfrm>
            <a:off x="2363860" y="5423956"/>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30" name="아래쪽 화살표 15">
            <a:extLst>
              <a:ext uri="{FF2B5EF4-FFF2-40B4-BE49-F238E27FC236}">
                <a16:creationId xmlns:a16="http://schemas.microsoft.com/office/drawing/2014/main" id="{1FD3CFAA-AFC2-5D49-9E29-6AAD00582768}"/>
              </a:ext>
            </a:extLst>
          </p:cNvPr>
          <p:cNvSpPr/>
          <p:nvPr/>
        </p:nvSpPr>
        <p:spPr>
          <a:xfrm>
            <a:off x="2827089" y="4649867"/>
            <a:ext cx="162164" cy="727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131">
            <a:extLst>
              <a:ext uri="{FF2B5EF4-FFF2-40B4-BE49-F238E27FC236}">
                <a16:creationId xmlns:a16="http://schemas.microsoft.com/office/drawing/2014/main" id="{BB5EACE9-3112-374F-8354-38E9ABF503FC}"/>
              </a:ext>
            </a:extLst>
          </p:cNvPr>
          <p:cNvSpPr/>
          <p:nvPr/>
        </p:nvSpPr>
        <p:spPr>
          <a:xfrm>
            <a:off x="695511" y="5427311"/>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33" name="모서리가 둥근 직사각형 132">
            <a:extLst>
              <a:ext uri="{FF2B5EF4-FFF2-40B4-BE49-F238E27FC236}">
                <a16:creationId xmlns:a16="http://schemas.microsoft.com/office/drawing/2014/main" id="{50DA1E59-0F23-0748-840C-17EC0811B24C}"/>
              </a:ext>
            </a:extLst>
          </p:cNvPr>
          <p:cNvSpPr/>
          <p:nvPr/>
        </p:nvSpPr>
        <p:spPr>
          <a:xfrm>
            <a:off x="1196211" y="4870384"/>
            <a:ext cx="665626" cy="3331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Value</a:t>
            </a:r>
          </a:p>
        </p:txBody>
      </p:sp>
      <p:sp>
        <p:nvSpPr>
          <p:cNvPr id="134" name="TextBox 133">
            <a:extLst>
              <a:ext uri="{FF2B5EF4-FFF2-40B4-BE49-F238E27FC236}">
                <a16:creationId xmlns:a16="http://schemas.microsoft.com/office/drawing/2014/main" id="{E7353DC3-A53A-104A-A3FD-CBA71E524FD2}"/>
              </a:ext>
            </a:extLst>
          </p:cNvPr>
          <p:cNvSpPr txBox="1"/>
          <p:nvPr/>
        </p:nvSpPr>
        <p:spPr>
          <a:xfrm>
            <a:off x="1570564" y="5181317"/>
            <a:ext cx="1220262" cy="276999"/>
          </a:xfrm>
          <a:prstGeom prst="rect">
            <a:avLst/>
          </a:prstGeom>
          <a:noFill/>
        </p:spPr>
        <p:txBody>
          <a:bodyPr wrap="square" rtlCol="0">
            <a:spAutoFit/>
          </a:bodyPr>
          <a:lstStyle/>
          <a:p>
            <a:r>
              <a:rPr lang="en-US" altLang="ko-KR" sz="1200" smtClean="0"/>
              <a:t>Revise</a:t>
            </a:r>
            <a:endParaRPr lang="ko-KR" altLang="en-US" sz="1200"/>
          </a:p>
        </p:txBody>
      </p:sp>
      <p:sp>
        <p:nvSpPr>
          <p:cNvPr id="138" name="모서리가 둥근 직사각형 137">
            <a:extLst>
              <a:ext uri="{FF2B5EF4-FFF2-40B4-BE49-F238E27FC236}">
                <a16:creationId xmlns:a16="http://schemas.microsoft.com/office/drawing/2014/main" id="{D246A0C5-85CE-ED4A-A22B-7E191ACBA239}"/>
              </a:ext>
            </a:extLst>
          </p:cNvPr>
          <p:cNvSpPr/>
          <p:nvPr/>
        </p:nvSpPr>
        <p:spPr>
          <a:xfrm>
            <a:off x="2363860" y="4306199"/>
            <a:ext cx="1088621" cy="3501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Metric</a:t>
            </a:r>
            <a:endParaRPr lang="ko-KR" altLang="en-US" sz="1400"/>
          </a:p>
        </p:txBody>
      </p:sp>
      <p:sp>
        <p:nvSpPr>
          <p:cNvPr id="139" name="아래쪽 화살표 9">
            <a:extLst>
              <a:ext uri="{FF2B5EF4-FFF2-40B4-BE49-F238E27FC236}">
                <a16:creationId xmlns:a16="http://schemas.microsoft.com/office/drawing/2014/main" id="{BA2E1239-E53B-4344-884F-64832309FCB9}"/>
              </a:ext>
            </a:extLst>
          </p:cNvPr>
          <p:cNvSpPr/>
          <p:nvPr/>
        </p:nvSpPr>
        <p:spPr>
          <a:xfrm rot="10800000">
            <a:off x="933256" y="4700029"/>
            <a:ext cx="183331" cy="74781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아래쪽 화살표 9">
            <a:extLst>
              <a:ext uri="{FF2B5EF4-FFF2-40B4-BE49-F238E27FC236}">
                <a16:creationId xmlns:a16="http://schemas.microsoft.com/office/drawing/2014/main" id="{54604C14-54CA-AB4E-B3B3-9B0D6757F76D}"/>
              </a:ext>
            </a:extLst>
          </p:cNvPr>
          <p:cNvSpPr/>
          <p:nvPr/>
        </p:nvSpPr>
        <p:spPr>
          <a:xfrm>
            <a:off x="1435445" y="4602314"/>
            <a:ext cx="183331" cy="22481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모서리가 둥근 직사각형 140">
            <a:extLst>
              <a:ext uri="{FF2B5EF4-FFF2-40B4-BE49-F238E27FC236}">
                <a16:creationId xmlns:a16="http://schemas.microsoft.com/office/drawing/2014/main" id="{D0A7D47C-A2CF-DF40-9019-D2294F080ED7}"/>
              </a:ext>
            </a:extLst>
          </p:cNvPr>
          <p:cNvSpPr/>
          <p:nvPr/>
        </p:nvSpPr>
        <p:spPr>
          <a:xfrm>
            <a:off x="695511" y="4300466"/>
            <a:ext cx="1088621" cy="350104"/>
          </a:xfrm>
          <a:prstGeom prst="roundRect">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Critic</a:t>
            </a:r>
            <a:endParaRPr lang="ko-KR" altLang="en-US" sz="1400"/>
          </a:p>
        </p:txBody>
      </p:sp>
      <p:sp>
        <p:nvSpPr>
          <p:cNvPr id="142" name="아래쪽 화살표 9">
            <a:extLst>
              <a:ext uri="{FF2B5EF4-FFF2-40B4-BE49-F238E27FC236}">
                <a16:creationId xmlns:a16="http://schemas.microsoft.com/office/drawing/2014/main" id="{392A2A16-FB5C-DC44-B288-2DE96BFB6F9D}"/>
              </a:ext>
            </a:extLst>
          </p:cNvPr>
          <p:cNvSpPr/>
          <p:nvPr/>
        </p:nvSpPr>
        <p:spPr>
          <a:xfrm>
            <a:off x="1435445" y="5203571"/>
            <a:ext cx="183331" cy="1733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Title 1">
            <a:extLst>
              <a:ext uri="{FF2B5EF4-FFF2-40B4-BE49-F238E27FC236}">
                <a16:creationId xmlns:a16="http://schemas.microsoft.com/office/drawing/2014/main" id="{9C31D6D6-4BB2-CB4B-8CA8-75EF37D8BCE6}"/>
              </a:ext>
            </a:extLst>
          </p:cNvPr>
          <p:cNvSpPr txBox="1">
            <a:spLocks/>
          </p:cNvSpPr>
          <p:nvPr/>
        </p:nvSpPr>
        <p:spPr>
          <a:xfrm>
            <a:off x="435897" y="3466971"/>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smtClean="0"/>
              <a:t>Part 2: Improving </a:t>
            </a:r>
            <a:r>
              <a:rPr lang="en-US" altLang="ko-KR" sz="2400" dirty="0"/>
              <a:t>Factual </a:t>
            </a:r>
            <a:r>
              <a:rPr lang="en-US" altLang="ko-KR" sz="2400" dirty="0" smtClean="0"/>
              <a:t>Consistency in Text Generation</a:t>
            </a:r>
            <a:endParaRPr lang="ko-KR" altLang="en-US" sz="2400" dirty="0"/>
          </a:p>
        </p:txBody>
      </p:sp>
      <p:sp>
        <p:nvSpPr>
          <p:cNvPr id="145" name="TextBox 144">
            <a:extLst>
              <a:ext uri="{FF2B5EF4-FFF2-40B4-BE49-F238E27FC236}">
                <a16:creationId xmlns:a16="http://schemas.microsoft.com/office/drawing/2014/main" id="{1D862F6C-1E83-C04E-9B34-29355A4A72E9}"/>
              </a:ext>
            </a:extLst>
          </p:cNvPr>
          <p:cNvSpPr txBox="1"/>
          <p:nvPr/>
        </p:nvSpPr>
        <p:spPr>
          <a:xfrm>
            <a:off x="7109632" y="5830243"/>
            <a:ext cx="936527" cy="307777"/>
          </a:xfrm>
          <a:prstGeom prst="rect">
            <a:avLst/>
          </a:prstGeom>
          <a:noFill/>
        </p:spPr>
        <p:txBody>
          <a:bodyPr wrap="square" rtlCol="0">
            <a:spAutoFit/>
          </a:bodyPr>
          <a:lstStyle/>
          <a:p>
            <a:r>
              <a:rPr lang="en-US" altLang="ko-KR" sz="1400" b="1"/>
              <a:t>Others</a:t>
            </a:r>
            <a:endParaRPr lang="ko-KR" altLang="en-US" sz="1400" b="1"/>
          </a:p>
        </p:txBody>
      </p:sp>
      <p:sp>
        <p:nvSpPr>
          <p:cNvPr id="146" name="TextBox 145">
            <a:extLst>
              <a:ext uri="{FF2B5EF4-FFF2-40B4-BE49-F238E27FC236}">
                <a16:creationId xmlns:a16="http://schemas.microsoft.com/office/drawing/2014/main" id="{B8B751DF-BE3D-C548-95A1-261914BAE8C9}"/>
              </a:ext>
            </a:extLst>
          </p:cNvPr>
          <p:cNvSpPr txBox="1"/>
          <p:nvPr/>
        </p:nvSpPr>
        <p:spPr>
          <a:xfrm>
            <a:off x="6262326" y="4247510"/>
            <a:ext cx="2183930"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smtClean="0"/>
              <a:t>Error Correction</a:t>
            </a:r>
          </a:p>
          <a:p>
            <a:pPr marL="285750" indent="-285750">
              <a:lnSpc>
                <a:spcPct val="150000"/>
              </a:lnSpc>
              <a:buFont typeface="Arial" panose="020B0604020202020204" pitchFamily="34" charset="0"/>
              <a:buChar char="•"/>
            </a:pPr>
            <a:r>
              <a:rPr lang="en-US" altLang="ko-KR" sz="1600" smtClean="0"/>
              <a:t>Dialog </a:t>
            </a:r>
            <a:r>
              <a:rPr lang="en-US" altLang="ko-KR" sz="1600"/>
              <a:t>Consistency</a:t>
            </a:r>
          </a:p>
          <a:p>
            <a:pPr marL="285750" indent="-285750">
              <a:lnSpc>
                <a:spcPct val="150000"/>
              </a:lnSpc>
              <a:buFont typeface="Arial" panose="020B0604020202020204" pitchFamily="34" charset="0"/>
              <a:buChar char="•"/>
            </a:pPr>
            <a:r>
              <a:rPr lang="en-US" altLang="ko-KR" sz="1600"/>
              <a:t>Factual Correctness</a:t>
            </a:r>
            <a:endParaRPr lang="ko-KR" altLang="en-US" sz="1600"/>
          </a:p>
        </p:txBody>
      </p:sp>
      <p:sp>
        <p:nvSpPr>
          <p:cNvPr id="50" name="TextBox 49">
            <a:extLst>
              <a:ext uri="{FF2B5EF4-FFF2-40B4-BE49-F238E27FC236}">
                <a16:creationId xmlns:a16="http://schemas.microsoft.com/office/drawing/2014/main" id="{A414451A-2FB2-A87C-3C71-14329B66C294}"/>
              </a:ext>
            </a:extLst>
          </p:cNvPr>
          <p:cNvSpPr txBox="1"/>
          <p:nvPr/>
        </p:nvSpPr>
        <p:spPr>
          <a:xfrm>
            <a:off x="3972110" y="5842136"/>
            <a:ext cx="2238257" cy="307777"/>
          </a:xfrm>
          <a:prstGeom prst="rect">
            <a:avLst/>
          </a:prstGeom>
          <a:noFill/>
        </p:spPr>
        <p:txBody>
          <a:bodyPr wrap="square" rtlCol="0">
            <a:spAutoFit/>
          </a:bodyPr>
          <a:lstStyle/>
          <a:p>
            <a:r>
              <a:rPr lang="en-US" altLang="ko-KR" sz="1400" b="1" smtClean="0"/>
              <a:t>Prompt Tuning for Large </a:t>
            </a:r>
            <a:r>
              <a:rPr lang="en-US" altLang="ko-KR" sz="1400" b="1"/>
              <a:t>LM</a:t>
            </a:r>
            <a:endParaRPr lang="ko-KR" altLang="en-US" sz="1400" b="1"/>
          </a:p>
        </p:txBody>
      </p:sp>
      <p:pic>
        <p:nvPicPr>
          <p:cNvPr id="51" name="그림 50">
            <a:extLst>
              <a:ext uri="{FF2B5EF4-FFF2-40B4-BE49-F238E27FC236}">
                <a16:creationId xmlns:a16="http://schemas.microsoft.com/office/drawing/2014/main" id="{0BD764A7-779D-209F-A06D-795BE69034A8}"/>
              </a:ext>
            </a:extLst>
          </p:cNvPr>
          <p:cNvPicPr>
            <a:picLocks noChangeAspect="1"/>
          </p:cNvPicPr>
          <p:nvPr/>
        </p:nvPicPr>
        <p:blipFill rotWithShape="1">
          <a:blip r:embed="rId9"/>
          <a:srcRect l="35181" t="34764" r="39017" b="12350"/>
          <a:stretch/>
        </p:blipFill>
        <p:spPr>
          <a:xfrm>
            <a:off x="4289317" y="4247510"/>
            <a:ext cx="1305464" cy="1505053"/>
          </a:xfrm>
          <a:prstGeom prst="rect">
            <a:avLst/>
          </a:prstGeom>
        </p:spPr>
      </p:pic>
    </p:spTree>
    <p:extLst>
      <p:ext uri="{BB962C8B-B14F-4D97-AF65-F5344CB8AC3E}">
        <p14:creationId xmlns:p14="http://schemas.microsoft.com/office/powerpoint/2010/main" val="314236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406725" y="2958904"/>
            <a:ext cx="2651175" cy="830997"/>
          </a:xfrm>
          <a:prstGeom prst="rect">
            <a:avLst/>
          </a:prstGeom>
          <a:noFill/>
        </p:spPr>
        <p:txBody>
          <a:bodyPr wrap="square" rtlCol="0">
            <a:spAutoFit/>
          </a:bodyPr>
          <a:lstStyle/>
          <a:p>
            <a:r>
              <a:rPr lang="en-US" altLang="ko-KR" sz="4800" b="1"/>
              <a:t>Appendix</a:t>
            </a:r>
            <a:endParaRPr lang="ko-KR" altLang="en-US" sz="4800" b="1"/>
          </a:p>
        </p:txBody>
      </p:sp>
    </p:spTree>
    <p:extLst>
      <p:ext uri="{BB962C8B-B14F-4D97-AF65-F5344CB8AC3E}">
        <p14:creationId xmlns:p14="http://schemas.microsoft.com/office/powerpoint/2010/main" val="771458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79119" y="1032617"/>
            <a:ext cx="697105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Developing a new class related to </a:t>
            </a:r>
            <a:r>
              <a:rPr lang="en-US" altLang="ko-KR" sz="2000" dirty="0" smtClean="0"/>
              <a:t>cutting-edge </a:t>
            </a:r>
            <a:r>
              <a:rPr lang="en-US" altLang="ko-KR" sz="2000" dirty="0"/>
              <a:t>trends in NLP</a:t>
            </a:r>
            <a:endParaRPr lang="ko-KR" altLang="en-US" sz="2000" dirty="0"/>
          </a:p>
        </p:txBody>
      </p:sp>
      <p:sp>
        <p:nvSpPr>
          <p:cNvPr id="2" name="TextBox 1"/>
          <p:cNvSpPr txBox="1"/>
          <p:nvPr/>
        </p:nvSpPr>
        <p:spPr>
          <a:xfrm>
            <a:off x="579119" y="1847959"/>
            <a:ext cx="7477762" cy="2277547"/>
          </a:xfrm>
          <a:prstGeom prst="rect">
            <a:avLst/>
          </a:prstGeom>
          <a:noFill/>
        </p:spPr>
        <p:txBody>
          <a:bodyPr wrap="square" rtlCol="0">
            <a:spAutoFit/>
          </a:bodyPr>
          <a:lstStyle/>
          <a:p>
            <a:r>
              <a:rPr lang="en-US" altLang="ko-KR" sz="2000" b="1"/>
              <a:t>Main Topic: Large Language Models</a:t>
            </a:r>
          </a:p>
          <a:p>
            <a:endParaRPr lang="en-US" altLang="ko-KR" sz="1200" b="1"/>
          </a:p>
          <a:p>
            <a:pPr marL="285750" indent="-285750">
              <a:lnSpc>
                <a:spcPct val="150000"/>
              </a:lnSpc>
              <a:buFontTx/>
              <a:buChar char="-"/>
            </a:pPr>
            <a:r>
              <a:rPr lang="en-US" altLang="ko-KR" sz="2000"/>
              <a:t>History of Large Language Models (BERT to GPT-3, DALL-E)</a:t>
            </a:r>
          </a:p>
          <a:p>
            <a:pPr marL="285750" indent="-285750">
              <a:lnSpc>
                <a:spcPct val="150000"/>
              </a:lnSpc>
              <a:buFontTx/>
              <a:buChar char="-"/>
            </a:pPr>
            <a:r>
              <a:rPr lang="en-US" altLang="ko-KR" sz="2000"/>
              <a:t>Parameter Efficient Tuning, Prompt Tuning, Ethics</a:t>
            </a:r>
          </a:p>
          <a:p>
            <a:pPr marL="285750" indent="-285750">
              <a:lnSpc>
                <a:spcPct val="150000"/>
              </a:lnSpc>
              <a:buFontTx/>
              <a:buChar char="-"/>
            </a:pPr>
            <a:r>
              <a:rPr lang="en-US" altLang="ko-KR" sz="2000"/>
              <a:t>Practices using NAVER </a:t>
            </a:r>
            <a:r>
              <a:rPr lang="en-US" altLang="ko-KR" sz="2000" err="1"/>
              <a:t>HyperCLOVA</a:t>
            </a:r>
            <a:endParaRPr lang="en-US" altLang="ko-KR" sz="2000"/>
          </a:p>
          <a:p>
            <a:pPr marL="285750" indent="-285750">
              <a:buFontTx/>
              <a:buChar char="-"/>
            </a:pPr>
            <a:endParaRPr lang="en-US" altLang="ko-KR" sz="2000"/>
          </a:p>
        </p:txBody>
      </p:sp>
      <p:pic>
        <p:nvPicPr>
          <p:cNvPr id="4" name="그림 3">
            <a:extLst>
              <a:ext uri="{FF2B5EF4-FFF2-40B4-BE49-F238E27FC236}">
                <a16:creationId xmlns:a16="http://schemas.microsoft.com/office/drawing/2014/main" id="{FE46438D-3E9D-ACAF-C24E-B8574C19BA28}"/>
              </a:ext>
            </a:extLst>
          </p:cNvPr>
          <p:cNvPicPr>
            <a:picLocks noChangeAspect="1"/>
          </p:cNvPicPr>
          <p:nvPr/>
        </p:nvPicPr>
        <p:blipFill>
          <a:blip r:embed="rId3"/>
          <a:stretch>
            <a:fillRect/>
          </a:stretch>
        </p:blipFill>
        <p:spPr>
          <a:xfrm>
            <a:off x="5211121" y="4090517"/>
            <a:ext cx="2782259" cy="1913209"/>
          </a:xfrm>
          <a:prstGeom prst="rect">
            <a:avLst/>
          </a:prstGeom>
        </p:spPr>
      </p:pic>
      <p:pic>
        <p:nvPicPr>
          <p:cNvPr id="8" name="그림 7">
            <a:extLst>
              <a:ext uri="{FF2B5EF4-FFF2-40B4-BE49-F238E27FC236}">
                <a16:creationId xmlns:a16="http://schemas.microsoft.com/office/drawing/2014/main" id="{130CE5CA-5297-0927-C274-007C81324990}"/>
              </a:ext>
            </a:extLst>
          </p:cNvPr>
          <p:cNvPicPr>
            <a:picLocks noChangeAspect="1"/>
          </p:cNvPicPr>
          <p:nvPr/>
        </p:nvPicPr>
        <p:blipFill rotWithShape="1">
          <a:blip r:embed="rId4"/>
          <a:srcRect b="9035"/>
          <a:stretch/>
        </p:blipFill>
        <p:spPr>
          <a:xfrm>
            <a:off x="1572686" y="4090517"/>
            <a:ext cx="1667154" cy="1569168"/>
          </a:xfrm>
          <a:prstGeom prst="rect">
            <a:avLst/>
          </a:prstGeom>
        </p:spPr>
      </p:pic>
      <p:sp>
        <p:nvSpPr>
          <p:cNvPr id="12" name="TextBox 11">
            <a:extLst>
              <a:ext uri="{FF2B5EF4-FFF2-40B4-BE49-F238E27FC236}">
                <a16:creationId xmlns:a16="http://schemas.microsoft.com/office/drawing/2014/main" id="{F7D01C9C-384A-2AFA-1D2C-BC29C793297A}"/>
              </a:ext>
            </a:extLst>
          </p:cNvPr>
          <p:cNvSpPr txBox="1"/>
          <p:nvPr/>
        </p:nvSpPr>
        <p:spPr>
          <a:xfrm>
            <a:off x="120263" y="5714883"/>
            <a:ext cx="4572000" cy="307777"/>
          </a:xfrm>
          <a:prstGeom prst="rect">
            <a:avLst/>
          </a:prstGeom>
          <a:noFill/>
        </p:spPr>
        <p:txBody>
          <a:bodyPr wrap="square">
            <a:spAutoFit/>
          </a:bodyPr>
          <a:lstStyle/>
          <a:p>
            <a:pPr algn="ctr"/>
            <a:r>
              <a:rPr lang="en-US" altLang="ko-KR" sz="1400" i="1"/>
              <a:t>An elephant tea party on a grass lawn</a:t>
            </a:r>
            <a:endParaRPr lang="ko-KR" altLang="en-US" sz="1400" i="1"/>
          </a:p>
        </p:txBody>
      </p:sp>
      <p:sp>
        <p:nvSpPr>
          <p:cNvPr id="3" name="TextBox 2"/>
          <p:cNvSpPr txBox="1"/>
          <p:nvPr/>
        </p:nvSpPr>
        <p:spPr>
          <a:xfrm>
            <a:off x="1861433" y="6084215"/>
            <a:ext cx="1089660" cy="369332"/>
          </a:xfrm>
          <a:prstGeom prst="rect">
            <a:avLst/>
          </a:prstGeom>
          <a:noFill/>
        </p:spPr>
        <p:txBody>
          <a:bodyPr wrap="square" rtlCol="0">
            <a:spAutoFit/>
          </a:bodyPr>
          <a:lstStyle/>
          <a:p>
            <a:r>
              <a:rPr lang="en-US" altLang="ko-KR"/>
              <a:t>&lt;DALL-E&gt;</a:t>
            </a:r>
            <a:endParaRPr lang="ko-KR" altLang="en-US"/>
          </a:p>
        </p:txBody>
      </p:sp>
      <p:sp>
        <p:nvSpPr>
          <p:cNvPr id="10" name="TextBox 9"/>
          <p:cNvSpPr txBox="1"/>
          <p:nvPr/>
        </p:nvSpPr>
        <p:spPr>
          <a:xfrm>
            <a:off x="5867877" y="6084215"/>
            <a:ext cx="1673542" cy="369332"/>
          </a:xfrm>
          <a:prstGeom prst="rect">
            <a:avLst/>
          </a:prstGeom>
          <a:noFill/>
        </p:spPr>
        <p:txBody>
          <a:bodyPr wrap="square" rtlCol="0">
            <a:spAutoFit/>
          </a:bodyPr>
          <a:lstStyle/>
          <a:p>
            <a:r>
              <a:rPr lang="en-US" altLang="ko-KR"/>
              <a:t>&lt;HyperCLOVA&gt;</a:t>
            </a:r>
            <a:endParaRPr lang="ko-KR" altLang="en-US"/>
          </a:p>
        </p:txBody>
      </p:sp>
      <p:sp>
        <p:nvSpPr>
          <p:cNvPr id="11" name="Title 1">
            <a:extLst>
              <a:ext uri="{FF2B5EF4-FFF2-40B4-BE49-F238E27FC236}">
                <a16:creationId xmlns:a16="http://schemas.microsoft.com/office/drawing/2014/main" id="{537E3865-58D5-C944-839C-F5DBE9EEB55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252316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79119" y="1032617"/>
            <a:ext cx="8066117"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Undergraduate/Graduate classes in </a:t>
            </a:r>
            <a:r>
              <a:rPr lang="en-US" altLang="ko-KR" sz="2000" dirty="0" err="1" smtClean="0"/>
              <a:t>Yonsei</a:t>
            </a:r>
            <a:r>
              <a:rPr lang="en-US" altLang="ko-KR" sz="2000" dirty="0" smtClean="0"/>
              <a:t> that I can teach</a:t>
            </a:r>
            <a:endParaRPr lang="ko-KR" altLang="en-US" sz="2000" dirty="0"/>
          </a:p>
        </p:txBody>
      </p:sp>
      <p:sp>
        <p:nvSpPr>
          <p:cNvPr id="2" name="TextBox 1"/>
          <p:cNvSpPr txBox="1"/>
          <p:nvPr/>
        </p:nvSpPr>
        <p:spPr>
          <a:xfrm>
            <a:off x="579119" y="1569694"/>
            <a:ext cx="7477762" cy="4462760"/>
          </a:xfrm>
          <a:prstGeom prst="rect">
            <a:avLst/>
          </a:prstGeom>
          <a:noFill/>
        </p:spPr>
        <p:txBody>
          <a:bodyPr wrap="square" rtlCol="0">
            <a:spAutoFit/>
          </a:bodyPr>
          <a:lstStyle/>
          <a:p>
            <a:r>
              <a:rPr lang="en-US" altLang="ko-KR" b="1" dirty="0" smtClean="0"/>
              <a:t>Undergraduate</a:t>
            </a:r>
          </a:p>
          <a:p>
            <a:endParaRPr lang="en-US" altLang="ko-KR" sz="1600" dirty="0" smtClean="0"/>
          </a:p>
          <a:p>
            <a:r>
              <a:rPr lang="en-US" altLang="ko-KR" dirty="0" smtClean="0"/>
              <a:t>- Including all of the basic programming and mathematics classes in 1</a:t>
            </a:r>
            <a:r>
              <a:rPr lang="en-US" altLang="ko-KR" baseline="30000" dirty="0" smtClean="0"/>
              <a:t>st</a:t>
            </a:r>
            <a:r>
              <a:rPr lang="en-US" altLang="ko-KR" dirty="0" smtClean="0"/>
              <a:t> and 2</a:t>
            </a:r>
            <a:r>
              <a:rPr lang="en-US" altLang="ko-KR" baseline="30000" dirty="0" smtClean="0"/>
              <a:t>nd</a:t>
            </a:r>
            <a:r>
              <a:rPr lang="en-US" altLang="ko-KR" dirty="0" smtClean="0"/>
              <a:t> grade, I can teach the following classes in 3</a:t>
            </a:r>
            <a:r>
              <a:rPr lang="en-US" altLang="ko-KR" baseline="30000" dirty="0" smtClean="0"/>
              <a:t>rd</a:t>
            </a:r>
            <a:r>
              <a:rPr lang="en-US" altLang="ko-KR" dirty="0" smtClean="0"/>
              <a:t> and 4</a:t>
            </a:r>
            <a:r>
              <a:rPr lang="en-US" altLang="ko-KR" baseline="30000" dirty="0" smtClean="0"/>
              <a:t>th</a:t>
            </a:r>
            <a:r>
              <a:rPr lang="en-US" altLang="ko-KR" dirty="0" smtClean="0"/>
              <a:t> grade.</a:t>
            </a:r>
          </a:p>
          <a:p>
            <a:endParaRPr lang="en-US" altLang="ko-KR" sz="2000" dirty="0"/>
          </a:p>
          <a:p>
            <a:pPr marL="285750" indent="-285750">
              <a:buFont typeface="Wingdings" panose="05000000000000000000" pitchFamily="2" charset="2"/>
              <a:buChar char="§"/>
            </a:pPr>
            <a:r>
              <a:rPr lang="ko-KR" altLang="en-US" sz="1600" dirty="0" smtClean="0">
                <a:latin typeface="+mn-ea"/>
              </a:rPr>
              <a:t>기계학습</a:t>
            </a:r>
            <a:endParaRPr lang="en-US" altLang="ko-KR" sz="1600" dirty="0" smtClean="0">
              <a:latin typeface="+mn-ea"/>
            </a:endParaRPr>
          </a:p>
          <a:p>
            <a:pPr marL="285750" indent="-285750">
              <a:buFont typeface="Wingdings" panose="05000000000000000000" pitchFamily="2" charset="2"/>
              <a:buChar char="§"/>
            </a:pPr>
            <a:r>
              <a:rPr lang="ko-KR" altLang="en-US" sz="1600" dirty="0" err="1" smtClean="0">
                <a:latin typeface="+mn-ea"/>
              </a:rPr>
              <a:t>멀티모덜데이터처리</a:t>
            </a:r>
            <a:endParaRPr lang="en-US" altLang="ko-KR" sz="1600" dirty="0">
              <a:latin typeface="+mn-ea"/>
            </a:endParaRPr>
          </a:p>
          <a:p>
            <a:pPr marL="285750" indent="-285750">
              <a:buFont typeface="Wingdings" panose="05000000000000000000" pitchFamily="2" charset="2"/>
              <a:buChar char="§"/>
            </a:pPr>
            <a:r>
              <a:rPr lang="ko-KR" altLang="en-US" sz="1600" dirty="0" err="1" smtClean="0">
                <a:latin typeface="+mn-ea"/>
              </a:rPr>
              <a:t>텍스트마이닝</a:t>
            </a:r>
            <a:endParaRPr lang="en-US" altLang="ko-KR" sz="1600" dirty="0" smtClean="0">
              <a:latin typeface="+mn-ea"/>
            </a:endParaRPr>
          </a:p>
          <a:p>
            <a:pPr marL="285750" indent="-285750">
              <a:buFont typeface="Wingdings" panose="05000000000000000000" pitchFamily="2" charset="2"/>
              <a:buChar char="§"/>
            </a:pPr>
            <a:r>
              <a:rPr lang="ko-KR" altLang="en-US" sz="1600" dirty="0" err="1" smtClean="0">
                <a:latin typeface="+mn-ea"/>
              </a:rPr>
              <a:t>정보검색및추천시스템</a:t>
            </a:r>
            <a:endParaRPr lang="en-US" altLang="ko-KR" sz="1600" dirty="0">
              <a:latin typeface="+mn-ea"/>
            </a:endParaRPr>
          </a:p>
          <a:p>
            <a:pPr marL="285750" indent="-285750">
              <a:buFont typeface="Wingdings" panose="05000000000000000000" pitchFamily="2" charset="2"/>
              <a:buChar char="§"/>
            </a:pPr>
            <a:r>
              <a:rPr lang="ko-KR" altLang="en-US" sz="1600" dirty="0" err="1" smtClean="0">
                <a:latin typeface="+mn-ea"/>
              </a:rPr>
              <a:t>자연어처리</a:t>
            </a:r>
            <a:endParaRPr lang="en-US" altLang="ko-KR" sz="1600" dirty="0" smtClean="0">
              <a:latin typeface="+mn-ea"/>
            </a:endParaRPr>
          </a:p>
          <a:p>
            <a:pPr marL="285750" indent="-285750">
              <a:buFont typeface="Wingdings" panose="05000000000000000000" pitchFamily="2" charset="2"/>
              <a:buChar char="§"/>
            </a:pPr>
            <a:r>
              <a:rPr lang="en-US" altLang="ko-KR" sz="1600" dirty="0" smtClean="0">
                <a:latin typeface="+mn-ea"/>
              </a:rPr>
              <a:t>AI</a:t>
            </a:r>
            <a:r>
              <a:rPr lang="ko-KR" altLang="en-US" sz="1600" dirty="0" smtClean="0">
                <a:latin typeface="+mn-ea"/>
              </a:rPr>
              <a:t>윤리</a:t>
            </a:r>
            <a:endParaRPr lang="en-US" altLang="ko-KR" sz="1600" dirty="0" smtClean="0">
              <a:latin typeface="+mn-ea"/>
            </a:endParaRPr>
          </a:p>
          <a:p>
            <a:endParaRPr lang="en-US" altLang="ko-KR" sz="1600" dirty="0"/>
          </a:p>
          <a:p>
            <a:r>
              <a:rPr lang="en-US" altLang="ko-KR" b="1" dirty="0" smtClean="0"/>
              <a:t>Graduate</a:t>
            </a:r>
          </a:p>
          <a:p>
            <a:endParaRPr lang="en-US" altLang="ko-KR" sz="1600" b="1" dirty="0"/>
          </a:p>
          <a:p>
            <a:pPr marL="285750" indent="-285750">
              <a:buFont typeface="Wingdings" panose="05000000000000000000" pitchFamily="2" charset="2"/>
              <a:buChar char="§"/>
            </a:pPr>
            <a:r>
              <a:rPr lang="ko-KR" altLang="en-US" sz="1600" dirty="0" smtClean="0">
                <a:latin typeface="+mn-ea"/>
              </a:rPr>
              <a:t>기계학습및패턴인식</a:t>
            </a:r>
            <a:endParaRPr lang="en-US" altLang="ko-KR" sz="1600" dirty="0" smtClean="0">
              <a:latin typeface="+mn-ea"/>
            </a:endParaRPr>
          </a:p>
          <a:p>
            <a:pPr marL="285750" indent="-285750">
              <a:buFont typeface="Wingdings" panose="05000000000000000000" pitchFamily="2" charset="2"/>
              <a:buChar char="§"/>
            </a:pPr>
            <a:r>
              <a:rPr lang="ko-KR" altLang="en-US" sz="1600" dirty="0" smtClean="0">
                <a:latin typeface="+mn-ea"/>
              </a:rPr>
              <a:t>자연어처리를 위한 </a:t>
            </a:r>
            <a:r>
              <a:rPr lang="ko-KR" altLang="en-US" sz="1600" dirty="0" err="1" smtClean="0">
                <a:latin typeface="+mn-ea"/>
              </a:rPr>
              <a:t>딥러닝</a:t>
            </a:r>
            <a:endParaRPr lang="en-US" altLang="ko-KR" sz="1600" dirty="0" smtClean="0">
              <a:latin typeface="+mn-ea"/>
            </a:endParaRPr>
          </a:p>
          <a:p>
            <a:pPr marL="285750" indent="-285750">
              <a:buFont typeface="Wingdings" panose="05000000000000000000" pitchFamily="2" charset="2"/>
              <a:buChar char="§"/>
            </a:pPr>
            <a:r>
              <a:rPr lang="ko-KR" altLang="en-US" sz="1600" dirty="0" smtClean="0">
                <a:latin typeface="+mn-ea"/>
              </a:rPr>
              <a:t>최신자연어처리동향 </a:t>
            </a:r>
            <a:r>
              <a:rPr lang="en-US" altLang="ko-KR" sz="1600" dirty="0" smtClean="0">
                <a:latin typeface="+mn-ea"/>
              </a:rPr>
              <a:t>(Large Language Model </a:t>
            </a:r>
            <a:r>
              <a:rPr lang="ko-KR" altLang="en-US" sz="1600" dirty="0" smtClean="0">
                <a:latin typeface="+mn-ea"/>
              </a:rPr>
              <a:t>주제 활용해 개설</a:t>
            </a:r>
            <a:r>
              <a:rPr lang="en-US" altLang="ko-KR" sz="1600" dirty="0" smtClean="0">
                <a:latin typeface="+mn-ea"/>
              </a:rPr>
              <a:t>)</a:t>
            </a:r>
          </a:p>
        </p:txBody>
      </p:sp>
      <p:sp>
        <p:nvSpPr>
          <p:cNvPr id="11" name="Title 1">
            <a:extLst>
              <a:ext uri="{FF2B5EF4-FFF2-40B4-BE49-F238E27FC236}">
                <a16:creationId xmlns:a16="http://schemas.microsoft.com/office/drawing/2014/main" id="{537E3865-58D5-C944-839C-F5DBE9EEB55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1610751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13281" y="1240447"/>
            <a:ext cx="8254194" cy="470898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Programming Practice Oriented Lecture</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i="1"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Industrial Viewpoints</a:t>
            </a:r>
          </a:p>
          <a:p>
            <a:pPr marL="285750" indent="-285750">
              <a:buFont typeface="Arial" panose="020B0604020202020204" pitchFamily="34" charset="0"/>
              <a:buChar char="•"/>
            </a:pPr>
            <a:endParaRPr lang="en-US" altLang="ko-KR" sz="2000" dirty="0"/>
          </a:p>
          <a:p>
            <a:pPr marL="342900" indent="-342900">
              <a:buFontTx/>
              <a:buChar char="-"/>
            </a:pPr>
            <a:r>
              <a:rPr lang="en-US" altLang="ko-KR" sz="2000" dirty="0"/>
              <a:t>Share my experiences from various industrial projects, internships, and joint research</a:t>
            </a:r>
          </a:p>
          <a:p>
            <a:pPr marL="342900" indent="-342900">
              <a:buFontTx/>
              <a:buChar char="-"/>
            </a:pPr>
            <a:endParaRPr lang="en-US" altLang="ko-KR" sz="2000" dirty="0"/>
          </a:p>
          <a:p>
            <a:pPr marL="342900" indent="-342900">
              <a:buFontTx/>
              <a:buChar char="-"/>
            </a:pPr>
            <a:r>
              <a:rPr lang="en-US" altLang="ko-KR" sz="2000" dirty="0"/>
              <a:t>Invite co-authors who are working in the industries </a:t>
            </a:r>
            <a:endParaRPr lang="ko-KR" altLang="en-US" sz="2000" dirty="0"/>
          </a:p>
        </p:txBody>
      </p:sp>
      <p:pic>
        <p:nvPicPr>
          <p:cNvPr id="2" name="그림 1">
            <a:extLst>
              <a:ext uri="{FF2B5EF4-FFF2-40B4-BE49-F238E27FC236}">
                <a16:creationId xmlns:a16="http://schemas.microsoft.com/office/drawing/2014/main" id="{05D81F3C-D866-433E-BE92-F474F6AE689D}"/>
              </a:ext>
            </a:extLst>
          </p:cNvPr>
          <p:cNvPicPr>
            <a:picLocks noChangeAspect="1"/>
          </p:cNvPicPr>
          <p:nvPr/>
        </p:nvPicPr>
        <p:blipFill rotWithShape="1">
          <a:blip r:embed="rId3"/>
          <a:srcRect l="22666" t="25411" r="22666" b="34870"/>
          <a:stretch/>
        </p:blipFill>
        <p:spPr>
          <a:xfrm>
            <a:off x="2409416" y="2283042"/>
            <a:ext cx="1443350" cy="566293"/>
          </a:xfrm>
          <a:prstGeom prst="rect">
            <a:avLst/>
          </a:prstGeom>
        </p:spPr>
      </p:pic>
      <p:pic>
        <p:nvPicPr>
          <p:cNvPr id="4" name="그림 3">
            <a:extLst>
              <a:ext uri="{FF2B5EF4-FFF2-40B4-BE49-F238E27FC236}">
                <a16:creationId xmlns:a16="http://schemas.microsoft.com/office/drawing/2014/main" id="{6145FE60-0F51-44B0-4B34-23CF00FB5AFD}"/>
              </a:ext>
            </a:extLst>
          </p:cNvPr>
          <p:cNvPicPr>
            <a:picLocks noChangeAspect="1"/>
          </p:cNvPicPr>
          <p:nvPr/>
        </p:nvPicPr>
        <p:blipFill>
          <a:blip r:embed="rId4"/>
          <a:stretch>
            <a:fillRect/>
          </a:stretch>
        </p:blipFill>
        <p:spPr>
          <a:xfrm>
            <a:off x="6529144" y="5394018"/>
            <a:ext cx="643010" cy="808908"/>
          </a:xfrm>
          <a:prstGeom prst="rect">
            <a:avLst/>
          </a:prstGeom>
        </p:spPr>
      </p:pic>
      <p:grpSp>
        <p:nvGrpSpPr>
          <p:cNvPr id="9" name="그룹 8">
            <a:extLst>
              <a:ext uri="{FF2B5EF4-FFF2-40B4-BE49-F238E27FC236}">
                <a16:creationId xmlns:a16="http://schemas.microsoft.com/office/drawing/2014/main" id="{1A3685E7-B821-89EB-2B75-5EA4D6211101}"/>
              </a:ext>
            </a:extLst>
          </p:cNvPr>
          <p:cNvGrpSpPr/>
          <p:nvPr/>
        </p:nvGrpSpPr>
        <p:grpSpPr>
          <a:xfrm>
            <a:off x="7289308" y="5462578"/>
            <a:ext cx="1149290" cy="630488"/>
            <a:chOff x="69198" y="5501762"/>
            <a:chExt cx="2032396" cy="1095694"/>
          </a:xfrm>
        </p:grpSpPr>
        <p:pic>
          <p:nvPicPr>
            <p:cNvPr id="10" name="그림 9">
              <a:extLst>
                <a:ext uri="{FF2B5EF4-FFF2-40B4-BE49-F238E27FC236}">
                  <a16:creationId xmlns:a16="http://schemas.microsoft.com/office/drawing/2014/main" id="{582BF46B-B45B-6001-D8AC-347DBD0D17F3}"/>
                </a:ext>
              </a:extLst>
            </p:cNvPr>
            <p:cNvPicPr>
              <a:picLocks noChangeAspect="1"/>
            </p:cNvPicPr>
            <p:nvPr/>
          </p:nvPicPr>
          <p:blipFill rotWithShape="1">
            <a:blip r:embed="rId5"/>
            <a:srcRect t="11140" r="51712" b="6418"/>
            <a:stretch/>
          </p:blipFill>
          <p:spPr>
            <a:xfrm>
              <a:off x="69198" y="5501762"/>
              <a:ext cx="1837002" cy="678524"/>
            </a:xfrm>
            <a:prstGeom prst="rect">
              <a:avLst/>
            </a:prstGeom>
          </p:spPr>
        </p:pic>
        <p:pic>
          <p:nvPicPr>
            <p:cNvPr id="11" name="그림 10">
              <a:extLst>
                <a:ext uri="{FF2B5EF4-FFF2-40B4-BE49-F238E27FC236}">
                  <a16:creationId xmlns:a16="http://schemas.microsoft.com/office/drawing/2014/main" id="{5E2CCB78-3C98-F18F-5328-8BA010C0F54D}"/>
                </a:ext>
              </a:extLst>
            </p:cNvPr>
            <p:cNvPicPr>
              <a:picLocks noChangeAspect="1"/>
            </p:cNvPicPr>
            <p:nvPr/>
          </p:nvPicPr>
          <p:blipFill rotWithShape="1">
            <a:blip r:embed="rId5"/>
            <a:srcRect l="49277" t="26583" b="23820"/>
            <a:stretch/>
          </p:blipFill>
          <p:spPr>
            <a:xfrm>
              <a:off x="171988" y="6189254"/>
              <a:ext cx="1929606" cy="408202"/>
            </a:xfrm>
            <a:prstGeom prst="rect">
              <a:avLst/>
            </a:prstGeom>
          </p:spPr>
        </p:pic>
      </p:grpSp>
      <p:sp>
        <p:nvSpPr>
          <p:cNvPr id="6" name="TextBox 5"/>
          <p:cNvSpPr txBox="1"/>
          <p:nvPr/>
        </p:nvSpPr>
        <p:spPr>
          <a:xfrm>
            <a:off x="1707639" y="3330383"/>
            <a:ext cx="3620542" cy="369332"/>
          </a:xfrm>
          <a:prstGeom prst="rect">
            <a:avLst/>
          </a:prstGeom>
          <a:noFill/>
        </p:spPr>
        <p:txBody>
          <a:bodyPr wrap="square" rtlCol="0">
            <a:spAutoFit/>
          </a:bodyPr>
          <a:lstStyle/>
          <a:p>
            <a:r>
              <a:rPr lang="en-US" altLang="ko-KR"/>
              <a:t>&lt;Useful libraries&gt;</a:t>
            </a:r>
            <a:endParaRPr lang="ko-KR" altLang="en-US"/>
          </a:p>
        </p:txBody>
      </p:sp>
      <p:sp>
        <p:nvSpPr>
          <p:cNvPr id="12" name="TextBox 11"/>
          <p:cNvSpPr txBox="1"/>
          <p:nvPr/>
        </p:nvSpPr>
        <p:spPr>
          <a:xfrm>
            <a:off x="4940008" y="3323926"/>
            <a:ext cx="3882508" cy="369332"/>
          </a:xfrm>
          <a:prstGeom prst="rect">
            <a:avLst/>
          </a:prstGeom>
          <a:noFill/>
        </p:spPr>
        <p:txBody>
          <a:bodyPr wrap="square" rtlCol="0">
            <a:spAutoFit/>
          </a:bodyPr>
          <a:lstStyle/>
          <a:p>
            <a:r>
              <a:rPr lang="en-US" altLang="ko-KR"/>
              <a:t>&lt;Projects related to real competition&gt;</a:t>
            </a:r>
            <a:endParaRPr lang="ko-KR" altLang="en-US"/>
          </a:p>
        </p:txBody>
      </p:sp>
      <p:pic>
        <p:nvPicPr>
          <p:cNvPr id="8" name="그림 7"/>
          <p:cNvPicPr>
            <a:picLocks noChangeAspect="1"/>
          </p:cNvPicPr>
          <p:nvPr/>
        </p:nvPicPr>
        <p:blipFill rotWithShape="1">
          <a:blip r:embed="rId6"/>
          <a:srcRect l="14541" t="20920" r="12773" b="25823"/>
          <a:stretch/>
        </p:blipFill>
        <p:spPr>
          <a:xfrm>
            <a:off x="5328181" y="2219999"/>
            <a:ext cx="1331628" cy="975690"/>
          </a:xfrm>
          <a:prstGeom prst="rect">
            <a:avLst/>
          </a:prstGeom>
        </p:spPr>
      </p:pic>
      <p:pic>
        <p:nvPicPr>
          <p:cNvPr id="13" name="그림 12"/>
          <p:cNvPicPr>
            <a:picLocks noChangeAspect="1"/>
          </p:cNvPicPr>
          <p:nvPr/>
        </p:nvPicPr>
        <p:blipFill rotWithShape="1">
          <a:blip r:embed="rId7"/>
          <a:srcRect l="20887" t="61069" r="26961" b="7736"/>
          <a:stretch/>
        </p:blipFill>
        <p:spPr>
          <a:xfrm>
            <a:off x="6881262" y="2471624"/>
            <a:ext cx="1569720" cy="472441"/>
          </a:xfrm>
          <a:prstGeom prst="rect">
            <a:avLst/>
          </a:prstGeom>
        </p:spPr>
      </p:pic>
      <p:pic>
        <p:nvPicPr>
          <p:cNvPr id="7" name="그림 6"/>
          <p:cNvPicPr>
            <a:picLocks noChangeAspect="1"/>
          </p:cNvPicPr>
          <p:nvPr/>
        </p:nvPicPr>
        <p:blipFill rotWithShape="1">
          <a:blip r:embed="rId8"/>
          <a:srcRect l="13518" t="20714" r="11561" b="19643"/>
          <a:stretch/>
        </p:blipFill>
        <p:spPr>
          <a:xfrm>
            <a:off x="865224" y="2219998"/>
            <a:ext cx="1322739" cy="629337"/>
          </a:xfrm>
          <a:prstGeom prst="rect">
            <a:avLst/>
          </a:prstGeom>
        </p:spPr>
      </p:pic>
      <p:sp>
        <p:nvSpPr>
          <p:cNvPr id="14" name="TextBox 13"/>
          <p:cNvSpPr txBox="1"/>
          <p:nvPr/>
        </p:nvSpPr>
        <p:spPr>
          <a:xfrm>
            <a:off x="919872" y="2906004"/>
            <a:ext cx="1583997" cy="338554"/>
          </a:xfrm>
          <a:prstGeom prst="rect">
            <a:avLst/>
          </a:prstGeom>
          <a:noFill/>
        </p:spPr>
        <p:txBody>
          <a:bodyPr wrap="square" rtlCol="0">
            <a:spAutoFit/>
          </a:bodyPr>
          <a:lstStyle/>
          <a:p>
            <a:r>
              <a:rPr lang="en-US" altLang="ko-KR" sz="1600"/>
              <a:t>Visualization</a:t>
            </a:r>
            <a:endParaRPr lang="ko-KR" altLang="en-US" sz="2400"/>
          </a:p>
        </p:txBody>
      </p:sp>
      <p:sp>
        <p:nvSpPr>
          <p:cNvPr id="17" name="TextBox 16"/>
          <p:cNvSpPr txBox="1"/>
          <p:nvPr/>
        </p:nvSpPr>
        <p:spPr>
          <a:xfrm>
            <a:off x="2910460" y="2906004"/>
            <a:ext cx="1583997" cy="338554"/>
          </a:xfrm>
          <a:prstGeom prst="rect">
            <a:avLst/>
          </a:prstGeom>
          <a:noFill/>
        </p:spPr>
        <p:txBody>
          <a:bodyPr wrap="square" rtlCol="0">
            <a:spAutoFit/>
          </a:bodyPr>
          <a:lstStyle/>
          <a:p>
            <a:r>
              <a:rPr lang="en-US" altLang="ko-KR" sz="1600"/>
              <a:t>NLP</a:t>
            </a:r>
            <a:endParaRPr lang="ko-KR" altLang="en-US" sz="2400"/>
          </a:p>
        </p:txBody>
      </p:sp>
      <p:sp>
        <p:nvSpPr>
          <p:cNvPr id="19" name="Title 1">
            <a:extLst>
              <a:ext uri="{FF2B5EF4-FFF2-40B4-BE49-F238E27FC236}">
                <a16:creationId xmlns:a16="http://schemas.microsoft.com/office/drawing/2014/main" id="{B13F53F7-1262-DA48-BF34-256EA8439B0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308339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478441" y="1307585"/>
            <a:ext cx="747776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Collaborative research in College of Computing at Yonsei University</a:t>
            </a:r>
          </a:p>
        </p:txBody>
      </p:sp>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85C251F-BB0E-55B6-E79B-F20D2CFB2048}"/>
              </a:ext>
            </a:extLst>
          </p:cNvPr>
          <p:cNvSpPr txBox="1"/>
          <p:nvPr/>
        </p:nvSpPr>
        <p:spPr>
          <a:xfrm>
            <a:off x="478441" y="4207689"/>
            <a:ext cx="8166492" cy="707886"/>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Build a top-tier NLP group at Yonsei benchmarking Stanford, UW, and Edinbrugh</a:t>
            </a:r>
            <a:endParaRPr lang="ko-KR" altLang="en-US" sz="2000"/>
          </a:p>
        </p:txBody>
      </p:sp>
      <p:pic>
        <p:nvPicPr>
          <p:cNvPr id="7" name="그림 6">
            <a:extLst>
              <a:ext uri="{FF2B5EF4-FFF2-40B4-BE49-F238E27FC236}">
                <a16:creationId xmlns:a16="http://schemas.microsoft.com/office/drawing/2014/main" id="{955A1F77-0FAE-A9E9-9FB1-8A43671A0D8C}"/>
              </a:ext>
            </a:extLst>
          </p:cNvPr>
          <p:cNvPicPr>
            <a:picLocks noChangeAspect="1"/>
          </p:cNvPicPr>
          <p:nvPr/>
        </p:nvPicPr>
        <p:blipFill rotWithShape="1">
          <a:blip r:embed="rId3"/>
          <a:srcRect t="17005" b="20267"/>
          <a:stretch/>
        </p:blipFill>
        <p:spPr>
          <a:xfrm>
            <a:off x="3400821" y="4915575"/>
            <a:ext cx="2022765" cy="1268826"/>
          </a:xfrm>
          <a:prstGeom prst="rect">
            <a:avLst/>
          </a:prstGeom>
        </p:spPr>
      </p:pic>
      <p:pic>
        <p:nvPicPr>
          <p:cNvPr id="9" name="그림 8">
            <a:extLst>
              <a:ext uri="{FF2B5EF4-FFF2-40B4-BE49-F238E27FC236}">
                <a16:creationId xmlns:a16="http://schemas.microsoft.com/office/drawing/2014/main" id="{D6179B37-3F48-E3E3-6C2A-258EC4520032}"/>
              </a:ext>
            </a:extLst>
          </p:cNvPr>
          <p:cNvPicPr>
            <a:picLocks noChangeAspect="1"/>
          </p:cNvPicPr>
          <p:nvPr/>
        </p:nvPicPr>
        <p:blipFill rotWithShape="1">
          <a:blip r:embed="rId4"/>
          <a:srcRect t="24364" b="31127"/>
          <a:stretch/>
        </p:blipFill>
        <p:spPr>
          <a:xfrm>
            <a:off x="5564935" y="4917498"/>
            <a:ext cx="2850713" cy="1268827"/>
          </a:xfrm>
          <a:prstGeom prst="rect">
            <a:avLst/>
          </a:prstGeom>
        </p:spPr>
      </p:pic>
      <p:pic>
        <p:nvPicPr>
          <p:cNvPr id="10" name="그림 9">
            <a:extLst>
              <a:ext uri="{FF2B5EF4-FFF2-40B4-BE49-F238E27FC236}">
                <a16:creationId xmlns:a16="http://schemas.microsoft.com/office/drawing/2014/main" id="{5709C618-E2E4-5F48-93BC-8085B85F47A3}"/>
              </a:ext>
            </a:extLst>
          </p:cNvPr>
          <p:cNvPicPr>
            <a:picLocks noChangeAspect="1"/>
          </p:cNvPicPr>
          <p:nvPr/>
        </p:nvPicPr>
        <p:blipFill rotWithShape="1">
          <a:blip r:embed="rId5"/>
          <a:srcRect t="17051" b="25301"/>
          <a:stretch/>
        </p:blipFill>
        <p:spPr>
          <a:xfrm>
            <a:off x="971812" y="4926765"/>
            <a:ext cx="2163674" cy="1247300"/>
          </a:xfrm>
          <a:prstGeom prst="rect">
            <a:avLst/>
          </a:prstGeom>
        </p:spPr>
      </p:pic>
      <p:sp>
        <p:nvSpPr>
          <p:cNvPr id="11" name="사각형: 둥근 모서리 10">
            <a:extLst>
              <a:ext uri="{FF2B5EF4-FFF2-40B4-BE49-F238E27FC236}">
                <a16:creationId xmlns:a16="http://schemas.microsoft.com/office/drawing/2014/main" id="{A433B6B2-22BF-3D00-B511-8C84EE3A4972}"/>
              </a:ext>
            </a:extLst>
          </p:cNvPr>
          <p:cNvSpPr/>
          <p:nvPr/>
        </p:nvSpPr>
        <p:spPr>
          <a:xfrm>
            <a:off x="601884" y="3183900"/>
            <a:ext cx="4317357" cy="6402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a:solidFill>
                  <a:schemeClr val="tx1"/>
                </a:solidFill>
              </a:rPr>
              <a:t> Knowledge Based Evaluation/Generation</a:t>
            </a:r>
            <a:endParaRPr lang="en-US" altLang="ko-KR" b="1">
              <a:solidFill>
                <a:schemeClr val="tx1"/>
              </a:solidFill>
            </a:endParaRPr>
          </a:p>
          <a:p>
            <a:pPr algn="ctr"/>
            <a:r>
              <a:rPr lang="en-US" altLang="ko-KR" sz="1800">
                <a:solidFill>
                  <a:schemeClr val="tx1"/>
                </a:solidFill>
              </a:rPr>
              <a:t>Prof. Jinyoung Yeo</a:t>
            </a:r>
            <a:endParaRPr lang="en-US" altLang="ko-KR">
              <a:solidFill>
                <a:schemeClr val="tx1"/>
              </a:solidFill>
            </a:endParaRPr>
          </a:p>
        </p:txBody>
      </p:sp>
      <p:sp>
        <p:nvSpPr>
          <p:cNvPr id="17" name="사각형: 둥근 모서리 16">
            <a:extLst>
              <a:ext uri="{FF2B5EF4-FFF2-40B4-BE49-F238E27FC236}">
                <a16:creationId xmlns:a16="http://schemas.microsoft.com/office/drawing/2014/main" id="{21898C9F-AD48-EAD9-4590-38995C9EDB79}"/>
              </a:ext>
            </a:extLst>
          </p:cNvPr>
          <p:cNvSpPr/>
          <p:nvPr/>
        </p:nvSpPr>
        <p:spPr>
          <a:xfrm>
            <a:off x="2353654" y="2010401"/>
            <a:ext cx="4117097" cy="6402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Consistent Dialog Evaluation/Generation</a:t>
            </a:r>
            <a:endParaRPr lang="en-US" altLang="ko-KR" sz="1800" b="1">
              <a:solidFill>
                <a:schemeClr val="tx1"/>
              </a:solidFill>
            </a:endParaRPr>
          </a:p>
          <a:p>
            <a:pPr algn="ctr"/>
            <a:r>
              <a:rPr lang="en-US" altLang="ko-KR" sz="1800">
                <a:solidFill>
                  <a:schemeClr val="tx1"/>
                </a:solidFill>
              </a:rPr>
              <a:t>Prof. </a:t>
            </a:r>
            <a:r>
              <a:rPr lang="en-US" altLang="ko-KR">
                <a:solidFill>
                  <a:schemeClr val="tx1"/>
                </a:solidFill>
              </a:rPr>
              <a:t>Kyungho Lee</a:t>
            </a:r>
            <a:endParaRPr lang="en-US" altLang="ko-KR" sz="1800">
              <a:solidFill>
                <a:schemeClr val="tx1"/>
              </a:solidFill>
            </a:endParaRPr>
          </a:p>
        </p:txBody>
      </p:sp>
      <p:sp>
        <p:nvSpPr>
          <p:cNvPr id="13" name="사각형: 둥근 모서리 12">
            <a:extLst>
              <a:ext uri="{FF2B5EF4-FFF2-40B4-BE49-F238E27FC236}">
                <a16:creationId xmlns:a16="http://schemas.microsoft.com/office/drawing/2014/main" id="{3B14ADF9-F515-3CEC-400C-08D11B2827F7}"/>
              </a:ext>
            </a:extLst>
          </p:cNvPr>
          <p:cNvSpPr/>
          <p:nvPr/>
        </p:nvSpPr>
        <p:spPr>
          <a:xfrm>
            <a:off x="5101177" y="3173821"/>
            <a:ext cx="3345873" cy="650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Structured Data Augmentation</a:t>
            </a:r>
            <a:endParaRPr lang="en-US" altLang="ko-KR" sz="1800" b="1">
              <a:solidFill>
                <a:schemeClr val="tx1"/>
              </a:solidFill>
            </a:endParaRPr>
          </a:p>
          <a:p>
            <a:pPr algn="ctr"/>
            <a:r>
              <a:rPr lang="en-US" altLang="ko-KR" sz="1800">
                <a:solidFill>
                  <a:schemeClr val="tx1"/>
                </a:solidFill>
              </a:rPr>
              <a:t>Prof. Yosub Han</a:t>
            </a:r>
          </a:p>
        </p:txBody>
      </p:sp>
      <p:sp>
        <p:nvSpPr>
          <p:cNvPr id="12" name="Title 1">
            <a:extLst>
              <a:ext uri="{FF2B5EF4-FFF2-40B4-BE49-F238E27FC236}">
                <a16:creationId xmlns:a16="http://schemas.microsoft.com/office/drawing/2014/main" id="{75477B66-9EA4-7A4F-A13B-74D9F2E2F5A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Collaboration Plan</a:t>
            </a:r>
            <a:endParaRPr lang="ko-KR" altLang="en-US" sz="2400"/>
          </a:p>
        </p:txBody>
      </p:sp>
    </p:spTree>
    <p:extLst>
      <p:ext uri="{BB962C8B-B14F-4D97-AF65-F5344CB8AC3E}">
        <p14:creationId xmlns:p14="http://schemas.microsoft.com/office/powerpoint/2010/main" val="4210069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모서리가 둥근 직사각형 21">
            <a:extLst>
              <a:ext uri="{FF2B5EF4-FFF2-40B4-BE49-F238E27FC236}">
                <a16:creationId xmlns:a16="http://schemas.microsoft.com/office/drawing/2014/main" id="{E7C2AF98-EF8F-2C4C-A345-CAACA6A1C197}"/>
              </a:ext>
            </a:extLst>
          </p:cNvPr>
          <p:cNvSpPr/>
          <p:nvPr/>
        </p:nvSpPr>
        <p:spPr>
          <a:xfrm>
            <a:off x="4550608" y="4067447"/>
            <a:ext cx="349504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a:extLst>
              <a:ext uri="{FF2B5EF4-FFF2-40B4-BE49-F238E27FC236}">
                <a16:creationId xmlns:a16="http://schemas.microsoft.com/office/drawing/2014/main" id="{E7C2AF98-EF8F-2C4C-A345-CAACA6A1C197}"/>
              </a:ext>
            </a:extLst>
          </p:cNvPr>
          <p:cNvSpPr/>
          <p:nvPr/>
        </p:nvSpPr>
        <p:spPr>
          <a:xfrm>
            <a:off x="4563529" y="2081943"/>
            <a:ext cx="349504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a:extLst>
              <a:ext uri="{FF2B5EF4-FFF2-40B4-BE49-F238E27FC236}">
                <a16:creationId xmlns:a16="http://schemas.microsoft.com/office/drawing/2014/main" id="{E7C2AF98-EF8F-2C4C-A345-CAACA6A1C197}"/>
              </a:ext>
            </a:extLst>
          </p:cNvPr>
          <p:cNvSpPr/>
          <p:nvPr/>
        </p:nvSpPr>
        <p:spPr>
          <a:xfrm>
            <a:off x="1008544" y="2081943"/>
            <a:ext cx="325120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a:extLst>
              <a:ext uri="{FF2B5EF4-FFF2-40B4-BE49-F238E27FC236}">
                <a16:creationId xmlns:a16="http://schemas.microsoft.com/office/drawing/2014/main" id="{E7C2AF98-EF8F-2C4C-A345-CAACA6A1C197}"/>
              </a:ext>
            </a:extLst>
          </p:cNvPr>
          <p:cNvSpPr/>
          <p:nvPr/>
        </p:nvSpPr>
        <p:spPr>
          <a:xfrm>
            <a:off x="1082364" y="4099367"/>
            <a:ext cx="3159760" cy="16105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EE1C22BF-2E6F-7148-BF5F-6D7A578C2004}"/>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Collaboration Plan</a:t>
            </a:r>
            <a:endParaRPr lang="ko-KR" altLang="en-US" sz="2400"/>
          </a:p>
        </p:txBody>
      </p:sp>
      <p:sp>
        <p:nvSpPr>
          <p:cNvPr id="16" name="TextBox 15">
            <a:extLst>
              <a:ext uri="{FF2B5EF4-FFF2-40B4-BE49-F238E27FC236}">
                <a16:creationId xmlns:a16="http://schemas.microsoft.com/office/drawing/2014/main" id="{90490D7D-50BF-484C-94C3-5EF51461E798}"/>
              </a:ext>
            </a:extLst>
          </p:cNvPr>
          <p:cNvSpPr txBox="1"/>
          <p:nvPr/>
        </p:nvSpPr>
        <p:spPr>
          <a:xfrm>
            <a:off x="478441" y="1307585"/>
            <a:ext cx="747776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Collaborative research with co-authors all over the world</a:t>
            </a:r>
            <a:endParaRPr lang="ko-KR" altLang="en-US" sz="200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919" y="2223381"/>
            <a:ext cx="732649" cy="926845"/>
          </a:xfrm>
          <a:prstGeom prst="rect">
            <a:avLst/>
          </a:prstGeom>
        </p:spPr>
      </p:pic>
      <p:pic>
        <p:nvPicPr>
          <p:cNvPr id="14" name="Picture 4" descr="https://o.remove.bg/downloads/dce5dc05-5e64-4580-8a34-01d5ea75ee63/naver-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237" y="4409854"/>
            <a:ext cx="1697286" cy="639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o.remove.bg/downloads/ed526bfd-5ad0-4d74-96ee-7d58d177bb50/meta-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477" y="4314705"/>
            <a:ext cx="945534" cy="7912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o.remove.bg/downloads/5529b872-e77d-4f33-8ca8-cee2c35ddc6a/lg-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2190" y="2445775"/>
            <a:ext cx="1062257" cy="5498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s://o.remove.bg/downloads/ab097886-f32c-4416-8bb7-bc35ac1b6ab2/hyundai-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8232" y="2346129"/>
            <a:ext cx="1012011" cy="695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56842" y="3313785"/>
            <a:ext cx="2631440" cy="369332"/>
          </a:xfrm>
          <a:prstGeom prst="rect">
            <a:avLst/>
          </a:prstGeom>
          <a:noFill/>
        </p:spPr>
        <p:txBody>
          <a:bodyPr wrap="square" rtlCol="0">
            <a:spAutoFit/>
          </a:bodyPr>
          <a:lstStyle/>
          <a:p>
            <a:r>
              <a:rPr lang="en-US" altLang="ko-KR" dirty="0" smtClean="0"/>
              <a:t>Prompt Turning</a:t>
            </a:r>
            <a:endParaRPr lang="ko-KR" altLang="en-US" dirty="0"/>
          </a:p>
        </p:txBody>
      </p:sp>
      <p:sp>
        <p:nvSpPr>
          <p:cNvPr id="23" name="TextBox 22"/>
          <p:cNvSpPr txBox="1"/>
          <p:nvPr/>
        </p:nvSpPr>
        <p:spPr>
          <a:xfrm>
            <a:off x="5142512" y="5277519"/>
            <a:ext cx="2631440" cy="369332"/>
          </a:xfrm>
          <a:prstGeom prst="rect">
            <a:avLst/>
          </a:prstGeom>
          <a:noFill/>
        </p:spPr>
        <p:txBody>
          <a:bodyPr wrap="square" rtlCol="0">
            <a:spAutoFit/>
          </a:bodyPr>
          <a:lstStyle/>
          <a:p>
            <a:r>
              <a:rPr lang="en-US" altLang="ko-KR" dirty="0" smtClean="0"/>
              <a:t>Dialogue Summarization</a:t>
            </a:r>
            <a:endParaRPr lang="ko-KR" altLang="en-US" dirty="0"/>
          </a:p>
        </p:txBody>
      </p:sp>
      <p:sp>
        <p:nvSpPr>
          <p:cNvPr id="24" name="TextBox 23"/>
          <p:cNvSpPr txBox="1"/>
          <p:nvPr/>
        </p:nvSpPr>
        <p:spPr>
          <a:xfrm>
            <a:off x="1641163" y="5277519"/>
            <a:ext cx="2184401" cy="369332"/>
          </a:xfrm>
          <a:prstGeom prst="rect">
            <a:avLst/>
          </a:prstGeom>
          <a:noFill/>
        </p:spPr>
        <p:txBody>
          <a:bodyPr wrap="square" rtlCol="0">
            <a:spAutoFit/>
          </a:bodyPr>
          <a:lstStyle/>
          <a:p>
            <a:r>
              <a:rPr lang="en-US" altLang="ko-KR" dirty="0" smtClean="0"/>
              <a:t>QA-based Evaluation</a:t>
            </a:r>
            <a:endParaRPr lang="ko-KR" altLang="en-US" dirty="0"/>
          </a:p>
        </p:txBody>
      </p:sp>
      <p:sp>
        <p:nvSpPr>
          <p:cNvPr id="25" name="TextBox 24"/>
          <p:cNvSpPr txBox="1"/>
          <p:nvPr/>
        </p:nvSpPr>
        <p:spPr>
          <a:xfrm>
            <a:off x="1225524" y="3321742"/>
            <a:ext cx="3078481" cy="369332"/>
          </a:xfrm>
          <a:prstGeom prst="rect">
            <a:avLst/>
          </a:prstGeom>
          <a:noFill/>
        </p:spPr>
        <p:txBody>
          <a:bodyPr wrap="square" rtlCol="0">
            <a:spAutoFit/>
          </a:bodyPr>
          <a:lstStyle/>
          <a:p>
            <a:r>
              <a:rPr lang="en-US" altLang="ko-KR" dirty="0" smtClean="0"/>
              <a:t>Multimodal Text Generation</a:t>
            </a:r>
            <a:endParaRPr lang="ko-KR" altLang="en-US" dirty="0"/>
          </a:p>
        </p:txBody>
      </p:sp>
    </p:spTree>
    <p:extLst>
      <p:ext uri="{BB962C8B-B14F-4D97-AF65-F5344CB8AC3E}">
        <p14:creationId xmlns:p14="http://schemas.microsoft.com/office/powerpoint/2010/main" val="2789766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7" name="Title 1">
            <a:extLst>
              <a:ext uri="{FF2B5EF4-FFF2-40B4-BE49-F238E27FC236}">
                <a16:creationId xmlns:a16="http://schemas.microsoft.com/office/drawing/2014/main" id="{FF803B9C-CF05-E5C4-0731-BFDB0FAB7F25}"/>
              </a:ext>
            </a:extLst>
          </p:cNvPr>
          <p:cNvSpPr txBox="1">
            <a:spLocks/>
          </p:cNvSpPr>
          <p:nvPr/>
        </p:nvSpPr>
        <p:spPr>
          <a:xfrm>
            <a:off x="435898" y="495541"/>
            <a:ext cx="56383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5" name="직사각형 14">
            <a:extLst>
              <a:ext uri="{FF2B5EF4-FFF2-40B4-BE49-F238E27FC236}">
                <a16:creationId xmlns:a16="http://schemas.microsoft.com/office/drawing/2014/main" id="{D57C7ACF-0F0D-3347-6BF7-6F4425BC02C8}"/>
              </a:ext>
            </a:extLst>
          </p:cNvPr>
          <p:cNvSpPr/>
          <p:nvPr/>
        </p:nvSpPr>
        <p:spPr>
          <a:xfrm>
            <a:off x="435898" y="1042480"/>
            <a:ext cx="4185248" cy="369332"/>
          </a:xfrm>
          <a:prstGeom prst="rect">
            <a:avLst/>
          </a:prstGeom>
        </p:spPr>
        <p:txBody>
          <a:bodyPr wrap="none">
            <a:spAutoFit/>
          </a:bodyPr>
          <a:lstStyle/>
          <a:p>
            <a:r>
              <a:rPr lang="en-US" altLang="ko-KR"/>
              <a:t>Does this caption describe the image well?</a:t>
            </a:r>
          </a:p>
        </p:txBody>
      </p:sp>
      <p:pic>
        <p:nvPicPr>
          <p:cNvPr id="8" name="Picture 2">
            <a:extLst>
              <a:ext uri="{FF2B5EF4-FFF2-40B4-BE49-F238E27FC236}">
                <a16:creationId xmlns:a16="http://schemas.microsoft.com/office/drawing/2014/main" id="{BAED3A37-BA67-2A4C-553E-BCA7B7489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435898" y="2261851"/>
            <a:ext cx="3617339" cy="23342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6BB4AB-13E2-898F-4B57-CEAF1F342165}"/>
              </a:ext>
            </a:extLst>
          </p:cNvPr>
          <p:cNvSpPr txBox="1"/>
          <p:nvPr/>
        </p:nvSpPr>
        <p:spPr>
          <a:xfrm>
            <a:off x="4287899" y="2753182"/>
            <a:ext cx="4185249"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 1</a:t>
            </a:r>
          </a:p>
          <a:p>
            <a:pPr>
              <a:lnSpc>
                <a:spcPct val="150000"/>
              </a:lnSpc>
            </a:pPr>
            <a:r>
              <a:rPr lang="en-US" altLang="ko-KR" sz="1600" dirty="0"/>
              <a:t>A </a:t>
            </a:r>
            <a:r>
              <a:rPr lang="en-US" altLang="ko-KR" sz="1600" b="1" dirty="0">
                <a:solidFill>
                  <a:srgbClr val="FF0000"/>
                </a:solidFill>
              </a:rPr>
              <a:t>red</a:t>
            </a:r>
            <a:r>
              <a:rPr lang="en-US" altLang="ko-KR" sz="1600" dirty="0"/>
              <a:t> </a:t>
            </a:r>
            <a:r>
              <a:rPr lang="en-US" altLang="ko-KR" sz="1600" dirty="0" smtClean="0"/>
              <a:t>train </a:t>
            </a:r>
            <a:r>
              <a:rPr lang="en-US" altLang="ko-KR" sz="1600" dirty="0"/>
              <a:t>pulls into the </a:t>
            </a:r>
            <a:r>
              <a:rPr lang="en-US" altLang="ko-KR" sz="1600" dirty="0" smtClean="0"/>
              <a:t>train station</a:t>
            </a:r>
            <a:r>
              <a:rPr lang="en-US" altLang="ko-KR" sz="1600" dirty="0"/>
              <a:t>.</a:t>
            </a:r>
          </a:p>
        </p:txBody>
      </p:sp>
      <p:sp>
        <p:nvSpPr>
          <p:cNvPr id="11" name="TextBox 10">
            <a:extLst>
              <a:ext uri="{FF2B5EF4-FFF2-40B4-BE49-F238E27FC236}">
                <a16:creationId xmlns:a16="http://schemas.microsoft.com/office/drawing/2014/main" id="{78608315-F95B-9E6E-11E1-82FB8AA509C1}"/>
              </a:ext>
            </a:extLst>
          </p:cNvPr>
          <p:cNvSpPr txBox="1"/>
          <p:nvPr/>
        </p:nvSpPr>
        <p:spPr>
          <a:xfrm>
            <a:off x="4287899" y="3695475"/>
            <a:ext cx="4572000" cy="369332"/>
          </a:xfrm>
          <a:prstGeom prst="rect">
            <a:avLst/>
          </a:prstGeom>
          <a:noFill/>
        </p:spPr>
        <p:txBody>
          <a:bodyPr wrap="square">
            <a:spAutoFit/>
          </a:bodyPr>
          <a:lstStyle/>
          <a:p>
            <a:r>
              <a:rPr lang="en-US" altLang="ko-KR" i="1" dirty="0" smtClean="0">
                <a:solidFill>
                  <a:srgbClr val="FF0000"/>
                </a:solidFill>
              </a:rPr>
              <a:t>The color of this train </a:t>
            </a:r>
            <a:r>
              <a:rPr lang="en-US" altLang="ko-KR" i="1" dirty="0">
                <a:solidFill>
                  <a:srgbClr val="FF0000"/>
                </a:solidFill>
              </a:rPr>
              <a:t>is </a:t>
            </a:r>
            <a:r>
              <a:rPr lang="en-US" altLang="ko-KR" i="1" dirty="0" smtClean="0">
                <a:solidFill>
                  <a:srgbClr val="FF0000"/>
                </a:solidFill>
              </a:rPr>
              <a:t>blue.</a:t>
            </a:r>
            <a:endParaRPr lang="ko-KR" altLang="en-US" i="1" dirty="0">
              <a:solidFill>
                <a:srgbClr val="FF0000"/>
              </a:solidFill>
            </a:endParaRPr>
          </a:p>
        </p:txBody>
      </p:sp>
    </p:spTree>
    <p:extLst>
      <p:ext uri="{BB962C8B-B14F-4D97-AF65-F5344CB8AC3E}">
        <p14:creationId xmlns:p14="http://schemas.microsoft.com/office/powerpoint/2010/main" val="2193503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639768" y="1612785"/>
            <a:ext cx="8504232" cy="3850413"/>
          </a:xfrm>
          <a:prstGeom prst="rect">
            <a:avLst/>
          </a:prstGeom>
          <a:noFill/>
        </p:spPr>
        <p:txBody>
          <a:bodyPr wrap="square" rtlCol="0">
            <a:spAutoFit/>
          </a:bodyPr>
          <a:lstStyle/>
          <a:p>
            <a:r>
              <a:rPr lang="en-US" altLang="ko-KR" sz="2000" b="1"/>
              <a:t>Current</a:t>
            </a:r>
            <a:endParaRPr lang="en-US" altLang="ko-KR"/>
          </a:p>
          <a:p>
            <a:pPr marL="285750" indent="-285750">
              <a:lnSpc>
                <a:spcPct val="150000"/>
              </a:lnSpc>
              <a:buFont typeface="Arial" panose="020B0604020202020204" pitchFamily="34" charset="0"/>
              <a:buChar char="•"/>
            </a:pPr>
            <a:r>
              <a:rPr lang="en-US" altLang="ko-KR" err="1"/>
              <a:t>Minbeom</a:t>
            </a:r>
            <a:r>
              <a:rPr lang="en-US" altLang="ko-KR"/>
              <a:t> Kim (M.S. Student @ SNU) -&gt; Metric-aware decoding</a:t>
            </a:r>
          </a:p>
          <a:p>
            <a:pPr marL="285750" indent="-285750">
              <a:lnSpc>
                <a:spcPct val="150000"/>
              </a:lnSpc>
              <a:buFont typeface="Arial" panose="020B0604020202020204" pitchFamily="34" charset="0"/>
              <a:buChar char="•"/>
            </a:pPr>
            <a:r>
              <a:rPr lang="en-US" altLang="ko-KR" err="1"/>
              <a:t>Dongryeol</a:t>
            </a:r>
            <a:r>
              <a:rPr lang="en-US" altLang="ko-KR"/>
              <a:t> Lee (M.S. Student @ SNU) -&gt; Clarifying questions on open-domain QA </a:t>
            </a:r>
          </a:p>
          <a:p>
            <a:endParaRPr lang="en-US" altLang="ko-KR"/>
          </a:p>
          <a:p>
            <a:r>
              <a:rPr lang="en-US" altLang="ko-KR" sz="2000" b="1"/>
              <a:t>Past</a:t>
            </a:r>
            <a:endParaRPr lang="en-US" altLang="ko-KR"/>
          </a:p>
          <a:p>
            <a:pPr marL="285750" indent="-285750">
              <a:lnSpc>
                <a:spcPct val="150000"/>
              </a:lnSpc>
              <a:buFont typeface="Arial" panose="020B0604020202020204" pitchFamily="34" charset="0"/>
              <a:buChar char="•"/>
            </a:pPr>
            <a:r>
              <a:rPr lang="en-US" altLang="ko-KR" err="1"/>
              <a:t>Nakyeong</a:t>
            </a:r>
            <a:r>
              <a:rPr lang="en-US" altLang="ko-KR"/>
              <a:t> Yang (Ph.D. Student @ SNU) –&gt; AAAI-22 Submitted</a:t>
            </a:r>
          </a:p>
          <a:p>
            <a:pPr marL="285750" indent="-285750">
              <a:lnSpc>
                <a:spcPct val="150000"/>
              </a:lnSpc>
              <a:buFont typeface="Arial" panose="020B0604020202020204" pitchFamily="34" charset="0"/>
              <a:buChar char="•"/>
            </a:pPr>
            <a:r>
              <a:rPr lang="en-US" altLang="ko-KR" err="1"/>
              <a:t>Minwoo</a:t>
            </a:r>
            <a:r>
              <a:rPr lang="en-US" altLang="ko-KR"/>
              <a:t> Lee (Ph.D. Student @ SNU) –&gt; CIKM-21</a:t>
            </a:r>
          </a:p>
          <a:p>
            <a:pPr marL="285750" indent="-285750">
              <a:lnSpc>
                <a:spcPct val="150000"/>
              </a:lnSpc>
              <a:buFont typeface="Arial" panose="020B0604020202020204" pitchFamily="34" charset="0"/>
              <a:buChar char="•"/>
            </a:pPr>
            <a:r>
              <a:rPr lang="en-US" altLang="ko-KR" err="1"/>
              <a:t>Yunah</a:t>
            </a:r>
            <a:r>
              <a:rPr lang="en-US" altLang="ko-KR"/>
              <a:t> Jang (M.S. Student @ SNU) –&gt; ACL-22 Workshop</a:t>
            </a:r>
          </a:p>
          <a:p>
            <a:pPr marL="285750" indent="-285750">
              <a:lnSpc>
                <a:spcPct val="150000"/>
              </a:lnSpc>
              <a:buFont typeface="Arial" panose="020B0604020202020204" pitchFamily="34" charset="0"/>
              <a:buChar char="•"/>
            </a:pPr>
            <a:r>
              <a:rPr lang="en-US" altLang="ko-KR" err="1"/>
              <a:t>Hyunkyung</a:t>
            </a:r>
            <a:r>
              <a:rPr lang="en-US" altLang="ko-KR"/>
              <a:t> Bae (M.S. Student @ SNU) -&gt; AAAI-21 Workshop, KCC-21</a:t>
            </a:r>
          </a:p>
          <a:p>
            <a:pPr marL="285750" indent="-285750">
              <a:lnSpc>
                <a:spcPct val="150000"/>
              </a:lnSpc>
              <a:buFont typeface="Arial" panose="020B0604020202020204" pitchFamily="34" charset="0"/>
              <a:buChar char="•"/>
            </a:pPr>
            <a:r>
              <a:rPr lang="en-US" altLang="ko-KR" err="1"/>
              <a:t>Jaewoong</a:t>
            </a:r>
            <a:r>
              <a:rPr lang="en-US" altLang="ko-KR"/>
              <a:t> Lee &amp; </a:t>
            </a:r>
            <a:r>
              <a:rPr lang="en-US" altLang="ko-KR" err="1"/>
              <a:t>Heejun</a:t>
            </a:r>
            <a:r>
              <a:rPr lang="en-US" altLang="ko-KR"/>
              <a:t> Lee (Undergrad. Student @ SNU) -&gt; NAACL-21 Workshop</a:t>
            </a:r>
          </a:p>
        </p:txBody>
      </p:sp>
      <p:sp>
        <p:nvSpPr>
          <p:cNvPr id="6" name="Title 1">
            <a:extLst>
              <a:ext uri="{FF2B5EF4-FFF2-40B4-BE49-F238E27FC236}">
                <a16:creationId xmlns:a16="http://schemas.microsoft.com/office/drawing/2014/main" id="{CF6A0DB9-9A28-5D43-9569-0B56FE4FA24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Mentorship</a:t>
            </a:r>
            <a:endParaRPr lang="ko-KR" altLang="en-US" sz="2400"/>
          </a:p>
        </p:txBody>
      </p:sp>
    </p:spTree>
    <p:extLst>
      <p:ext uri="{BB962C8B-B14F-4D97-AF65-F5344CB8AC3E}">
        <p14:creationId xmlns:p14="http://schemas.microsoft.com/office/powerpoint/2010/main" val="77924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U자형 화살표[U] 47">
            <a:extLst>
              <a:ext uri="{FF2B5EF4-FFF2-40B4-BE49-F238E27FC236}">
                <a16:creationId xmlns:a16="http://schemas.microsoft.com/office/drawing/2014/main" id="{F8B0A894-A1F6-184A-AA55-622342A53B85}"/>
              </a:ext>
            </a:extLst>
          </p:cNvPr>
          <p:cNvSpPr/>
          <p:nvPr/>
        </p:nvSpPr>
        <p:spPr>
          <a:xfrm>
            <a:off x="1727664" y="4464351"/>
            <a:ext cx="3569037" cy="450458"/>
          </a:xfrm>
          <a:prstGeom prst="uturnArrow">
            <a:avLst>
              <a:gd name="adj1" fmla="val 12601"/>
              <a:gd name="adj2" fmla="val 17797"/>
              <a:gd name="adj3" fmla="val 21071"/>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 name="모서리가 둥근 직사각형 3"/>
          <p:cNvSpPr/>
          <p:nvPr/>
        </p:nvSpPr>
        <p:spPr>
          <a:xfrm>
            <a:off x="862711" y="2410601"/>
            <a:ext cx="1783081" cy="316863"/>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Original Summary</a:t>
            </a:r>
            <a:endParaRPr lang="ko-KR" altLang="en-US" sz="1600"/>
          </a:p>
        </p:txBody>
      </p:sp>
      <p:sp>
        <p:nvSpPr>
          <p:cNvPr id="8" name="TextBox 7"/>
          <p:cNvSpPr txBox="1"/>
          <p:nvPr/>
        </p:nvSpPr>
        <p:spPr>
          <a:xfrm>
            <a:off x="1698891" y="3134652"/>
            <a:ext cx="3626581" cy="307777"/>
          </a:xfrm>
          <a:prstGeom prst="rect">
            <a:avLst/>
          </a:prstGeom>
          <a:noFill/>
        </p:spPr>
        <p:txBody>
          <a:bodyPr wrap="square" rtlCol="0">
            <a:spAutoFit/>
          </a:bodyPr>
          <a:lstStyle/>
          <a:p>
            <a:pPr algn="ctr"/>
            <a:r>
              <a:rPr lang="en-US" altLang="ko-KR" sz="1400">
                <a:solidFill>
                  <a:srgbClr val="013275"/>
                </a:solidFill>
              </a:rPr>
              <a:t>Training Post-Editing Based Correction System</a:t>
            </a:r>
            <a:endParaRPr lang="ko-KR" altLang="en-US" sz="1400">
              <a:solidFill>
                <a:srgbClr val="013275"/>
              </a:solidFill>
            </a:endParaRPr>
          </a:p>
        </p:txBody>
      </p:sp>
      <p:sp>
        <p:nvSpPr>
          <p:cNvPr id="32" name="TextBox 31"/>
          <p:cNvSpPr txBox="1"/>
          <p:nvPr/>
        </p:nvSpPr>
        <p:spPr>
          <a:xfrm>
            <a:off x="2448469" y="1766574"/>
            <a:ext cx="2134676" cy="307777"/>
          </a:xfrm>
          <a:prstGeom prst="rect">
            <a:avLst/>
          </a:prstGeom>
          <a:noFill/>
        </p:spPr>
        <p:txBody>
          <a:bodyPr wrap="square" rtlCol="0">
            <a:spAutoFit/>
          </a:bodyPr>
          <a:lstStyle/>
          <a:p>
            <a:pPr algn="ctr"/>
            <a:r>
              <a:rPr lang="en-US" altLang="ko-KR" sz="1400">
                <a:solidFill>
                  <a:srgbClr val="013275"/>
                </a:solidFill>
              </a:rPr>
              <a:t>Transformation</a:t>
            </a:r>
            <a:endParaRPr lang="ko-KR" altLang="en-US" sz="1400">
              <a:solidFill>
                <a:srgbClr val="013275"/>
              </a:solidFill>
            </a:endParaRPr>
          </a:p>
        </p:txBody>
      </p:sp>
      <p:sp>
        <p:nvSpPr>
          <p:cNvPr id="33" name="모서리가 둥근 직사각형 32"/>
          <p:cNvSpPr/>
          <p:nvPr/>
        </p:nvSpPr>
        <p:spPr>
          <a:xfrm>
            <a:off x="563628" y="4773394"/>
            <a:ext cx="2381245" cy="599694"/>
          </a:xfrm>
          <a:prstGeom prst="round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Inconsistent Summary + Source Article</a:t>
            </a:r>
            <a:endParaRPr lang="ko-KR" altLang="en-US" sz="1600"/>
          </a:p>
        </p:txBody>
      </p:sp>
      <p:sp>
        <p:nvSpPr>
          <p:cNvPr id="3" name="TextBox 2"/>
          <p:cNvSpPr txBox="1"/>
          <p:nvPr/>
        </p:nvSpPr>
        <p:spPr>
          <a:xfrm>
            <a:off x="6455960" y="2240605"/>
            <a:ext cx="2433717" cy="584775"/>
          </a:xfrm>
          <a:prstGeom prst="rect">
            <a:avLst/>
          </a:prstGeom>
          <a:noFill/>
        </p:spPr>
        <p:txBody>
          <a:bodyPr wrap="square" rtlCol="0">
            <a:spAutoFit/>
          </a:bodyPr>
          <a:lstStyle/>
          <a:p>
            <a:r>
              <a:rPr lang="en-US" altLang="ko-KR" sz="1600"/>
              <a:t>Inverse of datasets used for training metric</a:t>
            </a:r>
            <a:endParaRPr lang="ko-KR" altLang="en-US" sz="1600"/>
          </a:p>
        </p:txBody>
      </p:sp>
      <p:sp>
        <p:nvSpPr>
          <p:cNvPr id="22" name="TextBox 21"/>
          <p:cNvSpPr txBox="1"/>
          <p:nvPr/>
        </p:nvSpPr>
        <p:spPr>
          <a:xfrm>
            <a:off x="6455960" y="4750074"/>
            <a:ext cx="2433717" cy="584775"/>
          </a:xfrm>
          <a:prstGeom prst="rect">
            <a:avLst/>
          </a:prstGeom>
          <a:noFill/>
        </p:spPr>
        <p:txBody>
          <a:bodyPr wrap="square" rtlCol="0">
            <a:spAutoFit/>
          </a:bodyPr>
          <a:lstStyle/>
          <a:p>
            <a:r>
              <a:rPr lang="en-US" altLang="ko-KR" sz="1600"/>
              <a:t>Post-editing model should be lightweight</a:t>
            </a:r>
            <a:endParaRPr lang="ko-KR" altLang="en-US" sz="1600"/>
          </a:p>
        </p:txBody>
      </p:sp>
      <p:sp>
        <p:nvSpPr>
          <p:cNvPr id="24" name="Title 1">
            <a:extLst>
              <a:ext uri="{FF2B5EF4-FFF2-40B4-BE49-F238E27FC236}">
                <a16:creationId xmlns:a16="http://schemas.microsoft.com/office/drawing/2014/main" id="{4F481296-5FEB-9A44-B3BE-059F54DFEEE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Post-Editing</a:t>
            </a:r>
            <a:r>
              <a:rPr lang="en-US" altLang="ko-KR" sz="2400"/>
              <a:t>: Factual Error Correction  </a:t>
            </a:r>
            <a:endParaRPr lang="en-US" altLang="ko-Kore-KR" sz="2400"/>
          </a:p>
        </p:txBody>
      </p:sp>
      <p:sp>
        <p:nvSpPr>
          <p:cNvPr id="11" name="U자형 화살표[U] 10">
            <a:extLst>
              <a:ext uri="{FF2B5EF4-FFF2-40B4-BE49-F238E27FC236}">
                <a16:creationId xmlns:a16="http://schemas.microsoft.com/office/drawing/2014/main" id="{0E51AB2D-0A04-F34C-9532-1CE1DBA95008}"/>
              </a:ext>
            </a:extLst>
          </p:cNvPr>
          <p:cNvSpPr/>
          <p:nvPr/>
        </p:nvSpPr>
        <p:spPr>
          <a:xfrm>
            <a:off x="1727664" y="2101558"/>
            <a:ext cx="3569037" cy="307777"/>
          </a:xfrm>
          <a:prstGeom prst="uturnArrow">
            <a:avLst>
              <a:gd name="adj1" fmla="val 19149"/>
              <a:gd name="adj2" fmla="val 25000"/>
              <a:gd name="adj3" fmla="val 25000"/>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7" name="내용 개체 틀 3">
            <a:extLst>
              <a:ext uri="{FF2B5EF4-FFF2-40B4-BE49-F238E27FC236}">
                <a16:creationId xmlns:a16="http://schemas.microsoft.com/office/drawing/2014/main" id="{608AE7A9-E206-DC4D-92A0-8192673730E7}"/>
              </a:ext>
            </a:extLst>
          </p:cNvPr>
          <p:cNvSpPr txBox="1">
            <a:spLocks/>
          </p:cNvSpPr>
          <p:nvPr/>
        </p:nvSpPr>
        <p:spPr>
          <a:xfrm>
            <a:off x="435896" y="1376600"/>
            <a:ext cx="6342409" cy="362847"/>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Overall Flow for Developing Factual Error Correction System </a:t>
            </a:r>
            <a:endParaRPr lang="ko-KR" altLang="en-US" sz="1600" b="1"/>
          </a:p>
        </p:txBody>
      </p:sp>
      <p:sp>
        <p:nvSpPr>
          <p:cNvPr id="30" name="U자형 화살표[U] 29">
            <a:extLst>
              <a:ext uri="{FF2B5EF4-FFF2-40B4-BE49-F238E27FC236}">
                <a16:creationId xmlns:a16="http://schemas.microsoft.com/office/drawing/2014/main" id="{20C35C58-6310-3445-9E85-505879DD02AF}"/>
              </a:ext>
            </a:extLst>
          </p:cNvPr>
          <p:cNvSpPr/>
          <p:nvPr/>
        </p:nvSpPr>
        <p:spPr>
          <a:xfrm rot="10800000">
            <a:off x="1685984" y="2721301"/>
            <a:ext cx="3569037" cy="307777"/>
          </a:xfrm>
          <a:prstGeom prst="uturnArrow">
            <a:avLst>
              <a:gd name="adj1" fmla="val 19149"/>
              <a:gd name="adj2" fmla="val 25000"/>
              <a:gd name="adj3" fmla="val 25000"/>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6" name="TextBox 45">
            <a:extLst>
              <a:ext uri="{FF2B5EF4-FFF2-40B4-BE49-F238E27FC236}">
                <a16:creationId xmlns:a16="http://schemas.microsoft.com/office/drawing/2014/main" id="{08F94AC1-00B0-2E40-A9CF-022F71756267}"/>
              </a:ext>
            </a:extLst>
          </p:cNvPr>
          <p:cNvSpPr txBox="1"/>
          <p:nvPr/>
        </p:nvSpPr>
        <p:spPr>
          <a:xfrm>
            <a:off x="975246" y="5710700"/>
            <a:ext cx="5073869" cy="307777"/>
          </a:xfrm>
          <a:prstGeom prst="rect">
            <a:avLst/>
          </a:prstGeom>
          <a:noFill/>
        </p:spPr>
        <p:txBody>
          <a:bodyPr wrap="square" rtlCol="0">
            <a:spAutoFit/>
          </a:bodyPr>
          <a:lstStyle/>
          <a:p>
            <a:pPr algn="ctr"/>
            <a:r>
              <a:rPr lang="en-US" altLang="ko-KR" sz="1400">
                <a:solidFill>
                  <a:srgbClr val="013275"/>
                </a:solidFill>
              </a:rPr>
              <a:t>2) </a:t>
            </a:r>
            <a:r>
              <a:rPr lang="en-US" altLang="ko-KR" sz="1400" b="1">
                <a:solidFill>
                  <a:srgbClr val="013275"/>
                </a:solidFill>
              </a:rPr>
              <a:t>Retrieval</a:t>
            </a:r>
            <a:r>
              <a:rPr lang="en-US" altLang="ko-KR" sz="1400">
                <a:solidFill>
                  <a:srgbClr val="013275"/>
                </a:solidFill>
              </a:rPr>
              <a:t>: Entity Level Error Detection &amp; </a:t>
            </a:r>
            <a:r>
              <a:rPr lang="en-US" altLang="ko-KR" sz="1400" err="1">
                <a:solidFill>
                  <a:srgbClr val="013275"/>
                </a:solidFill>
              </a:rPr>
              <a:t>Corretion</a:t>
            </a:r>
            <a:r>
              <a:rPr lang="en-US" altLang="ko-KR" sz="1400">
                <a:solidFill>
                  <a:srgbClr val="013275"/>
                </a:solidFill>
              </a:rPr>
              <a:t> – </a:t>
            </a:r>
            <a:r>
              <a:rPr lang="en-US" altLang="ko-KR" sz="1400" i="1">
                <a:solidFill>
                  <a:srgbClr val="013275"/>
                </a:solidFill>
              </a:rPr>
              <a:t>Faster</a:t>
            </a:r>
            <a:r>
              <a:rPr lang="ko-KR" altLang="en-US" sz="1400" i="1">
                <a:solidFill>
                  <a:srgbClr val="013275"/>
                </a:solidFill>
              </a:rPr>
              <a:t> </a:t>
            </a:r>
            <a:r>
              <a:rPr lang="en-US" altLang="ko-KR" sz="1400">
                <a:solidFill>
                  <a:srgbClr val="013275"/>
                </a:solidFill>
              </a:rPr>
              <a:t>(Ours)</a:t>
            </a:r>
            <a:endParaRPr lang="ko-KR" altLang="en-US" sz="1400">
              <a:solidFill>
                <a:srgbClr val="013275"/>
              </a:solidFill>
            </a:endParaRPr>
          </a:p>
        </p:txBody>
      </p:sp>
      <p:sp>
        <p:nvSpPr>
          <p:cNvPr id="47" name="TextBox 46">
            <a:extLst>
              <a:ext uri="{FF2B5EF4-FFF2-40B4-BE49-F238E27FC236}">
                <a16:creationId xmlns:a16="http://schemas.microsoft.com/office/drawing/2014/main" id="{7800F7F8-ECB2-3E46-B381-8C8C8974DE0A}"/>
              </a:ext>
            </a:extLst>
          </p:cNvPr>
          <p:cNvSpPr txBox="1"/>
          <p:nvPr/>
        </p:nvSpPr>
        <p:spPr>
          <a:xfrm>
            <a:off x="2448469" y="4129367"/>
            <a:ext cx="2134676" cy="307777"/>
          </a:xfrm>
          <a:prstGeom prst="rect">
            <a:avLst/>
          </a:prstGeom>
          <a:noFill/>
        </p:spPr>
        <p:txBody>
          <a:bodyPr wrap="square" rtlCol="0">
            <a:spAutoFit/>
          </a:bodyPr>
          <a:lstStyle/>
          <a:p>
            <a:pPr algn="ctr"/>
            <a:r>
              <a:rPr lang="en-US" altLang="ko-KR" sz="1400" b="1">
                <a:solidFill>
                  <a:srgbClr val="013275"/>
                </a:solidFill>
              </a:rPr>
              <a:t>Seq2seq</a:t>
            </a:r>
            <a:r>
              <a:rPr lang="en-US" altLang="ko-KR" sz="1400">
                <a:solidFill>
                  <a:srgbClr val="013275"/>
                </a:solidFill>
              </a:rPr>
              <a:t>:BART, T5 - </a:t>
            </a:r>
            <a:r>
              <a:rPr lang="en-US" altLang="ko-KR" sz="1400" i="1">
                <a:solidFill>
                  <a:srgbClr val="013275"/>
                </a:solidFill>
              </a:rPr>
              <a:t>Slow</a:t>
            </a:r>
            <a:endParaRPr lang="ko-KR" altLang="en-US" sz="1400" i="1">
              <a:solidFill>
                <a:srgbClr val="013275"/>
              </a:solidFill>
            </a:endParaRPr>
          </a:p>
        </p:txBody>
      </p:sp>
      <p:sp>
        <p:nvSpPr>
          <p:cNvPr id="49" name="U자형 화살표[U] 48">
            <a:extLst>
              <a:ext uri="{FF2B5EF4-FFF2-40B4-BE49-F238E27FC236}">
                <a16:creationId xmlns:a16="http://schemas.microsoft.com/office/drawing/2014/main" id="{E8A3B9DC-768F-824E-851B-0C25A090A8EE}"/>
              </a:ext>
            </a:extLst>
          </p:cNvPr>
          <p:cNvSpPr/>
          <p:nvPr/>
        </p:nvSpPr>
        <p:spPr>
          <a:xfrm rot="10800000">
            <a:off x="1685983" y="5231672"/>
            <a:ext cx="3569037" cy="456358"/>
          </a:xfrm>
          <a:prstGeom prst="uturnArrow">
            <a:avLst>
              <a:gd name="adj1" fmla="val 12745"/>
              <a:gd name="adj2" fmla="val 17681"/>
              <a:gd name="adj3" fmla="val 22254"/>
              <a:gd name="adj4" fmla="val 43750"/>
              <a:gd name="adj5" fmla="val 679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6" name="모서리가 둥근 직사각형 25"/>
          <p:cNvSpPr/>
          <p:nvPr/>
        </p:nvSpPr>
        <p:spPr>
          <a:xfrm>
            <a:off x="4175990" y="2410601"/>
            <a:ext cx="2073905" cy="316863"/>
          </a:xfrm>
          <a:prstGeom prst="round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Inconsistent Summary</a:t>
            </a:r>
            <a:endParaRPr lang="ko-KR" altLang="en-US" sz="1600"/>
          </a:p>
        </p:txBody>
      </p:sp>
      <p:sp>
        <p:nvSpPr>
          <p:cNvPr id="34" name="모서리가 둥근 직사각형 33"/>
          <p:cNvSpPr/>
          <p:nvPr/>
        </p:nvSpPr>
        <p:spPr>
          <a:xfrm>
            <a:off x="4321401" y="4914809"/>
            <a:ext cx="1783081" cy="316863"/>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Original Summary</a:t>
            </a:r>
            <a:endParaRPr lang="ko-KR" altLang="en-US" sz="1600"/>
          </a:p>
        </p:txBody>
      </p:sp>
      <p:sp>
        <p:nvSpPr>
          <p:cNvPr id="50" name="내용 개체 틀 3">
            <a:extLst>
              <a:ext uri="{FF2B5EF4-FFF2-40B4-BE49-F238E27FC236}">
                <a16:creationId xmlns:a16="http://schemas.microsoft.com/office/drawing/2014/main" id="{2D7173D9-D4E4-8A46-8B87-8A851A502BA2}"/>
              </a:ext>
            </a:extLst>
          </p:cNvPr>
          <p:cNvSpPr txBox="1">
            <a:spLocks/>
          </p:cNvSpPr>
          <p:nvPr/>
        </p:nvSpPr>
        <p:spPr>
          <a:xfrm>
            <a:off x="435897" y="3756812"/>
            <a:ext cx="3447576" cy="362847"/>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Selection: </a:t>
            </a:r>
            <a:r>
              <a:rPr lang="en-US" altLang="ko-KR" sz="1600" b="1" i="1"/>
              <a:t>Seq2seq vs Retrieval</a:t>
            </a:r>
            <a:r>
              <a:rPr lang="en-US" altLang="ko-KR" sz="1600" b="1"/>
              <a:t> </a:t>
            </a:r>
            <a:endParaRPr lang="ko-KR" altLang="en-US" sz="1600" b="1"/>
          </a:p>
        </p:txBody>
      </p:sp>
      <p:sp>
        <p:nvSpPr>
          <p:cNvPr id="51" name="TextBox 50">
            <a:extLst>
              <a:ext uri="{FF2B5EF4-FFF2-40B4-BE49-F238E27FC236}">
                <a16:creationId xmlns:a16="http://schemas.microsoft.com/office/drawing/2014/main" id="{FFF77C3D-E9C1-3E4F-91F8-C5741D5D15AB}"/>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23" name="TextBox 22">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2847617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59D47E2-FF3C-4745-AD08-C5AE36231B8A}"/>
              </a:ext>
            </a:extLst>
          </p:cNvPr>
          <p:cNvSpPr txBox="1"/>
          <p:nvPr/>
        </p:nvSpPr>
        <p:spPr>
          <a:xfrm>
            <a:off x="509583" y="4834175"/>
            <a:ext cx="7786258" cy="584775"/>
          </a:xfrm>
          <a:prstGeom prst="rect">
            <a:avLst/>
          </a:prstGeom>
          <a:noFill/>
        </p:spPr>
        <p:txBody>
          <a:bodyPr wrap="square" rtlCol="0">
            <a:spAutoFit/>
          </a:bodyPr>
          <a:lstStyle/>
          <a:p>
            <a:r>
              <a:rPr lang="en-US" altLang="ko-KR" sz="1600" b="1"/>
              <a:t>1)</a:t>
            </a:r>
            <a:r>
              <a:rPr lang="ko-KR" altLang="en-US" sz="1600" b="1"/>
              <a:t> </a:t>
            </a:r>
            <a:r>
              <a:rPr lang="en-US" altLang="ko-KR" sz="1600" b="1"/>
              <a:t>Sentence Retrieval</a:t>
            </a:r>
          </a:p>
          <a:p>
            <a:r>
              <a:rPr lang="en-US" altLang="ko-KR" sz="1600"/>
              <a:t>Find the evidence sentences in the article</a:t>
            </a:r>
          </a:p>
        </p:txBody>
      </p:sp>
      <p:pic>
        <p:nvPicPr>
          <p:cNvPr id="3" name="그림 2"/>
          <p:cNvPicPr>
            <a:picLocks noChangeAspect="1"/>
          </p:cNvPicPr>
          <p:nvPr/>
        </p:nvPicPr>
        <p:blipFill>
          <a:blip r:embed="rId3"/>
          <a:stretch>
            <a:fillRect/>
          </a:stretch>
        </p:blipFill>
        <p:spPr>
          <a:xfrm>
            <a:off x="509583" y="2037524"/>
            <a:ext cx="8061966" cy="2575133"/>
          </a:xfrm>
          <a:prstGeom prst="rect">
            <a:avLst/>
          </a:prstGeom>
        </p:spPr>
      </p:pic>
      <p:sp>
        <p:nvSpPr>
          <p:cNvPr id="12" name="Title 1">
            <a:extLst>
              <a:ext uri="{FF2B5EF4-FFF2-40B4-BE49-F238E27FC236}">
                <a16:creationId xmlns:a16="http://schemas.microsoft.com/office/drawing/2014/main" id="{7126C168-7A1F-AF47-84D1-1D914D337E41}"/>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Post-Editing</a:t>
            </a:r>
            <a:r>
              <a:rPr lang="en-US" altLang="ko-KR" sz="2400"/>
              <a:t>: Factual Error Correction  </a:t>
            </a:r>
            <a:endParaRPr lang="en-US" altLang="ko-Kore-KR" sz="2400"/>
          </a:p>
        </p:txBody>
      </p:sp>
      <p:sp>
        <p:nvSpPr>
          <p:cNvPr id="15" name="TextBox 14">
            <a:extLst>
              <a:ext uri="{FF2B5EF4-FFF2-40B4-BE49-F238E27FC236}">
                <a16:creationId xmlns:a16="http://schemas.microsoft.com/office/drawing/2014/main" id="{FE0A529A-0B5F-C148-A1B8-A4513B5E717E}"/>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16" name="TextBox 15">
            <a:extLst>
              <a:ext uri="{FF2B5EF4-FFF2-40B4-BE49-F238E27FC236}">
                <a16:creationId xmlns:a16="http://schemas.microsoft.com/office/drawing/2014/main" id="{2D09FD1B-560F-0E41-A29A-49244A0BF1EE}"/>
              </a:ext>
            </a:extLst>
          </p:cNvPr>
          <p:cNvSpPr txBox="1"/>
          <p:nvPr/>
        </p:nvSpPr>
        <p:spPr>
          <a:xfrm>
            <a:off x="4360093" y="4834175"/>
            <a:ext cx="3401916" cy="584775"/>
          </a:xfrm>
          <a:prstGeom prst="rect">
            <a:avLst/>
          </a:prstGeom>
          <a:noFill/>
        </p:spPr>
        <p:txBody>
          <a:bodyPr wrap="square" rtlCol="0">
            <a:spAutoFit/>
          </a:bodyPr>
          <a:lstStyle/>
          <a:p>
            <a:r>
              <a:rPr lang="en-US" altLang="ko-KR" sz="1600"/>
              <a:t>2)</a:t>
            </a:r>
            <a:r>
              <a:rPr lang="ko-KR" altLang="en-US" sz="1600"/>
              <a:t> </a:t>
            </a:r>
            <a:r>
              <a:rPr lang="en-US" altLang="ko-KR" sz="1600" b="1"/>
              <a:t>Correction by Retrieval </a:t>
            </a:r>
          </a:p>
          <a:p>
            <a:r>
              <a:rPr lang="en-US" altLang="ko-KR" sz="1600"/>
              <a:t>Correct the wrong entities by retrieval</a:t>
            </a:r>
          </a:p>
        </p:txBody>
      </p:sp>
      <p:sp>
        <p:nvSpPr>
          <p:cNvPr id="17" name="TextBox 16">
            <a:extLst>
              <a:ext uri="{FF2B5EF4-FFF2-40B4-BE49-F238E27FC236}">
                <a16:creationId xmlns:a16="http://schemas.microsoft.com/office/drawing/2014/main" id="{4222C9A8-68E4-7A47-968F-E6FB5F323E66}"/>
              </a:ext>
            </a:extLst>
          </p:cNvPr>
          <p:cNvSpPr txBox="1"/>
          <p:nvPr/>
        </p:nvSpPr>
        <p:spPr>
          <a:xfrm>
            <a:off x="4360093" y="5417258"/>
            <a:ext cx="4572000" cy="338554"/>
          </a:xfrm>
          <a:prstGeom prst="rect">
            <a:avLst/>
          </a:prstGeom>
          <a:noFill/>
        </p:spPr>
        <p:txBody>
          <a:bodyPr wrap="square">
            <a:spAutoFit/>
          </a:bodyPr>
          <a:lstStyle/>
          <a:p>
            <a:r>
              <a:rPr lang="en-US" altLang="ko-KR" sz="1600">
                <a:solidFill>
                  <a:srgbClr val="FF2500"/>
                </a:solidFill>
              </a:rPr>
              <a:t>-&gt; substitute them with the entities in the source</a:t>
            </a:r>
          </a:p>
        </p:txBody>
      </p:sp>
      <p:sp>
        <p:nvSpPr>
          <p:cNvPr id="18" name="내용 개체 틀 3">
            <a:extLst>
              <a:ext uri="{FF2B5EF4-FFF2-40B4-BE49-F238E27FC236}">
                <a16:creationId xmlns:a16="http://schemas.microsoft.com/office/drawing/2014/main" id="{91DD0275-299F-204D-AC24-6E6684D4B5B9}"/>
              </a:ext>
            </a:extLst>
          </p:cNvPr>
          <p:cNvSpPr txBox="1">
            <a:spLocks/>
          </p:cNvSpPr>
          <p:nvPr/>
        </p:nvSpPr>
        <p:spPr>
          <a:xfrm>
            <a:off x="435896" y="1489250"/>
            <a:ext cx="6848131" cy="43212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Factual Error Correction for Abstractive Summaries Using Entity Retrieval</a:t>
            </a:r>
          </a:p>
        </p:txBody>
      </p:sp>
      <p:sp>
        <p:nvSpPr>
          <p:cNvPr id="13" name="TextBox 12">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1675486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rotWithShape="1">
          <a:blip r:embed="rId3"/>
          <a:srcRect t="69323" b="18381"/>
          <a:stretch/>
        </p:blipFill>
        <p:spPr>
          <a:xfrm>
            <a:off x="1136431" y="4569429"/>
            <a:ext cx="4697212" cy="409101"/>
          </a:xfrm>
          <a:prstGeom prst="rect">
            <a:avLst/>
          </a:prstGeom>
        </p:spPr>
      </p:pic>
      <p:sp>
        <p:nvSpPr>
          <p:cNvPr id="4" name="직사각형 3"/>
          <p:cNvSpPr/>
          <p:nvPr/>
        </p:nvSpPr>
        <p:spPr>
          <a:xfrm>
            <a:off x="6044039" y="2795213"/>
            <a:ext cx="336056" cy="3194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6457099" y="2693333"/>
            <a:ext cx="1759299" cy="523220"/>
          </a:xfrm>
          <a:prstGeom prst="rect">
            <a:avLst/>
          </a:prstGeom>
          <a:noFill/>
        </p:spPr>
        <p:txBody>
          <a:bodyPr wrap="square" rtlCol="0">
            <a:spAutoFit/>
          </a:bodyPr>
          <a:lstStyle/>
          <a:p>
            <a:r>
              <a:rPr lang="en-US" altLang="ko-KR" sz="1400"/>
              <a:t>entity candidates</a:t>
            </a:r>
          </a:p>
          <a:p>
            <a:r>
              <a:rPr lang="en-US" altLang="ko-KR" sz="1400"/>
              <a:t>in the evidence</a:t>
            </a:r>
            <a:endParaRPr lang="ko-KR" altLang="en-US" sz="1400"/>
          </a:p>
        </p:txBody>
      </p:sp>
      <p:sp>
        <p:nvSpPr>
          <p:cNvPr id="11" name="직사각형 10"/>
          <p:cNvSpPr/>
          <p:nvPr/>
        </p:nvSpPr>
        <p:spPr>
          <a:xfrm>
            <a:off x="6044039" y="3822284"/>
            <a:ext cx="336056" cy="3194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457099" y="3720404"/>
            <a:ext cx="1759299" cy="523220"/>
          </a:xfrm>
          <a:prstGeom prst="rect">
            <a:avLst/>
          </a:prstGeom>
          <a:noFill/>
        </p:spPr>
        <p:txBody>
          <a:bodyPr wrap="square" rtlCol="0">
            <a:spAutoFit/>
          </a:bodyPr>
          <a:lstStyle/>
          <a:p>
            <a:r>
              <a:rPr lang="en-US" altLang="ko-KR" sz="1400"/>
              <a:t>entity candidates</a:t>
            </a:r>
          </a:p>
          <a:p>
            <a:r>
              <a:rPr lang="en-US" altLang="ko-KR" sz="1400"/>
              <a:t>in the summary</a:t>
            </a:r>
            <a:endParaRPr lang="ko-KR" altLang="en-US" sz="1400"/>
          </a:p>
        </p:txBody>
      </p:sp>
      <p:pic>
        <p:nvPicPr>
          <p:cNvPr id="16" name="그림 15"/>
          <p:cNvPicPr>
            <a:picLocks noChangeAspect="1"/>
          </p:cNvPicPr>
          <p:nvPr/>
        </p:nvPicPr>
        <p:blipFill rotWithShape="1">
          <a:blip r:embed="rId3"/>
          <a:srcRect t="13471" b="53761"/>
          <a:stretch/>
        </p:blipFill>
        <p:spPr>
          <a:xfrm>
            <a:off x="1126040" y="2414637"/>
            <a:ext cx="4697212" cy="1090261"/>
          </a:xfrm>
          <a:prstGeom prst="rect">
            <a:avLst/>
          </a:prstGeom>
        </p:spPr>
      </p:pic>
      <p:pic>
        <p:nvPicPr>
          <p:cNvPr id="6" name="그림 5"/>
          <p:cNvPicPr>
            <a:picLocks noChangeAspect="1"/>
          </p:cNvPicPr>
          <p:nvPr/>
        </p:nvPicPr>
        <p:blipFill>
          <a:blip r:embed="rId4"/>
          <a:stretch>
            <a:fillRect/>
          </a:stretch>
        </p:blipFill>
        <p:spPr>
          <a:xfrm>
            <a:off x="1167604" y="3771506"/>
            <a:ext cx="4519814" cy="421017"/>
          </a:xfrm>
          <a:prstGeom prst="rect">
            <a:avLst/>
          </a:prstGeom>
        </p:spPr>
      </p:pic>
      <p:pic>
        <p:nvPicPr>
          <p:cNvPr id="15" name="그림 14"/>
          <p:cNvPicPr>
            <a:picLocks noChangeAspect="1"/>
          </p:cNvPicPr>
          <p:nvPr/>
        </p:nvPicPr>
        <p:blipFill rotWithShape="1">
          <a:blip r:embed="rId3"/>
          <a:srcRect t="86960"/>
          <a:stretch/>
        </p:blipFill>
        <p:spPr>
          <a:xfrm>
            <a:off x="1136431" y="5298496"/>
            <a:ext cx="4697212" cy="433850"/>
          </a:xfrm>
          <a:prstGeom prst="rect">
            <a:avLst/>
          </a:prstGeom>
        </p:spPr>
      </p:pic>
      <p:sp>
        <p:nvSpPr>
          <p:cNvPr id="18" name="Title 1">
            <a:extLst>
              <a:ext uri="{FF2B5EF4-FFF2-40B4-BE49-F238E27FC236}">
                <a16:creationId xmlns:a16="http://schemas.microsoft.com/office/drawing/2014/main" id="{0BCBC961-8ACB-A34C-A61B-DFB02CE9DCFA}"/>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Post-Editing</a:t>
            </a:r>
            <a:r>
              <a:rPr lang="en-US" altLang="ko-KR" sz="2400"/>
              <a:t>: Factual Error Correction  </a:t>
            </a:r>
            <a:endParaRPr lang="en-US" altLang="ko-Kore-KR" sz="2400"/>
          </a:p>
        </p:txBody>
      </p:sp>
      <p:sp>
        <p:nvSpPr>
          <p:cNvPr id="19" name="내용 개체 틀 3">
            <a:extLst>
              <a:ext uri="{FF2B5EF4-FFF2-40B4-BE49-F238E27FC236}">
                <a16:creationId xmlns:a16="http://schemas.microsoft.com/office/drawing/2014/main" id="{26A88F76-7671-8D4D-9C1B-8321A9766594}"/>
              </a:ext>
            </a:extLst>
          </p:cNvPr>
          <p:cNvSpPr txBox="1">
            <a:spLocks/>
          </p:cNvSpPr>
          <p:nvPr/>
        </p:nvSpPr>
        <p:spPr>
          <a:xfrm>
            <a:off x="435896" y="1372485"/>
            <a:ext cx="6848131" cy="71511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RFEC Example</a:t>
            </a:r>
            <a:endParaRPr lang="ko-KR" altLang="en-US" sz="1600"/>
          </a:p>
        </p:txBody>
      </p:sp>
      <p:sp>
        <p:nvSpPr>
          <p:cNvPr id="20" name="모서리가 둥근 직사각형 19">
            <a:extLst>
              <a:ext uri="{FF2B5EF4-FFF2-40B4-BE49-F238E27FC236}">
                <a16:creationId xmlns:a16="http://schemas.microsoft.com/office/drawing/2014/main" id="{E5C5828C-F29F-9B4A-8700-3EE71B300FE8}"/>
              </a:ext>
            </a:extLst>
          </p:cNvPr>
          <p:cNvSpPr/>
          <p:nvPr/>
        </p:nvSpPr>
        <p:spPr>
          <a:xfrm>
            <a:off x="1051545" y="2338020"/>
            <a:ext cx="4855339" cy="1234235"/>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모서리가 둥근 직사각형 20">
            <a:extLst>
              <a:ext uri="{FF2B5EF4-FFF2-40B4-BE49-F238E27FC236}">
                <a16:creationId xmlns:a16="http://schemas.microsoft.com/office/drawing/2014/main" id="{95E4C9F2-830D-554B-ADE2-7F71CA7BF62E}"/>
              </a:ext>
            </a:extLst>
          </p:cNvPr>
          <p:cNvSpPr/>
          <p:nvPr/>
        </p:nvSpPr>
        <p:spPr>
          <a:xfrm>
            <a:off x="1051545" y="3648647"/>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모서리가 둥근 직사각형 21">
            <a:extLst>
              <a:ext uri="{FF2B5EF4-FFF2-40B4-BE49-F238E27FC236}">
                <a16:creationId xmlns:a16="http://schemas.microsoft.com/office/drawing/2014/main" id="{825BF772-4860-E445-BE40-40F9D8393197}"/>
              </a:ext>
            </a:extLst>
          </p:cNvPr>
          <p:cNvSpPr/>
          <p:nvPr/>
        </p:nvSpPr>
        <p:spPr>
          <a:xfrm>
            <a:off x="1051545" y="4415379"/>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모서리가 둥근 직사각형 22">
            <a:extLst>
              <a:ext uri="{FF2B5EF4-FFF2-40B4-BE49-F238E27FC236}">
                <a16:creationId xmlns:a16="http://schemas.microsoft.com/office/drawing/2014/main" id="{877EDC9D-C409-5F4E-BDDE-B4889A181397}"/>
              </a:ext>
            </a:extLst>
          </p:cNvPr>
          <p:cNvSpPr/>
          <p:nvPr/>
        </p:nvSpPr>
        <p:spPr>
          <a:xfrm>
            <a:off x="1051545" y="5172161"/>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TextBox 25">
            <a:extLst>
              <a:ext uri="{FF2B5EF4-FFF2-40B4-BE49-F238E27FC236}">
                <a16:creationId xmlns:a16="http://schemas.microsoft.com/office/drawing/2014/main" id="{A965E756-9D80-A143-AD12-CC876BE38E2B}"/>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24" name="TextBox 23">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60284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2521743" y="2093965"/>
            <a:ext cx="4157663" cy="1488006"/>
          </a:xfrm>
          <a:prstGeom prst="rect">
            <a:avLst/>
          </a:prstGeom>
        </p:spPr>
      </p:pic>
      <p:pic>
        <p:nvPicPr>
          <p:cNvPr id="4" name="그림 3"/>
          <p:cNvPicPr>
            <a:picLocks noChangeAspect="1"/>
          </p:cNvPicPr>
          <p:nvPr/>
        </p:nvPicPr>
        <p:blipFill>
          <a:blip r:embed="rId4"/>
          <a:stretch>
            <a:fillRect/>
          </a:stretch>
        </p:blipFill>
        <p:spPr>
          <a:xfrm>
            <a:off x="2521743" y="4570523"/>
            <a:ext cx="4100513" cy="1442871"/>
          </a:xfrm>
          <a:prstGeom prst="rect">
            <a:avLst/>
          </a:prstGeom>
        </p:spPr>
      </p:pic>
      <p:sp>
        <p:nvSpPr>
          <p:cNvPr id="12" name="TextBox 11">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
        <p:nvSpPr>
          <p:cNvPr id="5" name="TextBox 4"/>
          <p:cNvSpPr txBox="1"/>
          <p:nvPr/>
        </p:nvSpPr>
        <p:spPr>
          <a:xfrm>
            <a:off x="1961718" y="2956057"/>
            <a:ext cx="620884" cy="338554"/>
          </a:xfrm>
          <a:prstGeom prst="rect">
            <a:avLst/>
          </a:prstGeom>
          <a:noFill/>
        </p:spPr>
        <p:txBody>
          <a:bodyPr wrap="square" rtlCol="0">
            <a:spAutoFit/>
          </a:bodyPr>
          <a:lstStyle/>
          <a:p>
            <a:r>
              <a:rPr lang="en-US" altLang="ko-KR" sz="1600" b="1">
                <a:solidFill>
                  <a:srgbClr val="FF2500"/>
                </a:solidFill>
              </a:rPr>
              <a:t>(ours)</a:t>
            </a:r>
            <a:endParaRPr lang="ko-KR" altLang="en-US" sz="1600" b="1">
              <a:solidFill>
                <a:srgbClr val="FF2500"/>
              </a:solidFill>
            </a:endParaRPr>
          </a:p>
        </p:txBody>
      </p:sp>
      <p:sp>
        <p:nvSpPr>
          <p:cNvPr id="14" name="Title 1">
            <a:extLst>
              <a:ext uri="{FF2B5EF4-FFF2-40B4-BE49-F238E27FC236}">
                <a16:creationId xmlns:a16="http://schemas.microsoft.com/office/drawing/2014/main" id="{9ABA52F2-BFF8-A044-9B70-24196F1BF83F}"/>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smtClean="0"/>
              <a:t>Post-Editing</a:t>
            </a:r>
            <a:r>
              <a:rPr lang="en-US" altLang="ko-KR" sz="2400"/>
              <a:t>: Factual Error Correction  </a:t>
            </a:r>
            <a:endParaRPr lang="en-US" altLang="ko-Kore-KR" sz="2400"/>
          </a:p>
        </p:txBody>
      </p:sp>
      <p:sp>
        <p:nvSpPr>
          <p:cNvPr id="15" name="내용 개체 틀 3">
            <a:extLst>
              <a:ext uri="{FF2B5EF4-FFF2-40B4-BE49-F238E27FC236}">
                <a16:creationId xmlns:a16="http://schemas.microsoft.com/office/drawing/2014/main" id="{0EB3FE46-21C1-7C46-AE16-8E93AC4C3699}"/>
              </a:ext>
            </a:extLst>
          </p:cNvPr>
          <p:cNvSpPr txBox="1">
            <a:spLocks/>
          </p:cNvSpPr>
          <p:nvPr/>
        </p:nvSpPr>
        <p:spPr>
          <a:xfrm>
            <a:off x="435896" y="1376549"/>
            <a:ext cx="8399844" cy="78134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Factual error correction results on test split of synthetic Test Dataset with average running time</a:t>
            </a:r>
            <a:endParaRPr lang="ko-KR" altLang="en-US" sz="1600"/>
          </a:p>
        </p:txBody>
      </p:sp>
      <p:sp>
        <p:nvSpPr>
          <p:cNvPr id="16" name="TextBox 15">
            <a:extLst>
              <a:ext uri="{FF2B5EF4-FFF2-40B4-BE49-F238E27FC236}">
                <a16:creationId xmlns:a16="http://schemas.microsoft.com/office/drawing/2014/main" id="{DD0EE21E-5DF8-B94A-898B-CFE403CE5032}"/>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17" name="내용 개체 틀 3">
            <a:extLst>
              <a:ext uri="{FF2B5EF4-FFF2-40B4-BE49-F238E27FC236}">
                <a16:creationId xmlns:a16="http://schemas.microsoft.com/office/drawing/2014/main" id="{0103E1F5-C9DA-2D48-868E-54D9E38A7298}"/>
              </a:ext>
            </a:extLst>
          </p:cNvPr>
          <p:cNvSpPr txBox="1">
            <a:spLocks/>
          </p:cNvSpPr>
          <p:nvPr/>
        </p:nvSpPr>
        <p:spPr>
          <a:xfrm>
            <a:off x="435896" y="3833426"/>
            <a:ext cx="8399844" cy="78134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Factual error correction results on </a:t>
            </a:r>
            <a:r>
              <a:rPr lang="en-US" altLang="ko-KR" sz="1600" err="1"/>
              <a:t>FactCC-Testset</a:t>
            </a:r>
            <a:r>
              <a:rPr lang="en-US" altLang="ko-KR" sz="1600"/>
              <a:t> (Human Evaluation)</a:t>
            </a:r>
            <a:endParaRPr lang="ko-KR" altLang="en-US" sz="1600"/>
          </a:p>
        </p:txBody>
      </p:sp>
      <p:sp>
        <p:nvSpPr>
          <p:cNvPr id="18" name="직사각형 17">
            <a:extLst>
              <a:ext uri="{FF2B5EF4-FFF2-40B4-BE49-F238E27FC236}">
                <a16:creationId xmlns:a16="http://schemas.microsoft.com/office/drawing/2014/main" id="{C656058A-11E3-D04E-A110-04DBD728E312}"/>
              </a:ext>
            </a:extLst>
          </p:cNvPr>
          <p:cNvSpPr/>
          <p:nvPr/>
        </p:nvSpPr>
        <p:spPr>
          <a:xfrm>
            <a:off x="2643460" y="3006165"/>
            <a:ext cx="620884" cy="232601"/>
          </a:xfrm>
          <a:prstGeom prst="rect">
            <a:avLst/>
          </a:prstGeom>
          <a:noFill/>
          <a:ln w="5080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374351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Integrating Keyphrase Weights</a:t>
            </a:r>
            <a:endParaRPr lang="en-US" sz="2000" dirty="0"/>
          </a:p>
        </p:txBody>
      </p:sp>
      <p:sp>
        <p:nvSpPr>
          <p:cNvPr id="3" name="직사각형 2"/>
          <p:cNvSpPr/>
          <p:nvPr/>
        </p:nvSpPr>
        <p:spPr>
          <a:xfrm>
            <a:off x="299748" y="1303906"/>
            <a:ext cx="3421001" cy="3077766"/>
          </a:xfrm>
          <a:prstGeom prst="rect">
            <a:avLst/>
          </a:prstGeom>
        </p:spPr>
        <p:txBody>
          <a:bodyPr wrap="none">
            <a:spAutoFit/>
          </a:bodyPr>
          <a:lstStyle/>
          <a:p>
            <a:pPr marL="285750" indent="-285750">
              <a:buFont typeface="Arial" panose="020B0604020202020204" pitchFamily="34" charset="0"/>
              <a:buChar char="•"/>
            </a:pPr>
            <a:r>
              <a:rPr lang="en-US" altLang="ko-KR" sz="1600"/>
              <a:t>Correlation with Human Judgments</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endParaRPr lang="en-US" altLang="ko-KR"/>
          </a:p>
          <a:p>
            <a:pPr marL="285750" indent="-285750">
              <a:buFont typeface="Arial" panose="020B0604020202020204" pitchFamily="34" charset="0"/>
              <a:buChar char="•"/>
            </a:pPr>
            <a:endParaRPr lang="en-US" altLang="ko-KR" sz="1600"/>
          </a:p>
          <a:p>
            <a:pPr marL="285750" indent="-285750">
              <a:buFont typeface="Arial" panose="020B0604020202020204" pitchFamily="34" charset="0"/>
              <a:buChar char="•"/>
            </a:pPr>
            <a:endParaRPr lang="en-US" altLang="ko-KR"/>
          </a:p>
        </p:txBody>
      </p:sp>
      <p:pic>
        <p:nvPicPr>
          <p:cNvPr id="8" name="그림 7">
            <a:extLst>
              <a:ext uri="{FF2B5EF4-FFF2-40B4-BE49-F238E27FC236}">
                <a16:creationId xmlns:a16="http://schemas.microsoft.com/office/drawing/2014/main" id="{CA65D61B-0FEB-85C7-E37C-0FC266DCA7B8}"/>
              </a:ext>
            </a:extLst>
          </p:cNvPr>
          <p:cNvPicPr>
            <a:picLocks noChangeAspect="1"/>
          </p:cNvPicPr>
          <p:nvPr/>
        </p:nvPicPr>
        <p:blipFill rotWithShape="1">
          <a:blip r:embed="rId3"/>
          <a:srcRect r="41732" b="52839"/>
          <a:stretch/>
        </p:blipFill>
        <p:spPr>
          <a:xfrm>
            <a:off x="420975" y="1656954"/>
            <a:ext cx="4353754" cy="1116129"/>
          </a:xfrm>
          <a:prstGeom prst="rect">
            <a:avLst/>
          </a:prstGeom>
        </p:spPr>
      </p:pic>
      <p:pic>
        <p:nvPicPr>
          <p:cNvPr id="9" name="그림 8">
            <a:extLst>
              <a:ext uri="{FF2B5EF4-FFF2-40B4-BE49-F238E27FC236}">
                <a16:creationId xmlns:a16="http://schemas.microsoft.com/office/drawing/2014/main" id="{3F62B8CE-913B-5EB5-2B22-3FBC6D4128DB}"/>
              </a:ext>
            </a:extLst>
          </p:cNvPr>
          <p:cNvPicPr>
            <a:picLocks noChangeAspect="1"/>
          </p:cNvPicPr>
          <p:nvPr/>
        </p:nvPicPr>
        <p:blipFill rotWithShape="1">
          <a:blip r:embed="rId3"/>
          <a:srcRect t="60990" r="41732"/>
          <a:stretch/>
        </p:blipFill>
        <p:spPr>
          <a:xfrm>
            <a:off x="420974" y="2773083"/>
            <a:ext cx="4353755" cy="923225"/>
          </a:xfrm>
          <a:prstGeom prst="rect">
            <a:avLst/>
          </a:prstGeom>
        </p:spPr>
      </p:pic>
      <p:pic>
        <p:nvPicPr>
          <p:cNvPr id="11" name="그림 10">
            <a:extLst>
              <a:ext uri="{FF2B5EF4-FFF2-40B4-BE49-F238E27FC236}">
                <a16:creationId xmlns:a16="http://schemas.microsoft.com/office/drawing/2014/main" id="{856F7FB0-A0FB-85EB-DA5C-A31628DA952A}"/>
              </a:ext>
            </a:extLst>
          </p:cNvPr>
          <p:cNvPicPr>
            <a:picLocks noChangeAspect="1"/>
          </p:cNvPicPr>
          <p:nvPr/>
        </p:nvPicPr>
        <p:blipFill>
          <a:blip r:embed="rId4"/>
          <a:stretch>
            <a:fillRect/>
          </a:stretch>
        </p:blipFill>
        <p:spPr>
          <a:xfrm>
            <a:off x="464707" y="4481599"/>
            <a:ext cx="3488183" cy="1498659"/>
          </a:xfrm>
          <a:prstGeom prst="rect">
            <a:avLst/>
          </a:prstGeom>
        </p:spPr>
      </p:pic>
      <p:sp>
        <p:nvSpPr>
          <p:cNvPr id="12" name="TextBox 11">
            <a:extLst>
              <a:ext uri="{FF2B5EF4-FFF2-40B4-BE49-F238E27FC236}">
                <a16:creationId xmlns:a16="http://schemas.microsoft.com/office/drawing/2014/main" id="{5E828673-9E53-7A86-D971-38D542C3D2E4}"/>
              </a:ext>
            </a:extLst>
          </p:cNvPr>
          <p:cNvSpPr txBox="1"/>
          <p:nvPr/>
        </p:nvSpPr>
        <p:spPr>
          <a:xfrm>
            <a:off x="961829" y="6452585"/>
            <a:ext cx="10246200" cy="230832"/>
          </a:xfrm>
          <a:prstGeom prst="rect">
            <a:avLst/>
          </a:prstGeom>
          <a:noFill/>
        </p:spPr>
        <p:txBody>
          <a:bodyPr wrap="square" rtlCol="0">
            <a:spAutoFit/>
          </a:bodyPr>
          <a:lstStyle/>
          <a:p>
            <a:r>
              <a:rPr lang="en-US" altLang="ko-KR" sz="900"/>
              <a:t>Lee et al., KPQA: A Metric for Generative Question Answering Using Keyphrase Weights, NAACL 2021</a:t>
            </a:r>
          </a:p>
        </p:txBody>
      </p:sp>
      <p:sp>
        <p:nvSpPr>
          <p:cNvPr id="4" name="TextBox 3">
            <a:extLst>
              <a:ext uri="{FF2B5EF4-FFF2-40B4-BE49-F238E27FC236}">
                <a16:creationId xmlns:a16="http://schemas.microsoft.com/office/drawing/2014/main" id="{A22117A9-91ED-039D-1D1F-815C28CC8205}"/>
              </a:ext>
            </a:extLst>
          </p:cNvPr>
          <p:cNvSpPr txBox="1"/>
          <p:nvPr/>
        </p:nvSpPr>
        <p:spPr>
          <a:xfrm>
            <a:off x="370525" y="4046354"/>
            <a:ext cx="2889587"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Ranking Experiments</a:t>
            </a:r>
            <a:endParaRPr lang="ko-KR" altLang="en-US" sz="1600"/>
          </a:p>
        </p:txBody>
      </p:sp>
      <p:pic>
        <p:nvPicPr>
          <p:cNvPr id="5" name="그림 4"/>
          <p:cNvPicPr>
            <a:picLocks noChangeAspect="1"/>
          </p:cNvPicPr>
          <p:nvPr/>
        </p:nvPicPr>
        <p:blipFill>
          <a:blip r:embed="rId5"/>
          <a:stretch>
            <a:fillRect/>
          </a:stretch>
        </p:blipFill>
        <p:spPr>
          <a:xfrm>
            <a:off x="5137106" y="1628643"/>
            <a:ext cx="3511536" cy="2441287"/>
          </a:xfrm>
          <a:prstGeom prst="rect">
            <a:avLst/>
          </a:prstGeom>
        </p:spPr>
      </p:pic>
      <p:sp>
        <p:nvSpPr>
          <p:cNvPr id="7" name="직사각형 6"/>
          <p:cNvSpPr/>
          <p:nvPr/>
        </p:nvSpPr>
        <p:spPr>
          <a:xfrm>
            <a:off x="5586153" y="3973484"/>
            <a:ext cx="334587" cy="187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586153" y="4260598"/>
            <a:ext cx="334587" cy="18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978159" y="3891266"/>
            <a:ext cx="1775460" cy="307777"/>
          </a:xfrm>
          <a:prstGeom prst="rect">
            <a:avLst/>
          </a:prstGeom>
          <a:noFill/>
        </p:spPr>
        <p:txBody>
          <a:bodyPr wrap="square" rtlCol="0">
            <a:spAutoFit/>
          </a:bodyPr>
          <a:lstStyle/>
          <a:p>
            <a:r>
              <a:rPr lang="en-US" altLang="ko-KR" sz="1400"/>
              <a:t>BERTScore-KPQA</a:t>
            </a:r>
            <a:endParaRPr lang="ko-KR" altLang="en-US" sz="1400"/>
          </a:p>
        </p:txBody>
      </p:sp>
      <p:sp>
        <p:nvSpPr>
          <p:cNvPr id="16" name="TextBox 15"/>
          <p:cNvSpPr txBox="1"/>
          <p:nvPr/>
        </p:nvSpPr>
        <p:spPr>
          <a:xfrm>
            <a:off x="5978159" y="4173822"/>
            <a:ext cx="1775460" cy="307777"/>
          </a:xfrm>
          <a:prstGeom prst="rect">
            <a:avLst/>
          </a:prstGeom>
          <a:noFill/>
        </p:spPr>
        <p:txBody>
          <a:bodyPr wrap="square" rtlCol="0">
            <a:spAutoFit/>
          </a:bodyPr>
          <a:lstStyle/>
          <a:p>
            <a:r>
              <a:rPr lang="en-US" altLang="ko-KR" sz="1400"/>
              <a:t>BERTScore</a:t>
            </a:r>
            <a:endParaRPr lang="ko-KR" altLang="en-US" sz="1400"/>
          </a:p>
        </p:txBody>
      </p:sp>
      <p:sp>
        <p:nvSpPr>
          <p:cNvPr id="17" name="TextBox 16">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6272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Integrating Keyphrase Weights</a:t>
            </a:r>
            <a:endParaRPr lang="en-US" sz="2000" dirty="0"/>
          </a:p>
        </p:txBody>
      </p:sp>
      <p:sp>
        <p:nvSpPr>
          <p:cNvPr id="3" name="직사각형 2"/>
          <p:cNvSpPr/>
          <p:nvPr/>
        </p:nvSpPr>
        <p:spPr>
          <a:xfrm>
            <a:off x="299748" y="1457257"/>
            <a:ext cx="2898935" cy="2831544"/>
          </a:xfrm>
          <a:prstGeom prst="rect">
            <a:avLst/>
          </a:prstGeom>
        </p:spPr>
        <p:txBody>
          <a:bodyPr wrap="none">
            <a:spAutoFit/>
          </a:bodyPr>
          <a:lstStyle/>
          <a:p>
            <a:pPr marL="285750" indent="-285750">
              <a:buFont typeface="Arial" panose="020B0604020202020204" pitchFamily="34" charset="0"/>
              <a:buChar char="•"/>
            </a:pPr>
            <a:r>
              <a:rPr lang="en-US" altLang="ko-KR" sz="1600"/>
              <a:t>Correlation by Question Type</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p:txBody>
      </p:sp>
      <p:pic>
        <p:nvPicPr>
          <p:cNvPr id="10" name="그림 9">
            <a:extLst>
              <a:ext uri="{FF2B5EF4-FFF2-40B4-BE49-F238E27FC236}">
                <a16:creationId xmlns:a16="http://schemas.microsoft.com/office/drawing/2014/main" id="{E04794C7-9EE5-6FE4-5B32-8AE33CE83D67}"/>
              </a:ext>
            </a:extLst>
          </p:cNvPr>
          <p:cNvPicPr>
            <a:picLocks noChangeAspect="1"/>
          </p:cNvPicPr>
          <p:nvPr/>
        </p:nvPicPr>
        <p:blipFill>
          <a:blip r:embed="rId3"/>
          <a:stretch>
            <a:fillRect/>
          </a:stretch>
        </p:blipFill>
        <p:spPr>
          <a:xfrm>
            <a:off x="152089" y="1993725"/>
            <a:ext cx="4510745" cy="3200374"/>
          </a:xfrm>
          <a:prstGeom prst="rect">
            <a:avLst/>
          </a:prstGeom>
        </p:spPr>
      </p:pic>
      <p:sp>
        <p:nvSpPr>
          <p:cNvPr id="12" name="직사각형 11">
            <a:extLst>
              <a:ext uri="{FF2B5EF4-FFF2-40B4-BE49-F238E27FC236}">
                <a16:creationId xmlns:a16="http://schemas.microsoft.com/office/drawing/2014/main" id="{106FB743-7B7A-FC67-CB81-6BDA6C7C1B6B}"/>
              </a:ext>
            </a:extLst>
          </p:cNvPr>
          <p:cNvSpPr/>
          <p:nvPr/>
        </p:nvSpPr>
        <p:spPr>
          <a:xfrm>
            <a:off x="4679864" y="1456438"/>
            <a:ext cx="1641090" cy="338554"/>
          </a:xfrm>
          <a:prstGeom prst="rect">
            <a:avLst/>
          </a:prstGeom>
        </p:spPr>
        <p:txBody>
          <a:bodyPr wrap="none">
            <a:spAutoFit/>
          </a:bodyPr>
          <a:lstStyle/>
          <a:p>
            <a:pPr marL="285750" indent="-285750">
              <a:buFont typeface="Arial" panose="020B0604020202020204" pitchFamily="34" charset="0"/>
              <a:buChar char="•"/>
            </a:pPr>
            <a:r>
              <a:rPr lang="en-US" altLang="ko-KR" sz="1600"/>
              <a:t>Domain Effect</a:t>
            </a:r>
          </a:p>
        </p:txBody>
      </p:sp>
      <p:pic>
        <p:nvPicPr>
          <p:cNvPr id="13" name="그림 12">
            <a:extLst>
              <a:ext uri="{FF2B5EF4-FFF2-40B4-BE49-F238E27FC236}">
                <a16:creationId xmlns:a16="http://schemas.microsoft.com/office/drawing/2014/main" id="{8174D9A8-5B8D-C460-EB1A-19B890EB3B54}"/>
              </a:ext>
            </a:extLst>
          </p:cNvPr>
          <p:cNvPicPr>
            <a:picLocks noChangeAspect="1"/>
          </p:cNvPicPr>
          <p:nvPr/>
        </p:nvPicPr>
        <p:blipFill rotWithShape="1">
          <a:blip r:embed="rId4"/>
          <a:srcRect b="27544"/>
          <a:stretch/>
        </p:blipFill>
        <p:spPr>
          <a:xfrm>
            <a:off x="4741496" y="1901817"/>
            <a:ext cx="4302756" cy="2303322"/>
          </a:xfrm>
          <a:prstGeom prst="rect">
            <a:avLst/>
          </a:prstGeom>
        </p:spPr>
      </p:pic>
      <p:sp>
        <p:nvSpPr>
          <p:cNvPr id="14" name="TextBox 13">
            <a:extLst>
              <a:ext uri="{FF2B5EF4-FFF2-40B4-BE49-F238E27FC236}">
                <a16:creationId xmlns:a16="http://schemas.microsoft.com/office/drawing/2014/main" id="{3CEEDF29-1070-967B-8147-A854FA64511C}"/>
              </a:ext>
            </a:extLst>
          </p:cNvPr>
          <p:cNvSpPr txBox="1"/>
          <p:nvPr/>
        </p:nvSpPr>
        <p:spPr>
          <a:xfrm>
            <a:off x="961829" y="6452585"/>
            <a:ext cx="10246200" cy="230832"/>
          </a:xfrm>
          <a:prstGeom prst="rect">
            <a:avLst/>
          </a:prstGeom>
          <a:noFill/>
        </p:spPr>
        <p:txBody>
          <a:bodyPr wrap="square" rtlCol="0">
            <a:spAutoFit/>
          </a:bodyPr>
          <a:lstStyle/>
          <a:p>
            <a:r>
              <a:rPr lang="en-US" altLang="ko-KR" sz="900"/>
              <a:t>Lee et al., KPQA: A Metric for Generative Question Answering Using Keyphrase Weights, NAACL 2021</a:t>
            </a:r>
          </a:p>
        </p:txBody>
      </p:sp>
      <p:sp>
        <p:nvSpPr>
          <p:cNvPr id="9" name="TextBox 8">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AC3072F7-C43F-4140-A732-A475AD2E481C}"/>
              </a:ext>
            </a:extLst>
          </p:cNvPr>
          <p:cNvPicPr>
            <a:picLocks noChangeAspect="1"/>
          </p:cNvPicPr>
          <p:nvPr/>
        </p:nvPicPr>
        <p:blipFill rotWithShape="1">
          <a:blip r:embed="rId5"/>
          <a:srcRect t="72378" r="60766"/>
          <a:stretch/>
        </p:blipFill>
        <p:spPr>
          <a:xfrm>
            <a:off x="4810493" y="4252283"/>
            <a:ext cx="4052153" cy="903583"/>
          </a:xfrm>
          <a:prstGeom prst="rect">
            <a:avLst/>
          </a:prstGeom>
        </p:spPr>
      </p:pic>
    </p:spTree>
    <p:extLst>
      <p:ext uri="{BB962C8B-B14F-4D97-AF65-F5344CB8AC3E}">
        <p14:creationId xmlns:p14="http://schemas.microsoft.com/office/powerpoint/2010/main" val="3474314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Masked Generation</a:t>
            </a:r>
            <a:endParaRPr lang="en-US" sz="2000" dirty="0"/>
          </a:p>
        </p:txBody>
      </p:sp>
      <p:sp>
        <p:nvSpPr>
          <p:cNvPr id="3" name="직사각형 2"/>
          <p:cNvSpPr/>
          <p:nvPr/>
        </p:nvSpPr>
        <p:spPr>
          <a:xfrm>
            <a:off x="481501" y="2130799"/>
            <a:ext cx="3362524" cy="2831544"/>
          </a:xfrm>
          <a:prstGeom prst="rect">
            <a:avLst/>
          </a:prstGeom>
        </p:spPr>
        <p:txBody>
          <a:bodyPr wrap="none">
            <a:spAutoFit/>
          </a:bodyPr>
          <a:lstStyle/>
          <a:p>
            <a:pPr marL="285750" indent="-285750">
              <a:buFont typeface="Arial" panose="020B0604020202020204" pitchFamily="34" charset="0"/>
              <a:buChar char="•"/>
            </a:pPr>
            <a:r>
              <a:rPr lang="en-US" altLang="ko-KR" sz="1600"/>
              <a:t>Performance among Masked Ratio</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p:txBody>
      </p:sp>
      <p:sp>
        <p:nvSpPr>
          <p:cNvPr id="12" name="직사각형 11">
            <a:extLst>
              <a:ext uri="{FF2B5EF4-FFF2-40B4-BE49-F238E27FC236}">
                <a16:creationId xmlns:a16="http://schemas.microsoft.com/office/drawing/2014/main" id="{106FB743-7B7A-FC67-CB81-6BDA6C7C1B6B}"/>
              </a:ext>
            </a:extLst>
          </p:cNvPr>
          <p:cNvSpPr/>
          <p:nvPr/>
        </p:nvSpPr>
        <p:spPr>
          <a:xfrm>
            <a:off x="3966986" y="2116697"/>
            <a:ext cx="5092096" cy="338554"/>
          </a:xfrm>
          <a:prstGeom prst="rect">
            <a:avLst/>
          </a:prstGeom>
        </p:spPr>
        <p:txBody>
          <a:bodyPr wrap="square">
            <a:spAutoFit/>
          </a:bodyPr>
          <a:lstStyle/>
          <a:p>
            <a:pPr marL="285750" indent="-285750">
              <a:buFont typeface="Arial" panose="020B0604020202020204" pitchFamily="34" charset="0"/>
              <a:buChar char="•"/>
            </a:pPr>
            <a:r>
              <a:rPr lang="en-US" altLang="ko-KR" sz="1600"/>
              <a:t>Performance among Distance from Reference Summary</a:t>
            </a:r>
          </a:p>
        </p:txBody>
      </p:sp>
      <p:pic>
        <p:nvPicPr>
          <p:cNvPr id="5" name="그림 4">
            <a:extLst>
              <a:ext uri="{FF2B5EF4-FFF2-40B4-BE49-F238E27FC236}">
                <a16:creationId xmlns:a16="http://schemas.microsoft.com/office/drawing/2014/main" id="{B393239E-BABB-E65B-2081-2CAF6F3B39E8}"/>
              </a:ext>
            </a:extLst>
          </p:cNvPr>
          <p:cNvPicPr>
            <a:picLocks noChangeAspect="1"/>
          </p:cNvPicPr>
          <p:nvPr/>
        </p:nvPicPr>
        <p:blipFill>
          <a:blip r:embed="rId3"/>
          <a:stretch>
            <a:fillRect/>
          </a:stretch>
        </p:blipFill>
        <p:spPr>
          <a:xfrm>
            <a:off x="861317" y="2507246"/>
            <a:ext cx="2668645" cy="2065155"/>
          </a:xfrm>
          <a:prstGeom prst="rect">
            <a:avLst/>
          </a:prstGeom>
        </p:spPr>
      </p:pic>
      <p:pic>
        <p:nvPicPr>
          <p:cNvPr id="8" name="그림 7">
            <a:extLst>
              <a:ext uri="{FF2B5EF4-FFF2-40B4-BE49-F238E27FC236}">
                <a16:creationId xmlns:a16="http://schemas.microsoft.com/office/drawing/2014/main" id="{040316C7-A7AD-2000-5745-25CFB30B905D}"/>
              </a:ext>
            </a:extLst>
          </p:cNvPr>
          <p:cNvPicPr>
            <a:picLocks noChangeAspect="1"/>
          </p:cNvPicPr>
          <p:nvPr/>
        </p:nvPicPr>
        <p:blipFill>
          <a:blip r:embed="rId4"/>
          <a:stretch>
            <a:fillRect/>
          </a:stretch>
        </p:blipFill>
        <p:spPr>
          <a:xfrm>
            <a:off x="5072442" y="2385722"/>
            <a:ext cx="3148281" cy="2228702"/>
          </a:xfrm>
          <a:prstGeom prst="rect">
            <a:avLst/>
          </a:prstGeom>
        </p:spPr>
      </p:pic>
      <p:sp>
        <p:nvSpPr>
          <p:cNvPr id="9" name="TextBox 8">
            <a:extLst>
              <a:ext uri="{FF2B5EF4-FFF2-40B4-BE49-F238E27FC236}">
                <a16:creationId xmlns:a16="http://schemas.microsoft.com/office/drawing/2014/main" id="{293AD09D-05B1-9F40-96FA-70FCE2414336}"/>
              </a:ext>
            </a:extLst>
          </p:cNvPr>
          <p:cNvSpPr txBox="1"/>
          <p:nvPr/>
        </p:nvSpPr>
        <p:spPr>
          <a:xfrm>
            <a:off x="370524" y="1790232"/>
            <a:ext cx="5855433" cy="369332"/>
          </a:xfrm>
          <a:prstGeom prst="rect">
            <a:avLst/>
          </a:prstGeom>
          <a:noFill/>
        </p:spPr>
        <p:txBody>
          <a:bodyPr wrap="square" rtlCol="0">
            <a:spAutoFit/>
          </a:bodyPr>
          <a:lstStyle/>
          <a:p>
            <a:pPr marL="285750" indent="-285750">
              <a:buFont typeface="Wingdings" panose="05000000000000000000" pitchFamily="2" charset="2"/>
              <a:buChar char="ü"/>
            </a:pPr>
            <a:r>
              <a:rPr lang="en-US" altLang="ko-KR"/>
              <a:t>How many masks are necessary?</a:t>
            </a:r>
            <a:endParaRPr lang="ko-KR" altLang="en-US"/>
          </a:p>
        </p:txBody>
      </p:sp>
      <p:sp>
        <p:nvSpPr>
          <p:cNvPr id="14" name="TextBox 13">
            <a:extLst>
              <a:ext uri="{FF2B5EF4-FFF2-40B4-BE49-F238E27FC236}">
                <a16:creationId xmlns:a16="http://schemas.microsoft.com/office/drawing/2014/main" id="{4453981A-07CE-5975-0BAB-CF595508614C}"/>
              </a:ext>
            </a:extLst>
          </p:cNvPr>
          <p:cNvSpPr txBox="1"/>
          <p:nvPr/>
        </p:nvSpPr>
        <p:spPr>
          <a:xfrm>
            <a:off x="370525" y="4732650"/>
            <a:ext cx="5855433" cy="369332"/>
          </a:xfrm>
          <a:prstGeom prst="rect">
            <a:avLst/>
          </a:prstGeom>
          <a:noFill/>
        </p:spPr>
        <p:txBody>
          <a:bodyPr wrap="square" rtlCol="0">
            <a:spAutoFit/>
          </a:bodyPr>
          <a:lstStyle/>
          <a:p>
            <a:pPr marL="285750" indent="-285750">
              <a:buFont typeface="Wingdings" panose="05000000000000000000" pitchFamily="2" charset="2"/>
              <a:buChar char="ü"/>
            </a:pPr>
            <a:r>
              <a:rPr lang="en-US" altLang="ko-KR"/>
              <a:t>Where should we make masks?</a:t>
            </a:r>
          </a:p>
        </p:txBody>
      </p:sp>
      <p:pic>
        <p:nvPicPr>
          <p:cNvPr id="16" name="그림 15">
            <a:extLst>
              <a:ext uri="{FF2B5EF4-FFF2-40B4-BE49-F238E27FC236}">
                <a16:creationId xmlns:a16="http://schemas.microsoft.com/office/drawing/2014/main" id="{88E5543E-E473-DD10-89C8-D2317C6F1137}"/>
              </a:ext>
            </a:extLst>
          </p:cNvPr>
          <p:cNvPicPr>
            <a:picLocks noChangeAspect="1"/>
          </p:cNvPicPr>
          <p:nvPr/>
        </p:nvPicPr>
        <p:blipFill>
          <a:blip r:embed="rId5"/>
          <a:stretch>
            <a:fillRect/>
          </a:stretch>
        </p:blipFill>
        <p:spPr>
          <a:xfrm>
            <a:off x="733650" y="5374916"/>
            <a:ext cx="3033684" cy="967499"/>
          </a:xfrm>
          <a:prstGeom prst="rect">
            <a:avLst/>
          </a:prstGeom>
        </p:spPr>
      </p:pic>
      <p:sp>
        <p:nvSpPr>
          <p:cNvPr id="17" name="직사각형 16">
            <a:extLst>
              <a:ext uri="{FF2B5EF4-FFF2-40B4-BE49-F238E27FC236}">
                <a16:creationId xmlns:a16="http://schemas.microsoft.com/office/drawing/2014/main" id="{C20648C1-6350-CD48-A724-F9F0F10E1A13}"/>
              </a:ext>
            </a:extLst>
          </p:cNvPr>
          <p:cNvSpPr/>
          <p:nvPr/>
        </p:nvSpPr>
        <p:spPr>
          <a:xfrm>
            <a:off x="481501" y="5062105"/>
            <a:ext cx="5092096" cy="338554"/>
          </a:xfrm>
          <a:prstGeom prst="rect">
            <a:avLst/>
          </a:prstGeom>
        </p:spPr>
        <p:txBody>
          <a:bodyPr wrap="square">
            <a:spAutoFit/>
          </a:bodyPr>
          <a:lstStyle/>
          <a:p>
            <a:pPr marL="285750" indent="-285750">
              <a:buFont typeface="Arial" panose="020B0604020202020204" pitchFamily="34" charset="0"/>
              <a:buChar char="•"/>
            </a:pPr>
            <a:r>
              <a:rPr lang="en-US" altLang="ko-KR" sz="1600"/>
              <a:t>Performance among Masking Unit</a:t>
            </a:r>
          </a:p>
        </p:txBody>
      </p:sp>
      <p:sp>
        <p:nvSpPr>
          <p:cNvPr id="18" name="TextBox 17">
            <a:extLst>
              <a:ext uri="{FF2B5EF4-FFF2-40B4-BE49-F238E27FC236}">
                <a16:creationId xmlns:a16="http://schemas.microsoft.com/office/drawing/2014/main" id="{48CC0188-F656-FAF8-5C34-6EFFE09FF57C}"/>
              </a:ext>
            </a:extLst>
          </p:cNvPr>
          <p:cNvSpPr txBox="1"/>
          <p:nvPr/>
        </p:nvSpPr>
        <p:spPr>
          <a:xfrm>
            <a:off x="861317" y="6499933"/>
            <a:ext cx="10246200" cy="230832"/>
          </a:xfrm>
          <a:prstGeom prst="rect">
            <a:avLst/>
          </a:prstGeom>
          <a:noFill/>
        </p:spPr>
        <p:txBody>
          <a:bodyPr wrap="square" rtlCol="0">
            <a:spAutoFit/>
          </a:bodyPr>
          <a:lstStyle/>
          <a:p>
            <a:r>
              <a:rPr lang="en-US" altLang="ko-KR" sz="900"/>
              <a:t>Lee et al., Masked Summarization to Generate Factually Inconsistent Summaries for Improved Factual Consistency Checking, Findings of NAACL 2022</a:t>
            </a:r>
            <a:endParaRPr lang="ko-KR" altLang="en-US" sz="900"/>
          </a:p>
        </p:txBody>
      </p:sp>
      <p:sp>
        <p:nvSpPr>
          <p:cNvPr id="20" name="TextBox 19">
            <a:extLst>
              <a:ext uri="{FF2B5EF4-FFF2-40B4-BE49-F238E27FC236}">
                <a16:creationId xmlns:a16="http://schemas.microsoft.com/office/drawing/2014/main" id="{48BE381F-424A-21B9-5CB7-2B9F414B422F}"/>
              </a:ext>
            </a:extLst>
          </p:cNvPr>
          <p:cNvSpPr txBox="1"/>
          <p:nvPr/>
        </p:nvSpPr>
        <p:spPr>
          <a:xfrm>
            <a:off x="669708" y="1197432"/>
            <a:ext cx="3297278" cy="523220"/>
          </a:xfrm>
          <a:prstGeom prst="rect">
            <a:avLst/>
          </a:prstGeom>
          <a:noFill/>
          <a:ln>
            <a:solidFill>
              <a:schemeClr val="tx1"/>
            </a:solidFill>
          </a:ln>
        </p:spPr>
        <p:txBody>
          <a:bodyPr wrap="square">
            <a:spAutoFit/>
          </a:bodyPr>
          <a:lstStyle/>
          <a:p>
            <a:r>
              <a:rPr lang="en-US" altLang="ko-KR" sz="1400"/>
              <a:t>England won 2-0 against Switzerland at St Jakob-Park on Monday night.</a:t>
            </a:r>
            <a:endParaRPr lang="ko-KR" altLang="en-US" sz="1400"/>
          </a:p>
        </p:txBody>
      </p:sp>
      <p:sp>
        <p:nvSpPr>
          <p:cNvPr id="21" name="TextBox 20">
            <a:extLst>
              <a:ext uri="{FF2B5EF4-FFF2-40B4-BE49-F238E27FC236}">
                <a16:creationId xmlns:a16="http://schemas.microsoft.com/office/drawing/2014/main" id="{D9F8D0F8-3487-33AE-B0FC-EB2AB2655A50}"/>
              </a:ext>
            </a:extLst>
          </p:cNvPr>
          <p:cNvSpPr txBox="1"/>
          <p:nvPr/>
        </p:nvSpPr>
        <p:spPr>
          <a:xfrm>
            <a:off x="5317565" y="1209057"/>
            <a:ext cx="2903158" cy="523220"/>
          </a:xfrm>
          <a:prstGeom prst="rect">
            <a:avLst/>
          </a:prstGeom>
          <a:noFill/>
          <a:ln>
            <a:solidFill>
              <a:schemeClr val="tx1"/>
            </a:solidFill>
          </a:ln>
        </p:spPr>
        <p:txBody>
          <a:bodyPr wrap="square">
            <a:spAutoFit/>
          </a:bodyPr>
          <a:lstStyle/>
          <a:p>
            <a:r>
              <a:rPr lang="en-US" altLang="ko-KR" sz="1400"/>
              <a:t>&lt;mask&gt; won 2 - 0 against &lt;mask&gt; at &lt;mask&gt; on &lt;mask&gt;.</a:t>
            </a:r>
            <a:endParaRPr lang="ko-KR" altLang="en-US" sz="1400"/>
          </a:p>
        </p:txBody>
      </p:sp>
      <p:sp>
        <p:nvSpPr>
          <p:cNvPr id="22" name="화살표: 오른쪽 21">
            <a:extLst>
              <a:ext uri="{FF2B5EF4-FFF2-40B4-BE49-F238E27FC236}">
                <a16:creationId xmlns:a16="http://schemas.microsoft.com/office/drawing/2014/main" id="{D71B1C47-5EE6-A676-D113-B49607B84D83}"/>
              </a:ext>
            </a:extLst>
          </p:cNvPr>
          <p:cNvSpPr/>
          <p:nvPr/>
        </p:nvSpPr>
        <p:spPr>
          <a:xfrm>
            <a:off x="4368800" y="1445572"/>
            <a:ext cx="584200" cy="105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B2758CF9-F710-DC5C-22E3-2CFBD6DD44CA}"/>
              </a:ext>
            </a:extLst>
          </p:cNvPr>
          <p:cNvSpPr txBox="1"/>
          <p:nvPr/>
        </p:nvSpPr>
        <p:spPr>
          <a:xfrm>
            <a:off x="4315116" y="1171110"/>
            <a:ext cx="1091349" cy="261610"/>
          </a:xfrm>
          <a:prstGeom prst="rect">
            <a:avLst/>
          </a:prstGeom>
          <a:noFill/>
        </p:spPr>
        <p:txBody>
          <a:bodyPr wrap="square" rtlCol="0">
            <a:spAutoFit/>
          </a:bodyPr>
          <a:lstStyle/>
          <a:p>
            <a:r>
              <a:rPr lang="en-US" altLang="ko-KR" sz="1100"/>
              <a:t>Masking</a:t>
            </a:r>
            <a:endParaRPr lang="ko-KR" altLang="en-US" sz="1100"/>
          </a:p>
        </p:txBody>
      </p:sp>
      <p:sp>
        <p:nvSpPr>
          <p:cNvPr id="19" name="TextBox 18">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830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9BEFE-012B-DF44-AF29-4E63D8F8B93D}"/>
              </a:ext>
            </a:extLst>
          </p:cNvPr>
          <p:cNvSpPr txBox="1">
            <a:spLocks/>
          </p:cNvSpPr>
          <p:nvPr/>
        </p:nvSpPr>
        <p:spPr>
          <a:xfrm>
            <a:off x="435898" y="495541"/>
            <a:ext cx="761821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smtClean="0"/>
              <a:t>Factual Errors in </a:t>
            </a:r>
            <a:r>
              <a:rPr lang="en-US" altLang="ko-Kore-KR" sz="2400" dirty="0"/>
              <a:t>Text Generation Systems</a:t>
            </a:r>
          </a:p>
        </p:txBody>
      </p:sp>
      <p:sp>
        <p:nvSpPr>
          <p:cNvPr id="22" name="모서리가 둥근 직사각형 21">
            <a:extLst>
              <a:ext uri="{FF2B5EF4-FFF2-40B4-BE49-F238E27FC236}">
                <a16:creationId xmlns:a16="http://schemas.microsoft.com/office/drawing/2014/main" id="{0B4D703B-925F-264F-A50D-83CA4C5A13A9}"/>
              </a:ext>
            </a:extLst>
          </p:cNvPr>
          <p:cNvSpPr/>
          <p:nvPr/>
        </p:nvSpPr>
        <p:spPr>
          <a:xfrm>
            <a:off x="544528" y="3077767"/>
            <a:ext cx="3412201" cy="120032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9D318A73-AA6C-48B6-8F57-C323A777091F}"/>
              </a:ext>
            </a:extLst>
          </p:cNvPr>
          <p:cNvSpPr txBox="1"/>
          <p:nvPr/>
        </p:nvSpPr>
        <p:spPr>
          <a:xfrm>
            <a:off x="660058" y="3030237"/>
            <a:ext cx="3296671" cy="1200329"/>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b="1">
                <a:solidFill>
                  <a:srgbClr val="FF0000"/>
                </a:solidFill>
              </a:rPr>
              <a:t>Germany</a:t>
            </a:r>
            <a:r>
              <a:rPr lang="en-US" altLang="ko-KR" sz="1600"/>
              <a:t> emerge victorius in 2-0 win against </a:t>
            </a:r>
            <a:r>
              <a:rPr lang="en-US" altLang="ko-KR" sz="1600" b="1">
                <a:solidFill>
                  <a:srgbClr val="FF0000"/>
                </a:solidFill>
              </a:rPr>
              <a:t>Argentina</a:t>
            </a:r>
            <a:r>
              <a:rPr lang="en-US" altLang="ko-KR" sz="1600"/>
              <a:t> on Saturday.</a:t>
            </a:r>
            <a:endParaRPr lang="ko-KR" altLang="en-US" sz="1600"/>
          </a:p>
        </p:txBody>
      </p:sp>
      <p:sp>
        <p:nvSpPr>
          <p:cNvPr id="26" name="내용 개체 틀 3">
            <a:extLst>
              <a:ext uri="{FF2B5EF4-FFF2-40B4-BE49-F238E27FC236}">
                <a16:creationId xmlns:a16="http://schemas.microsoft.com/office/drawing/2014/main" id="{82209E1B-8DB2-EE4E-99C6-2490FF9A8D01}"/>
              </a:ext>
            </a:extLst>
          </p:cNvPr>
          <p:cNvSpPr txBox="1">
            <a:spLocks/>
          </p:cNvSpPr>
          <p:nvPr/>
        </p:nvSpPr>
        <p:spPr>
          <a:xfrm>
            <a:off x="435898" y="1689443"/>
            <a:ext cx="7051503" cy="814102"/>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Intrinsic Error</a:t>
            </a:r>
          </a:p>
          <a:p>
            <a:pPr marL="41275" indent="0">
              <a:buFont typeface="Arial" panose="020B0604020202020204" pitchFamily="34" charset="0"/>
              <a:buNone/>
            </a:pPr>
            <a:r>
              <a:rPr lang="en-US" altLang="ko-KR" sz="1800"/>
              <a:t>: System misrepresents information present in the input source</a:t>
            </a:r>
          </a:p>
        </p:txBody>
      </p:sp>
      <p:sp>
        <p:nvSpPr>
          <p:cNvPr id="27" name="모서리가 둥근 직사각형 26">
            <a:extLst>
              <a:ext uri="{FF2B5EF4-FFF2-40B4-BE49-F238E27FC236}">
                <a16:creationId xmlns:a16="http://schemas.microsoft.com/office/drawing/2014/main" id="{0B4D703B-925F-264F-A50D-83CA4C5A13A9}"/>
              </a:ext>
            </a:extLst>
          </p:cNvPr>
          <p:cNvSpPr/>
          <p:nvPr/>
        </p:nvSpPr>
        <p:spPr>
          <a:xfrm>
            <a:off x="5489873" y="3273717"/>
            <a:ext cx="2720063" cy="8187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TextBox 27">
            <a:extLst>
              <a:ext uri="{FF2B5EF4-FFF2-40B4-BE49-F238E27FC236}">
                <a16:creationId xmlns:a16="http://schemas.microsoft.com/office/drawing/2014/main" id="{9D318A73-AA6C-48B6-8F57-C323A777091F}"/>
              </a:ext>
            </a:extLst>
          </p:cNvPr>
          <p:cNvSpPr txBox="1"/>
          <p:nvPr/>
        </p:nvSpPr>
        <p:spPr>
          <a:xfrm>
            <a:off x="5525854" y="3214902"/>
            <a:ext cx="2648100" cy="830997"/>
          </a:xfrm>
          <a:prstGeom prst="rect">
            <a:avLst/>
          </a:prstGeom>
          <a:noFill/>
          <a:ln w="28575">
            <a:noFill/>
          </a:ln>
        </p:spPr>
        <p:txBody>
          <a:bodyPr wrap="square">
            <a:spAutoFit/>
          </a:bodyPr>
          <a:lstStyle/>
          <a:p>
            <a:pPr>
              <a:lnSpc>
                <a:spcPct val="150000"/>
              </a:lnSpc>
            </a:pPr>
            <a:r>
              <a:rPr lang="en-US" altLang="ko-KR" sz="1600" b="1"/>
              <a:t>Summary 1:</a:t>
            </a:r>
          </a:p>
          <a:p>
            <a:pPr>
              <a:lnSpc>
                <a:spcPct val="150000"/>
              </a:lnSpc>
            </a:pPr>
            <a:r>
              <a:rPr lang="en-US" altLang="ko-KR" sz="1600" b="1">
                <a:solidFill>
                  <a:srgbClr val="FF0000"/>
                </a:solidFill>
              </a:rPr>
              <a:t>Argentina</a:t>
            </a:r>
            <a:r>
              <a:rPr lang="en-US" altLang="ko-KR" sz="1600"/>
              <a:t> beat </a:t>
            </a:r>
            <a:r>
              <a:rPr lang="en-US" altLang="ko-KR" sz="1600" b="1">
                <a:solidFill>
                  <a:srgbClr val="FF0000"/>
                </a:solidFill>
              </a:rPr>
              <a:t>Germany</a:t>
            </a:r>
            <a:r>
              <a:rPr lang="en-US" altLang="ko-KR" sz="1600"/>
              <a:t> 2-0.</a:t>
            </a:r>
            <a:endParaRPr lang="ko-KR" altLang="en-US" sz="1600"/>
          </a:p>
        </p:txBody>
      </p:sp>
      <p:sp>
        <p:nvSpPr>
          <p:cNvPr id="29" name="TextBox 28">
            <a:extLst>
              <a:ext uri="{FF2B5EF4-FFF2-40B4-BE49-F238E27FC236}">
                <a16:creationId xmlns:a16="http://schemas.microsoft.com/office/drawing/2014/main" id="{0169F5C2-3DCA-4DCF-9722-273B6D331187}"/>
              </a:ext>
            </a:extLst>
          </p:cNvPr>
          <p:cNvSpPr txBox="1"/>
          <p:nvPr/>
        </p:nvSpPr>
        <p:spPr>
          <a:xfrm>
            <a:off x="1347820" y="6362460"/>
            <a:ext cx="6706289" cy="276999"/>
          </a:xfrm>
          <a:prstGeom prst="rect">
            <a:avLst/>
          </a:prstGeom>
          <a:noFill/>
        </p:spPr>
        <p:txBody>
          <a:bodyPr wrap="square" rtlCol="0">
            <a:spAutoFit/>
          </a:bodyPr>
          <a:lstStyle/>
          <a:p>
            <a:pPr algn="ctr"/>
            <a:r>
              <a:rPr lang="en-US" altLang="ko-KR" sz="1200"/>
              <a:t>Maynez et al., On Faithfulness and Factuality in Abstractive Summarization, ACL 2020</a:t>
            </a:r>
            <a:endParaRPr lang="ko-KR" altLang="en-US" sz="1200"/>
          </a:p>
        </p:txBody>
      </p:sp>
      <p:cxnSp>
        <p:nvCxnSpPr>
          <p:cNvPr id="30" name="직선 화살표 연결선 29">
            <a:extLst>
              <a:ext uri="{FF2B5EF4-FFF2-40B4-BE49-F238E27FC236}">
                <a16:creationId xmlns:a16="http://schemas.microsoft.com/office/drawing/2014/main" id="{105EEC33-97C6-E842-9513-20680B04F817}"/>
              </a:ext>
            </a:extLst>
          </p:cNvPr>
          <p:cNvCxnSpPr>
            <a:cxnSpLocks/>
          </p:cNvCxnSpPr>
          <p:nvPr/>
        </p:nvCxnSpPr>
        <p:spPr>
          <a:xfrm>
            <a:off x="4056043" y="3699681"/>
            <a:ext cx="135255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92710" y="3302311"/>
            <a:ext cx="1889760" cy="338554"/>
          </a:xfrm>
          <a:prstGeom prst="rect">
            <a:avLst/>
          </a:prstGeom>
          <a:noFill/>
        </p:spPr>
        <p:txBody>
          <a:bodyPr wrap="square" rtlCol="0">
            <a:spAutoFit/>
          </a:bodyPr>
          <a:lstStyle/>
          <a:p>
            <a:r>
              <a:rPr lang="en-US" altLang="ko-KR" sz="1600"/>
              <a:t>Summarization</a:t>
            </a:r>
            <a:endParaRPr lang="ko-KR" altLang="en-US" sz="1600"/>
          </a:p>
        </p:txBody>
      </p:sp>
      <p:sp>
        <p:nvSpPr>
          <p:cNvPr id="33" name="TextBox 32"/>
          <p:cNvSpPr txBox="1"/>
          <p:nvPr/>
        </p:nvSpPr>
        <p:spPr>
          <a:xfrm>
            <a:off x="3108790" y="5088082"/>
            <a:ext cx="5547360" cy="369332"/>
          </a:xfrm>
          <a:prstGeom prst="rect">
            <a:avLst/>
          </a:prstGeom>
          <a:noFill/>
        </p:spPr>
        <p:txBody>
          <a:bodyPr wrap="square" rtlCol="0">
            <a:spAutoFit/>
          </a:bodyPr>
          <a:lstStyle/>
          <a:p>
            <a:r>
              <a:rPr lang="en-US" altLang="ko-KR"/>
              <a:t>The result of the match is wrong.</a:t>
            </a:r>
          </a:p>
        </p:txBody>
      </p:sp>
      <p:sp>
        <p:nvSpPr>
          <p:cNvPr id="12" name="TextBox 11">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60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9BEFE-012B-DF44-AF29-4E63D8F8B93D}"/>
              </a:ext>
            </a:extLst>
          </p:cNvPr>
          <p:cNvSpPr txBox="1">
            <a:spLocks/>
          </p:cNvSpPr>
          <p:nvPr/>
        </p:nvSpPr>
        <p:spPr>
          <a:xfrm>
            <a:off x="435898" y="495541"/>
            <a:ext cx="761821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smtClean="0"/>
              <a:t>Factual Errors in </a:t>
            </a:r>
            <a:r>
              <a:rPr lang="en-US" altLang="ko-Kore-KR" sz="2400" dirty="0"/>
              <a:t>Text Generation Systems</a:t>
            </a:r>
          </a:p>
        </p:txBody>
      </p:sp>
      <p:sp>
        <p:nvSpPr>
          <p:cNvPr id="6" name="내용 개체 틀 3">
            <a:extLst>
              <a:ext uri="{FF2B5EF4-FFF2-40B4-BE49-F238E27FC236}">
                <a16:creationId xmlns:a16="http://schemas.microsoft.com/office/drawing/2014/main" id="{82209E1B-8DB2-EE4E-99C6-2490FF9A8D01}"/>
              </a:ext>
            </a:extLst>
          </p:cNvPr>
          <p:cNvSpPr txBox="1">
            <a:spLocks/>
          </p:cNvSpPr>
          <p:nvPr/>
        </p:nvSpPr>
        <p:spPr>
          <a:xfrm>
            <a:off x="435898" y="1661243"/>
            <a:ext cx="7051503" cy="814102"/>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Extrinsic Error</a:t>
            </a:r>
          </a:p>
          <a:p>
            <a:pPr marL="41275" indent="0">
              <a:buFont typeface="Arial" panose="020B0604020202020204" pitchFamily="34" charset="0"/>
              <a:buNone/>
            </a:pPr>
            <a:r>
              <a:rPr lang="en-US" altLang="ko-KR" sz="1800"/>
              <a:t>: System adds information not inferable</a:t>
            </a:r>
          </a:p>
        </p:txBody>
      </p:sp>
      <p:sp>
        <p:nvSpPr>
          <p:cNvPr id="10" name="TextBox 9">
            <a:extLst>
              <a:ext uri="{FF2B5EF4-FFF2-40B4-BE49-F238E27FC236}">
                <a16:creationId xmlns:a16="http://schemas.microsoft.com/office/drawing/2014/main" id="{0169F5C2-3DCA-4DCF-9722-273B6D331187}"/>
              </a:ext>
            </a:extLst>
          </p:cNvPr>
          <p:cNvSpPr txBox="1"/>
          <p:nvPr/>
        </p:nvSpPr>
        <p:spPr>
          <a:xfrm>
            <a:off x="1347820" y="6362460"/>
            <a:ext cx="6706289" cy="276999"/>
          </a:xfrm>
          <a:prstGeom prst="rect">
            <a:avLst/>
          </a:prstGeom>
          <a:noFill/>
        </p:spPr>
        <p:txBody>
          <a:bodyPr wrap="square" rtlCol="0">
            <a:spAutoFit/>
          </a:bodyPr>
          <a:lstStyle/>
          <a:p>
            <a:pPr algn="ctr"/>
            <a:r>
              <a:rPr lang="en-US" altLang="ko-KR" sz="1200"/>
              <a:t>Maynez et al., On Faithfulness and Factuality in Abstractive Summarization, ACL 2020</a:t>
            </a:r>
            <a:endParaRPr lang="ko-KR" altLang="en-US" sz="1200"/>
          </a:p>
        </p:txBody>
      </p:sp>
      <p:sp>
        <p:nvSpPr>
          <p:cNvPr id="11" name="모서리가 둥근 직사각형 10">
            <a:extLst>
              <a:ext uri="{FF2B5EF4-FFF2-40B4-BE49-F238E27FC236}">
                <a16:creationId xmlns:a16="http://schemas.microsoft.com/office/drawing/2014/main" id="{0B4D703B-925F-264F-A50D-83CA4C5A13A9}"/>
              </a:ext>
            </a:extLst>
          </p:cNvPr>
          <p:cNvSpPr/>
          <p:nvPr/>
        </p:nvSpPr>
        <p:spPr>
          <a:xfrm>
            <a:off x="544528" y="3077767"/>
            <a:ext cx="3412201" cy="120032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TextBox 11">
            <a:extLst>
              <a:ext uri="{FF2B5EF4-FFF2-40B4-BE49-F238E27FC236}">
                <a16:creationId xmlns:a16="http://schemas.microsoft.com/office/drawing/2014/main" id="{9D318A73-AA6C-48B6-8F57-C323A777091F}"/>
              </a:ext>
            </a:extLst>
          </p:cNvPr>
          <p:cNvSpPr txBox="1"/>
          <p:nvPr/>
        </p:nvSpPr>
        <p:spPr>
          <a:xfrm>
            <a:off x="660058" y="3030237"/>
            <a:ext cx="3296671" cy="1200329"/>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b="1">
                <a:solidFill>
                  <a:srgbClr val="FF0000"/>
                </a:solidFill>
              </a:rPr>
              <a:t>Germany</a:t>
            </a:r>
            <a:r>
              <a:rPr lang="en-US" altLang="ko-KR" sz="1600"/>
              <a:t> emerge victorius in 2-0 win against </a:t>
            </a:r>
            <a:r>
              <a:rPr lang="en-US" altLang="ko-KR" sz="1600" b="1">
                <a:solidFill>
                  <a:srgbClr val="FF0000"/>
                </a:solidFill>
              </a:rPr>
              <a:t>Argentina</a:t>
            </a:r>
            <a:r>
              <a:rPr lang="en-US" altLang="ko-KR" sz="1600"/>
              <a:t> on Saturday.</a:t>
            </a:r>
            <a:endParaRPr lang="ko-KR" altLang="en-US" sz="1600"/>
          </a:p>
        </p:txBody>
      </p:sp>
      <p:sp>
        <p:nvSpPr>
          <p:cNvPr id="13" name="모서리가 둥근 직사각형 12">
            <a:extLst>
              <a:ext uri="{FF2B5EF4-FFF2-40B4-BE49-F238E27FC236}">
                <a16:creationId xmlns:a16="http://schemas.microsoft.com/office/drawing/2014/main" id="{0B4D703B-925F-264F-A50D-83CA4C5A13A9}"/>
              </a:ext>
            </a:extLst>
          </p:cNvPr>
          <p:cNvSpPr/>
          <p:nvPr/>
        </p:nvSpPr>
        <p:spPr>
          <a:xfrm>
            <a:off x="5489873" y="3030237"/>
            <a:ext cx="3135967" cy="12595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9D318A73-AA6C-48B6-8F57-C323A777091F}"/>
              </a:ext>
            </a:extLst>
          </p:cNvPr>
          <p:cNvSpPr txBox="1"/>
          <p:nvPr/>
        </p:nvSpPr>
        <p:spPr>
          <a:xfrm>
            <a:off x="5556334" y="3003705"/>
            <a:ext cx="3003044" cy="1200329"/>
          </a:xfrm>
          <a:prstGeom prst="rect">
            <a:avLst/>
          </a:prstGeom>
          <a:noFill/>
          <a:ln w="28575">
            <a:noFill/>
          </a:ln>
        </p:spPr>
        <p:txBody>
          <a:bodyPr wrap="square">
            <a:spAutoFit/>
          </a:bodyPr>
          <a:lstStyle/>
          <a:p>
            <a:pPr>
              <a:lnSpc>
                <a:spcPct val="150000"/>
              </a:lnSpc>
            </a:pPr>
            <a:r>
              <a:rPr lang="en-US" altLang="ko-KR" sz="1600" b="1"/>
              <a:t>Summary 2:</a:t>
            </a:r>
          </a:p>
          <a:p>
            <a:pPr>
              <a:lnSpc>
                <a:spcPct val="150000"/>
              </a:lnSpc>
            </a:pPr>
            <a:r>
              <a:rPr lang="en-US" altLang="ko-KR" sz="1600"/>
              <a:t>Germany beat Argentina at </a:t>
            </a:r>
            <a:r>
              <a:rPr lang="en-US" altLang="ko-KR" sz="1600" b="1">
                <a:solidFill>
                  <a:srgbClr val="FF0000"/>
                </a:solidFill>
              </a:rPr>
              <a:t>in the 2014 World Cup.</a:t>
            </a:r>
            <a:endParaRPr lang="ko-KR" altLang="en-US" sz="1600" b="1">
              <a:solidFill>
                <a:srgbClr val="FF0000"/>
              </a:solidFill>
            </a:endParaRPr>
          </a:p>
        </p:txBody>
      </p:sp>
      <p:cxnSp>
        <p:nvCxnSpPr>
          <p:cNvPr id="15" name="직선 화살표 연결선 14">
            <a:extLst>
              <a:ext uri="{FF2B5EF4-FFF2-40B4-BE49-F238E27FC236}">
                <a16:creationId xmlns:a16="http://schemas.microsoft.com/office/drawing/2014/main" id="{105EEC33-97C6-E842-9513-20680B04F817}"/>
              </a:ext>
            </a:extLst>
          </p:cNvPr>
          <p:cNvCxnSpPr>
            <a:cxnSpLocks/>
          </p:cNvCxnSpPr>
          <p:nvPr/>
        </p:nvCxnSpPr>
        <p:spPr>
          <a:xfrm>
            <a:off x="4056043" y="3699681"/>
            <a:ext cx="135255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92710" y="3302311"/>
            <a:ext cx="1889760" cy="338554"/>
          </a:xfrm>
          <a:prstGeom prst="rect">
            <a:avLst/>
          </a:prstGeom>
          <a:noFill/>
        </p:spPr>
        <p:txBody>
          <a:bodyPr wrap="square" rtlCol="0">
            <a:spAutoFit/>
          </a:bodyPr>
          <a:lstStyle/>
          <a:p>
            <a:r>
              <a:rPr lang="en-US" altLang="ko-KR" sz="1600"/>
              <a:t>Summarization</a:t>
            </a:r>
            <a:endParaRPr lang="ko-KR" altLang="en-US" sz="1600"/>
          </a:p>
        </p:txBody>
      </p:sp>
      <p:sp>
        <p:nvSpPr>
          <p:cNvPr id="2" name="TextBox 1"/>
          <p:cNvSpPr txBox="1"/>
          <p:nvPr/>
        </p:nvSpPr>
        <p:spPr>
          <a:xfrm>
            <a:off x="1958638" y="5240153"/>
            <a:ext cx="5547360" cy="369332"/>
          </a:xfrm>
          <a:prstGeom prst="rect">
            <a:avLst/>
          </a:prstGeom>
          <a:noFill/>
        </p:spPr>
        <p:txBody>
          <a:bodyPr wrap="square" rtlCol="0">
            <a:spAutoFit/>
          </a:bodyPr>
          <a:lstStyle/>
          <a:p>
            <a:r>
              <a:rPr lang="en-US" altLang="ko-KR"/>
              <a:t>We cannot infer the place of this match in the source.</a:t>
            </a:r>
            <a:endParaRPr lang="ko-KR" altLang="en-US"/>
          </a:p>
        </p:txBody>
      </p:sp>
      <p:sp>
        <p:nvSpPr>
          <p:cNvPr id="17" name="TextBox 16">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smtClean="0"/>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543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7" name="Title 1">
            <a:extLst>
              <a:ext uri="{FF2B5EF4-FFF2-40B4-BE49-F238E27FC236}">
                <a16:creationId xmlns:a16="http://schemas.microsoft.com/office/drawing/2014/main" id="{FF803B9C-CF05-E5C4-0731-BFDB0FAB7F25}"/>
              </a:ext>
            </a:extLst>
          </p:cNvPr>
          <p:cNvSpPr txBox="1">
            <a:spLocks/>
          </p:cNvSpPr>
          <p:nvPr/>
        </p:nvSpPr>
        <p:spPr>
          <a:xfrm>
            <a:off x="435898" y="495541"/>
            <a:ext cx="56383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5" name="직사각형 14">
            <a:extLst>
              <a:ext uri="{FF2B5EF4-FFF2-40B4-BE49-F238E27FC236}">
                <a16:creationId xmlns:a16="http://schemas.microsoft.com/office/drawing/2014/main" id="{D57C7ACF-0F0D-3347-6BF7-6F4425BC02C8}"/>
              </a:ext>
            </a:extLst>
          </p:cNvPr>
          <p:cNvSpPr/>
          <p:nvPr/>
        </p:nvSpPr>
        <p:spPr>
          <a:xfrm>
            <a:off x="435898" y="1042480"/>
            <a:ext cx="4185248" cy="369332"/>
          </a:xfrm>
          <a:prstGeom prst="rect">
            <a:avLst/>
          </a:prstGeom>
        </p:spPr>
        <p:txBody>
          <a:bodyPr wrap="none">
            <a:spAutoFit/>
          </a:bodyPr>
          <a:lstStyle/>
          <a:p>
            <a:r>
              <a:rPr lang="en-US" altLang="ko-KR"/>
              <a:t>Does this caption describe the image well?</a:t>
            </a:r>
          </a:p>
        </p:txBody>
      </p:sp>
      <p:pic>
        <p:nvPicPr>
          <p:cNvPr id="10" name="Picture 2">
            <a:extLst>
              <a:ext uri="{FF2B5EF4-FFF2-40B4-BE49-F238E27FC236}">
                <a16:creationId xmlns:a16="http://schemas.microsoft.com/office/drawing/2014/main" id="{BAED3A37-BA67-2A4C-553E-BCA7B7489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435898" y="2261851"/>
            <a:ext cx="3617339" cy="23342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6BB4AB-13E2-898F-4B57-CEAF1F342165}"/>
              </a:ext>
            </a:extLst>
          </p:cNvPr>
          <p:cNvSpPr txBox="1"/>
          <p:nvPr/>
        </p:nvSpPr>
        <p:spPr>
          <a:xfrm>
            <a:off x="4287899" y="2572428"/>
            <a:ext cx="4281943"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 2</a:t>
            </a:r>
          </a:p>
          <a:p>
            <a:pPr>
              <a:lnSpc>
                <a:spcPct val="150000"/>
              </a:lnSpc>
            </a:pPr>
            <a:r>
              <a:rPr lang="en-US" altLang="ko-KR" sz="1600" dirty="0"/>
              <a:t>A blue </a:t>
            </a:r>
            <a:r>
              <a:rPr lang="en-US" altLang="ko-KR" sz="1600" dirty="0" smtClean="0"/>
              <a:t>train </a:t>
            </a:r>
            <a:r>
              <a:rPr lang="en-US" altLang="ko-KR" sz="1600" dirty="0"/>
              <a:t>pulls into the </a:t>
            </a:r>
            <a:r>
              <a:rPr lang="en-US" altLang="ko-KR" sz="1600" dirty="0" smtClean="0"/>
              <a:t>train station. </a:t>
            </a:r>
          </a:p>
          <a:p>
            <a:pPr>
              <a:lnSpc>
                <a:spcPct val="150000"/>
              </a:lnSpc>
            </a:pPr>
            <a:r>
              <a:rPr lang="en-US" altLang="ko-KR" sz="1600" b="1" dirty="0" smtClean="0">
                <a:solidFill>
                  <a:srgbClr val="FF0000"/>
                </a:solidFill>
              </a:rPr>
              <a:t>at </a:t>
            </a:r>
            <a:r>
              <a:rPr lang="en-US" altLang="ko-KR" sz="1600" b="1" dirty="0">
                <a:solidFill>
                  <a:srgbClr val="FF0000"/>
                </a:solidFill>
              </a:rPr>
              <a:t>50 km/h. </a:t>
            </a:r>
          </a:p>
        </p:txBody>
      </p:sp>
      <p:sp>
        <p:nvSpPr>
          <p:cNvPr id="12" name="TextBox 11">
            <a:extLst>
              <a:ext uri="{FF2B5EF4-FFF2-40B4-BE49-F238E27FC236}">
                <a16:creationId xmlns:a16="http://schemas.microsoft.com/office/drawing/2014/main" id="{78608315-F95B-9E6E-11E1-82FB8AA509C1}"/>
              </a:ext>
            </a:extLst>
          </p:cNvPr>
          <p:cNvSpPr txBox="1"/>
          <p:nvPr/>
        </p:nvSpPr>
        <p:spPr>
          <a:xfrm>
            <a:off x="4287899" y="3864939"/>
            <a:ext cx="4572000" cy="369332"/>
          </a:xfrm>
          <a:prstGeom prst="rect">
            <a:avLst/>
          </a:prstGeom>
          <a:noFill/>
        </p:spPr>
        <p:txBody>
          <a:bodyPr wrap="square">
            <a:spAutoFit/>
          </a:bodyPr>
          <a:lstStyle/>
          <a:p>
            <a:r>
              <a:rPr lang="en-US" altLang="ko-KR" i="1" dirty="0">
                <a:solidFill>
                  <a:srgbClr val="FF0000"/>
                </a:solidFill>
              </a:rPr>
              <a:t>We cannot infer the speed of this </a:t>
            </a:r>
            <a:r>
              <a:rPr lang="en-US" altLang="ko-KR" i="1" dirty="0" smtClean="0">
                <a:solidFill>
                  <a:srgbClr val="FF0000"/>
                </a:solidFill>
              </a:rPr>
              <a:t>train.</a:t>
            </a:r>
            <a:endParaRPr lang="ko-KR" altLang="en-US" i="1" dirty="0">
              <a:solidFill>
                <a:srgbClr val="FF0000"/>
              </a:solidFill>
            </a:endParaRPr>
          </a:p>
        </p:txBody>
      </p:sp>
    </p:spTree>
    <p:extLst>
      <p:ext uri="{BB962C8B-B14F-4D97-AF65-F5344CB8AC3E}">
        <p14:creationId xmlns:p14="http://schemas.microsoft.com/office/powerpoint/2010/main" val="482618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5" name="모서리가 둥근 직사각형 14">
            <a:extLst>
              <a:ext uri="{FF2B5EF4-FFF2-40B4-BE49-F238E27FC236}">
                <a16:creationId xmlns:a16="http://schemas.microsoft.com/office/drawing/2014/main" id="{2911F069-2C42-0C4D-801A-E794E514D125}"/>
              </a:ext>
            </a:extLst>
          </p:cNvPr>
          <p:cNvSpPr/>
          <p:nvPr/>
        </p:nvSpPr>
        <p:spPr>
          <a:xfrm>
            <a:off x="1755228" y="1871279"/>
            <a:ext cx="5654565" cy="1629103"/>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18B176E2-1C3C-4C6F-8A7E-243E64126D17}"/>
              </a:ext>
            </a:extLst>
          </p:cNvPr>
          <p:cNvSpPr txBox="1"/>
          <p:nvPr/>
        </p:nvSpPr>
        <p:spPr>
          <a:xfrm>
            <a:off x="4441860" y="3645085"/>
            <a:ext cx="2967933"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a:t>
            </a:r>
          </a:p>
          <a:p>
            <a:pPr>
              <a:lnSpc>
                <a:spcPct val="150000"/>
              </a:lnSpc>
            </a:pPr>
            <a:r>
              <a:rPr lang="en-US" altLang="ko-KR" sz="1600" dirty="0"/>
              <a:t>A </a:t>
            </a:r>
            <a:r>
              <a:rPr lang="en-US" altLang="ko-KR" sz="1600" b="1" dirty="0">
                <a:solidFill>
                  <a:srgbClr val="FF0000"/>
                </a:solidFill>
              </a:rPr>
              <a:t>red</a:t>
            </a:r>
            <a:r>
              <a:rPr lang="en-US" altLang="ko-KR" sz="1600" dirty="0"/>
              <a:t> </a:t>
            </a:r>
            <a:r>
              <a:rPr lang="en-US" altLang="ko-KR" sz="1600" dirty="0" smtClean="0"/>
              <a:t>train </a:t>
            </a:r>
            <a:r>
              <a:rPr lang="en-US" altLang="ko-KR" sz="1600" dirty="0"/>
              <a:t>pulls into </a:t>
            </a:r>
            <a:r>
              <a:rPr lang="en-US" altLang="ko-KR" sz="1600" dirty="0" smtClean="0"/>
              <a:t>the train station</a:t>
            </a:r>
            <a:r>
              <a:rPr lang="en-US" altLang="ko-KR" sz="1600" dirty="0"/>
              <a:t>.</a:t>
            </a:r>
          </a:p>
        </p:txBody>
      </p:sp>
      <p:sp>
        <p:nvSpPr>
          <p:cNvPr id="17" name="Title 1">
            <a:extLst>
              <a:ext uri="{FF2B5EF4-FFF2-40B4-BE49-F238E27FC236}">
                <a16:creationId xmlns:a16="http://schemas.microsoft.com/office/drawing/2014/main" id="{BC44EBB6-83CA-9745-B713-F93AF9491BDA}"/>
              </a:ext>
            </a:extLst>
          </p:cNvPr>
          <p:cNvSpPr txBox="1">
            <a:spLocks/>
          </p:cNvSpPr>
          <p:nvPr/>
        </p:nvSpPr>
        <p:spPr>
          <a:xfrm>
            <a:off x="435898" y="495541"/>
            <a:ext cx="3112845"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Factual Consistency</a:t>
            </a:r>
          </a:p>
        </p:txBody>
      </p:sp>
      <p:sp>
        <p:nvSpPr>
          <p:cNvPr id="18" name="TextBox 17">
            <a:extLst>
              <a:ext uri="{FF2B5EF4-FFF2-40B4-BE49-F238E27FC236}">
                <a16:creationId xmlns:a16="http://schemas.microsoft.com/office/drawing/2014/main" id="{DCC208A2-B8E6-EC49-816F-CA7D54145A8F}"/>
              </a:ext>
            </a:extLst>
          </p:cNvPr>
          <p:cNvSpPr txBox="1"/>
          <p:nvPr/>
        </p:nvSpPr>
        <p:spPr>
          <a:xfrm>
            <a:off x="1994195" y="1991126"/>
            <a:ext cx="5281730" cy="1338828"/>
          </a:xfrm>
          <a:prstGeom prst="rect">
            <a:avLst/>
          </a:prstGeom>
          <a:noFill/>
        </p:spPr>
        <p:txBody>
          <a:bodyPr wrap="square">
            <a:spAutoFit/>
          </a:bodyPr>
          <a:lstStyle/>
          <a:p>
            <a:pPr>
              <a:lnSpc>
                <a:spcPct val="150000"/>
              </a:lnSpc>
            </a:pPr>
            <a:r>
              <a:rPr lang="en-US" altLang="ko-KR" sz="1800" dirty="0"/>
              <a:t>Although the generated text is fluent,</a:t>
            </a:r>
          </a:p>
          <a:p>
            <a:pPr>
              <a:lnSpc>
                <a:spcPct val="150000"/>
              </a:lnSpc>
            </a:pPr>
            <a:r>
              <a:rPr lang="en-US" altLang="ko-KR" sz="1800" dirty="0"/>
              <a:t>if there is a minor </a:t>
            </a:r>
            <a:r>
              <a:rPr lang="en-US" altLang="ko-KR" sz="1800" b="1" dirty="0"/>
              <a:t>factual error</a:t>
            </a:r>
            <a:r>
              <a:rPr lang="en-US" altLang="ko-KR" sz="1800" dirty="0"/>
              <a:t>,</a:t>
            </a:r>
          </a:p>
          <a:p>
            <a:pPr>
              <a:lnSpc>
                <a:spcPct val="150000"/>
              </a:lnSpc>
            </a:pPr>
            <a:r>
              <a:rPr lang="en-US" altLang="ko-KR" sz="1800" dirty="0"/>
              <a:t>the text is totally wrong in text generation task</a:t>
            </a:r>
          </a:p>
        </p:txBody>
      </p:sp>
      <p:sp>
        <p:nvSpPr>
          <p:cNvPr id="19" name="TextBox 18">
            <a:extLst>
              <a:ext uri="{FF2B5EF4-FFF2-40B4-BE49-F238E27FC236}">
                <a16:creationId xmlns:a16="http://schemas.microsoft.com/office/drawing/2014/main" id="{90865869-4EA2-6744-8D9A-7EC3D8ADA0CE}"/>
              </a:ext>
            </a:extLst>
          </p:cNvPr>
          <p:cNvSpPr txBox="1"/>
          <p:nvPr/>
        </p:nvSpPr>
        <p:spPr>
          <a:xfrm>
            <a:off x="435898" y="985733"/>
            <a:ext cx="8151054" cy="369332"/>
          </a:xfrm>
          <a:prstGeom prst="rect">
            <a:avLst/>
          </a:prstGeom>
          <a:noFill/>
        </p:spPr>
        <p:txBody>
          <a:bodyPr wrap="square">
            <a:spAutoFit/>
          </a:bodyPr>
          <a:lstStyle/>
          <a:p>
            <a:r>
              <a:rPr lang="en-US" altLang="ko-KR"/>
              <a:t>:the </a:t>
            </a:r>
            <a:r>
              <a:rPr lang="en-US" altLang="ko-KR">
                <a:highlight>
                  <a:srgbClr val="FFFF00"/>
                </a:highlight>
              </a:rPr>
              <a:t>generated content</a:t>
            </a:r>
            <a:r>
              <a:rPr lang="en-US" altLang="ko-KR"/>
              <a:t> is </a:t>
            </a:r>
            <a:r>
              <a:rPr lang="en-US" altLang="ko-KR">
                <a:highlight>
                  <a:srgbClr val="FFFF00"/>
                </a:highlight>
              </a:rPr>
              <a:t>factually consistent</a:t>
            </a:r>
            <a:r>
              <a:rPr lang="en-US" altLang="ko-KR"/>
              <a:t> with the input information (i.e. source)</a:t>
            </a:r>
          </a:p>
        </p:txBody>
      </p:sp>
      <p:pic>
        <p:nvPicPr>
          <p:cNvPr id="20" name="Picture 2">
            <a:extLst>
              <a:ext uri="{FF2B5EF4-FFF2-40B4-BE49-F238E27FC236}">
                <a16:creationId xmlns:a16="http://schemas.microsoft.com/office/drawing/2014/main" id="{92D407E4-CE95-EF4C-80C3-6B334C92A5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1755228" y="3662423"/>
            <a:ext cx="2503584" cy="16155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441860" y="4845414"/>
            <a:ext cx="3718445" cy="338554"/>
          </a:xfrm>
          <a:prstGeom prst="rect">
            <a:avLst/>
          </a:prstGeom>
          <a:noFill/>
        </p:spPr>
        <p:txBody>
          <a:bodyPr wrap="square" rtlCol="0">
            <a:spAutoFit/>
          </a:bodyPr>
          <a:lstStyle/>
          <a:p>
            <a:r>
              <a:rPr lang="en-US" altLang="ko-KR" sz="1600" i="1" dirty="0">
                <a:solidFill>
                  <a:srgbClr val="FF0000"/>
                </a:solidFill>
              </a:rPr>
              <a:t>Factually Inconsistent!</a:t>
            </a:r>
            <a:endParaRPr lang="ko-KR" altLang="en-US" sz="1600" i="1" dirty="0">
              <a:solidFill>
                <a:srgbClr val="FF0000"/>
              </a:solidFill>
            </a:endParaRPr>
          </a:p>
        </p:txBody>
      </p:sp>
      <p:sp>
        <p:nvSpPr>
          <p:cNvPr id="22" name="TextBox 21">
            <a:extLst>
              <a:ext uri="{FF2B5EF4-FFF2-40B4-BE49-F238E27FC236}">
                <a16:creationId xmlns:a16="http://schemas.microsoft.com/office/drawing/2014/main" id="{2B7BCBB4-EB4D-51E2-9FCB-2A660042EFF0}"/>
              </a:ext>
            </a:extLst>
          </p:cNvPr>
          <p:cNvSpPr txBox="1"/>
          <p:nvPr/>
        </p:nvSpPr>
        <p:spPr>
          <a:xfrm>
            <a:off x="533159" y="5814648"/>
            <a:ext cx="8395060" cy="369332"/>
          </a:xfrm>
          <a:prstGeom prst="rect">
            <a:avLst/>
          </a:prstGeom>
          <a:noFill/>
        </p:spPr>
        <p:txBody>
          <a:bodyPr wrap="square" rtlCol="0">
            <a:spAutoFit/>
          </a:bodyPr>
          <a:lstStyle/>
          <a:p>
            <a:r>
              <a:rPr lang="en-US" altLang="ko-KR" dirty="0"/>
              <a:t>To develop a better text generation system, we must resolve factual inconsistency!</a:t>
            </a:r>
          </a:p>
        </p:txBody>
      </p:sp>
    </p:spTree>
    <p:extLst>
      <p:ext uri="{BB962C8B-B14F-4D97-AF65-F5344CB8AC3E}">
        <p14:creationId xmlns:p14="http://schemas.microsoft.com/office/powerpoint/2010/main" val="3983659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ILAB_1">
  <a:themeElements>
    <a:clrScheme name="분할">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분할">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MILAB_1" id="{8C5D047D-5A83-4912-BDD5-C053A330F69D}" vid="{359F4C5A-ACB5-4D5A-B238-C280E6CD9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43908754369C4A4694B3D2779457A6BE" ma:contentTypeVersion="13" ma:contentTypeDescription="새 문서를 만듭니다." ma:contentTypeScope="" ma:versionID="3e83326819eaf48c088c20c3211796c5">
  <xsd:schema xmlns:xsd="http://www.w3.org/2001/XMLSchema" xmlns:xs="http://www.w3.org/2001/XMLSchema" xmlns:p="http://schemas.microsoft.com/office/2006/metadata/properties" xmlns:ns3="a42185cf-9908-4584-8624-9a5eb26fc0b5" xmlns:ns4="c1060163-715a-43b0-b1ad-b4f06a70d354" targetNamespace="http://schemas.microsoft.com/office/2006/metadata/properties" ma:root="true" ma:fieldsID="c34ec53c0ee0bdfe606c1a6c546544c1" ns3:_="" ns4:_="">
    <xsd:import namespace="a42185cf-9908-4584-8624-9a5eb26fc0b5"/>
    <xsd:import namespace="c1060163-715a-43b0-b1ad-b4f06a70d35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185cf-9908-4584-8624-9a5eb26fc0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060163-715a-43b0-b1ad-b4f06a70d354" elementFormDefault="qualified">
    <xsd:import namespace="http://schemas.microsoft.com/office/2006/documentManagement/types"/>
    <xsd:import namespace="http://schemas.microsoft.com/office/infopath/2007/PartnerControls"/>
    <xsd:element name="SharedWithUsers" ma:index="13"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세부 정보 공유" ma:internalName="SharedWithDetails" ma:readOnly="true">
      <xsd:simpleType>
        <xsd:restriction base="dms:Note">
          <xsd:maxLength value="255"/>
        </xsd:restriction>
      </xsd:simpleType>
    </xsd:element>
    <xsd:element name="SharingHintHash" ma:index="15"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4DABC-D330-4C09-90AB-73FAC677C063}">
  <ds:schemaRefs>
    <ds:schemaRef ds:uri="http://schemas.microsoft.com/sharepoint/v3/contenttype/forms"/>
  </ds:schemaRefs>
</ds:datastoreItem>
</file>

<file path=customXml/itemProps2.xml><?xml version="1.0" encoding="utf-8"?>
<ds:datastoreItem xmlns:ds="http://schemas.openxmlformats.org/officeDocument/2006/customXml" ds:itemID="{F287EB51-E642-4723-B6AF-7129772B74CE}">
  <ds:schemaRefs>
    <ds:schemaRef ds:uri="http://schemas.microsoft.com/office/2006/metadata/properties"/>
    <ds:schemaRef ds:uri="http://schemas.openxmlformats.org/package/2006/metadata/core-properties"/>
    <ds:schemaRef ds:uri="http://purl.org/dc/elements/1.1/"/>
    <ds:schemaRef ds:uri="http://purl.org/dc/terms/"/>
    <ds:schemaRef ds:uri="http://schemas.microsoft.com/office/infopath/2007/PartnerControls"/>
    <ds:schemaRef ds:uri="http://schemas.microsoft.com/office/2006/documentManagement/types"/>
    <ds:schemaRef ds:uri="c1060163-715a-43b0-b1ad-b4f06a70d354"/>
    <ds:schemaRef ds:uri="a42185cf-9908-4584-8624-9a5eb26fc0b5"/>
    <ds:schemaRef ds:uri="http://www.w3.org/XML/1998/namespace"/>
    <ds:schemaRef ds:uri="http://purl.org/dc/dcmitype/"/>
  </ds:schemaRefs>
</ds:datastoreItem>
</file>

<file path=customXml/itemProps3.xml><?xml version="1.0" encoding="utf-8"?>
<ds:datastoreItem xmlns:ds="http://schemas.openxmlformats.org/officeDocument/2006/customXml" ds:itemID="{CD4B9DA8-BE2B-451C-A0AF-94A11558AC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185cf-9908-4584-8624-9a5eb26fc0b5"/>
    <ds:schemaRef ds:uri="c1060163-715a-43b0-b1ad-b4f06a70d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{6BCE0C5B-B7FA-3C4C-B120-7369B4264805}tf16401378</Template>
  <TotalTime>29493</TotalTime>
  <Words>11649</Words>
  <Application>Microsoft Office PowerPoint</Application>
  <PresentationFormat>화면 슬라이드 쇼(4:3)</PresentationFormat>
  <Paragraphs>1256</Paragraphs>
  <Slides>79</Slides>
  <Notes>79</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79</vt:i4>
      </vt:variant>
    </vt:vector>
  </HeadingPairs>
  <TitlesOfParts>
    <vt:vector size="90" baseType="lpstr">
      <vt:lpstr>나눔고딕</vt:lpstr>
      <vt:lpstr>맑은 고딕</vt:lpstr>
      <vt:lpstr>함초롬돋움</vt:lpstr>
      <vt:lpstr>Arial</vt:lpstr>
      <vt:lpstr>Arial</vt:lpstr>
      <vt:lpstr>Calibri</vt:lpstr>
      <vt:lpstr>Calibri Light</vt:lpstr>
      <vt:lpstr>Cambria Math</vt:lpstr>
      <vt:lpstr>Wingdings</vt:lpstr>
      <vt:lpstr>Wingdings 2</vt:lpstr>
      <vt:lpstr>MILAB_1</vt:lpstr>
      <vt:lpstr>Factual Consistency of Text Generation Systems</vt:lpstr>
      <vt:lpstr>Outline</vt:lpstr>
      <vt:lpstr>Short Bio</vt:lpstr>
      <vt:lpstr>Research Interests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Detailed Experiments: Integrating Keyphrase Weights</vt:lpstr>
      <vt:lpstr>Detailed Experiments: Integrating Keyphrase Weights</vt:lpstr>
      <vt:lpstr>Detailed Experiments: Masked Generation</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Style Transfer from Non-Parallel Text by Cross-Alignment</dc:title>
  <dc:creator>user</dc:creator>
  <cp:lastModifiedBy>이환희</cp:lastModifiedBy>
  <cp:revision>6171</cp:revision>
  <cp:lastPrinted>2018-12-10T09:38:36Z</cp:lastPrinted>
  <dcterms:created xsi:type="dcterms:W3CDTF">2018-02-14T06:49:36Z</dcterms:created>
  <dcterms:modified xsi:type="dcterms:W3CDTF">2022-08-16T05:59:48Z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0x01010043908754369C4A4694B3D2779457A6BE</vt:lpwstr>
  </property>
</Properties>
</file>